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media/image7.jpg" ContentType="image/jpg"/>
  <Override PartName="/ppt/media/image8.jpg" ContentType="image/jpg"/>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109.jpg" ContentType="image/jpg"/>
  <Override PartName="/ppt/media/image110.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112.jpg" ContentType="image/jpg"/>
  <Override PartName="/ppt/media/image113.jpg" ContentType="image/jpg"/>
  <Override PartName="/ppt/media/image114.jpg" ContentType="image/jpg"/>
  <Override PartName="/ppt/media/image115.jpg" ContentType="image/jpg"/>
  <Override PartName="/ppt/media/image116.jpg" ContentType="image/jpg"/>
  <Override PartName="/ppt/media/image117.jpg" ContentType="image/jpg"/>
  <Override PartName="/ppt/media/image118.jpg" ContentType="image/jpg"/>
  <Override PartName="/ppt/media/image119.jpg" ContentType="image/jpg"/>
  <Override PartName="/ppt/media/image120.jpg" ContentType="image/jpg"/>
  <Override PartName="/ppt/media/image121.jpg" ContentType="image/jpg"/>
  <Override PartName="/ppt/media/image122.jpg" ContentType="image/jp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82" r:id="rId1"/>
    <p:sldMasterId id="2147483680" r:id="rId2"/>
    <p:sldMasterId id="2147483668" r:id="rId3"/>
    <p:sldMasterId id="2147483648" r:id="rId4"/>
    <p:sldMasterId id="2147483669" r:id="rId5"/>
  </p:sldMasterIdLst>
  <p:notesMasterIdLst>
    <p:notesMasterId r:id="rId112"/>
  </p:notesMasterIdLst>
  <p:sldIdLst>
    <p:sldId id="257" r:id="rId6"/>
    <p:sldId id="439" r:id="rId7"/>
    <p:sldId id="284" r:id="rId8"/>
    <p:sldId id="318" r:id="rId9"/>
    <p:sldId id="320" r:id="rId10"/>
    <p:sldId id="429" r:id="rId11"/>
    <p:sldId id="319" r:id="rId12"/>
    <p:sldId id="995" r:id="rId13"/>
    <p:sldId id="996" r:id="rId14"/>
    <p:sldId id="997" r:id="rId15"/>
    <p:sldId id="488" r:id="rId16"/>
    <p:sldId id="489" r:id="rId17"/>
    <p:sldId id="467" r:id="rId18"/>
    <p:sldId id="490" r:id="rId19"/>
    <p:sldId id="491" r:id="rId20"/>
    <p:sldId id="461" r:id="rId21"/>
    <p:sldId id="464" r:id="rId22"/>
    <p:sldId id="465" r:id="rId23"/>
    <p:sldId id="466" r:id="rId24"/>
    <p:sldId id="472" r:id="rId25"/>
    <p:sldId id="473" r:id="rId26"/>
    <p:sldId id="322" r:id="rId27"/>
    <p:sldId id="452" r:id="rId28"/>
    <p:sldId id="451" r:id="rId29"/>
    <p:sldId id="456" r:id="rId30"/>
    <p:sldId id="453" r:id="rId31"/>
    <p:sldId id="455" r:id="rId32"/>
    <p:sldId id="457" r:id="rId33"/>
    <p:sldId id="458" r:id="rId34"/>
    <p:sldId id="991" r:id="rId35"/>
    <p:sldId id="992" r:id="rId36"/>
    <p:sldId id="323" r:id="rId37"/>
    <p:sldId id="314" r:id="rId38"/>
    <p:sldId id="459" r:id="rId39"/>
    <p:sldId id="315" r:id="rId40"/>
    <p:sldId id="450" r:id="rId41"/>
    <p:sldId id="398" r:id="rId42"/>
    <p:sldId id="379" r:id="rId43"/>
    <p:sldId id="989" r:id="rId44"/>
    <p:sldId id="990" r:id="rId45"/>
    <p:sldId id="445" r:id="rId46"/>
    <p:sldId id="448" r:id="rId47"/>
    <p:sldId id="425" r:id="rId48"/>
    <p:sldId id="643" r:id="rId49"/>
    <p:sldId id="644" r:id="rId50"/>
    <p:sldId id="645" r:id="rId51"/>
    <p:sldId id="426" r:id="rId52"/>
    <p:sldId id="449" r:id="rId53"/>
    <p:sldId id="402" r:id="rId54"/>
    <p:sldId id="403" r:id="rId55"/>
    <p:sldId id="474" r:id="rId56"/>
    <p:sldId id="404" r:id="rId57"/>
    <p:sldId id="405" r:id="rId58"/>
    <p:sldId id="481" r:id="rId59"/>
    <p:sldId id="380" r:id="rId60"/>
    <p:sldId id="438" r:id="rId61"/>
    <p:sldId id="399" r:id="rId62"/>
    <p:sldId id="506" r:id="rId63"/>
    <p:sldId id="256" r:id="rId64"/>
    <p:sldId id="993" r:id="rId65"/>
    <p:sldId id="482" r:id="rId66"/>
    <p:sldId id="483" r:id="rId67"/>
    <p:sldId id="463" r:id="rId68"/>
    <p:sldId id="484" r:id="rId69"/>
    <p:sldId id="485" r:id="rId70"/>
    <p:sldId id="486" r:id="rId71"/>
    <p:sldId id="487" r:id="rId72"/>
    <p:sldId id="468" r:id="rId73"/>
    <p:sldId id="492" r:id="rId74"/>
    <p:sldId id="493" r:id="rId75"/>
    <p:sldId id="476" r:id="rId76"/>
    <p:sldId id="494" r:id="rId77"/>
    <p:sldId id="495" r:id="rId78"/>
    <p:sldId id="496" r:id="rId79"/>
    <p:sldId id="497" r:id="rId80"/>
    <p:sldId id="498" r:id="rId81"/>
    <p:sldId id="499" r:id="rId82"/>
    <p:sldId id="500" r:id="rId83"/>
    <p:sldId id="501" r:id="rId84"/>
    <p:sldId id="440" r:id="rId85"/>
    <p:sldId id="382" r:id="rId86"/>
    <p:sldId id="475" r:id="rId87"/>
    <p:sldId id="479" r:id="rId88"/>
    <p:sldId id="410" r:id="rId89"/>
    <p:sldId id="480" r:id="rId90"/>
    <p:sldId id="477" r:id="rId91"/>
    <p:sldId id="478" r:id="rId92"/>
    <p:sldId id="998" r:id="rId93"/>
    <p:sldId id="999" r:id="rId94"/>
    <p:sldId id="1000" r:id="rId95"/>
    <p:sldId id="1001" r:id="rId96"/>
    <p:sldId id="1002" r:id="rId97"/>
    <p:sldId id="1003" r:id="rId98"/>
    <p:sldId id="1004" r:id="rId99"/>
    <p:sldId id="1005" r:id="rId100"/>
    <p:sldId id="1006" r:id="rId101"/>
    <p:sldId id="1007" r:id="rId102"/>
    <p:sldId id="1008" r:id="rId103"/>
    <p:sldId id="1009" r:id="rId104"/>
    <p:sldId id="1010" r:id="rId105"/>
    <p:sldId id="1011" r:id="rId106"/>
    <p:sldId id="1012" r:id="rId107"/>
    <p:sldId id="1013" r:id="rId108"/>
    <p:sldId id="1014" r:id="rId109"/>
    <p:sldId id="1015" r:id="rId110"/>
    <p:sldId id="269" r:id="rId111"/>
  </p:sldIdLst>
  <p:sldSz cx="12192000" cy="6858000"/>
  <p:notesSz cx="6735763" cy="9866313"/>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 Ivanković| AZOP" initials="IIA" lastIdx="1" clrIdx="0">
    <p:extLst>
      <p:ext uri="{19B8F6BF-5375-455C-9EA6-DF929625EA0E}">
        <p15:presenceInfo xmlns:p15="http://schemas.microsoft.com/office/powerpoint/2012/main" userId="Iva Ivanković| AZ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CCFF66"/>
    <a:srgbClr val="DFEB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66" autoAdjust="0"/>
  </p:normalViewPr>
  <p:slideViewPr>
    <p:cSldViewPr snapToGrid="0">
      <p:cViewPr varScale="1">
        <p:scale>
          <a:sx n="100" d="100"/>
          <a:sy n="100" d="100"/>
        </p:scale>
        <p:origin x="9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commentAuthors" Target="commen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18D389-A75B-4A06-BE5F-60C1F3ACD414}"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hr-HR"/>
        </a:p>
      </dgm:t>
    </dgm:pt>
    <dgm:pt modelId="{7858F204-0E61-4256-81D2-5DC450A2CF3A}">
      <dgm:prSet phldrT="[Text]"/>
      <dgm:spPr>
        <a:solidFill>
          <a:srgbClr val="FFC000"/>
        </a:solidFill>
      </dgm:spPr>
      <dgm:t>
        <a:bodyPr/>
        <a:lstStyle/>
        <a:p>
          <a:r>
            <a:rPr lang="hr-HR" dirty="0"/>
            <a:t>Postupak odabira izvršitelja</a:t>
          </a:r>
        </a:p>
      </dgm:t>
    </dgm:pt>
    <dgm:pt modelId="{D72E9244-A3A3-41B6-AAF5-51567BDDE09B}" type="parTrans" cxnId="{C6240443-1435-4579-8F3A-822B74FBCB61}">
      <dgm:prSet/>
      <dgm:spPr/>
      <dgm:t>
        <a:bodyPr/>
        <a:lstStyle/>
        <a:p>
          <a:endParaRPr lang="hr-HR"/>
        </a:p>
      </dgm:t>
    </dgm:pt>
    <dgm:pt modelId="{1225EE7F-62C8-4EC7-AD36-465634208F7F}" type="sibTrans" cxnId="{C6240443-1435-4579-8F3A-822B74FBCB61}">
      <dgm:prSet/>
      <dgm:spPr/>
      <dgm:t>
        <a:bodyPr/>
        <a:lstStyle/>
        <a:p>
          <a:endParaRPr lang="hr-HR"/>
        </a:p>
      </dgm:t>
    </dgm:pt>
    <dgm:pt modelId="{B6411611-DFA5-4068-AD1A-747490315ECA}">
      <dgm:prSet phldrT="[Text]"/>
      <dgm:spPr>
        <a:solidFill>
          <a:srgbClr val="0070C0"/>
        </a:solidFill>
      </dgm:spPr>
      <dgm:t>
        <a:bodyPr/>
        <a:lstStyle/>
        <a:p>
          <a:r>
            <a:rPr lang="hr-HR" dirty="0"/>
            <a:t>Voditelj obrade</a:t>
          </a:r>
        </a:p>
      </dgm:t>
    </dgm:pt>
    <dgm:pt modelId="{808FF07C-DC98-422E-90B1-3A1A40BFE823}" type="parTrans" cxnId="{CA55F2E2-0C3B-41B7-99C3-74260B51CE6E}">
      <dgm:prSet/>
      <dgm:spPr/>
      <dgm:t>
        <a:bodyPr/>
        <a:lstStyle/>
        <a:p>
          <a:endParaRPr lang="hr-HR"/>
        </a:p>
      </dgm:t>
    </dgm:pt>
    <dgm:pt modelId="{4176F09D-616A-4F0C-B656-2FD32E433786}" type="sibTrans" cxnId="{CA55F2E2-0C3B-41B7-99C3-74260B51CE6E}">
      <dgm:prSet/>
      <dgm:spPr/>
      <dgm:t>
        <a:bodyPr/>
        <a:lstStyle/>
        <a:p>
          <a:endParaRPr lang="hr-HR"/>
        </a:p>
      </dgm:t>
    </dgm:pt>
    <dgm:pt modelId="{A11BF834-CAE1-4FB9-ADE6-D32497DAE902}">
      <dgm:prSet phldrT="[Text]"/>
      <dgm:spPr>
        <a:solidFill>
          <a:srgbClr val="00B050"/>
        </a:solidFill>
      </dgm:spPr>
      <dgm:t>
        <a:bodyPr/>
        <a:lstStyle/>
        <a:p>
          <a:r>
            <a:rPr lang="hr-HR" dirty="0"/>
            <a:t>Izvršitelj</a:t>
          </a:r>
        </a:p>
      </dgm:t>
    </dgm:pt>
    <dgm:pt modelId="{D1D2AD29-ACE0-460F-AB38-BEE1D62DFAD2}" type="parTrans" cxnId="{4FB69C7B-CE02-4907-9F1C-2ED7CD42DE9D}">
      <dgm:prSet/>
      <dgm:spPr/>
      <dgm:t>
        <a:bodyPr/>
        <a:lstStyle/>
        <a:p>
          <a:endParaRPr lang="hr-HR"/>
        </a:p>
      </dgm:t>
    </dgm:pt>
    <dgm:pt modelId="{1EA12B82-DD29-4517-87B3-66405587C84C}" type="sibTrans" cxnId="{4FB69C7B-CE02-4907-9F1C-2ED7CD42DE9D}">
      <dgm:prSet/>
      <dgm:spPr/>
      <dgm:t>
        <a:bodyPr/>
        <a:lstStyle/>
        <a:p>
          <a:endParaRPr lang="hr-HR"/>
        </a:p>
      </dgm:t>
    </dgm:pt>
    <dgm:pt modelId="{84AEAC38-7D04-4186-AFCD-7FC7359E9110}">
      <dgm:prSet phldrT="[Text]"/>
      <dgm:spPr>
        <a:solidFill>
          <a:srgbClr val="FF0000"/>
        </a:solidFill>
      </dgm:spPr>
      <dgm:t>
        <a:bodyPr/>
        <a:lstStyle/>
        <a:p>
          <a:r>
            <a:rPr lang="hr-HR" dirty="0"/>
            <a:t>Izvršitelj</a:t>
          </a:r>
        </a:p>
      </dgm:t>
    </dgm:pt>
    <dgm:pt modelId="{B207540B-1385-496B-AA99-699FE7CA9AD2}" type="parTrans" cxnId="{C9A495D5-F3DF-4DD0-92B1-FE8080755707}">
      <dgm:prSet/>
      <dgm:spPr/>
      <dgm:t>
        <a:bodyPr/>
        <a:lstStyle/>
        <a:p>
          <a:endParaRPr lang="hr-HR"/>
        </a:p>
      </dgm:t>
    </dgm:pt>
    <dgm:pt modelId="{1D67FA5B-3350-45B3-A715-F6237093385C}" type="sibTrans" cxnId="{C9A495D5-F3DF-4DD0-92B1-FE8080755707}">
      <dgm:prSet/>
      <dgm:spPr/>
      <dgm:t>
        <a:bodyPr/>
        <a:lstStyle/>
        <a:p>
          <a:endParaRPr lang="hr-HR"/>
        </a:p>
      </dgm:t>
    </dgm:pt>
    <dgm:pt modelId="{DB37D4AA-22BB-4BC2-97A7-16CDE73C7BD3}" type="pres">
      <dgm:prSet presAssocID="{E218D389-A75B-4A06-BE5F-60C1F3ACD414}" presName="Name0" presStyleCnt="0">
        <dgm:presLayoutVars>
          <dgm:chMax val="1"/>
          <dgm:chPref val="1"/>
          <dgm:dir/>
          <dgm:animOne val="branch"/>
          <dgm:animLvl val="lvl"/>
        </dgm:presLayoutVars>
      </dgm:prSet>
      <dgm:spPr/>
    </dgm:pt>
    <dgm:pt modelId="{838CAE8F-905C-4751-B4D7-4116F023A57C}" type="pres">
      <dgm:prSet presAssocID="{7858F204-0E61-4256-81D2-5DC450A2CF3A}" presName="singleCycle" presStyleCnt="0"/>
      <dgm:spPr/>
    </dgm:pt>
    <dgm:pt modelId="{AD914324-C997-4BCA-881B-2A1A8524DAD3}" type="pres">
      <dgm:prSet presAssocID="{7858F204-0E61-4256-81D2-5DC450A2CF3A}" presName="singleCenter" presStyleLbl="node1" presStyleIdx="0" presStyleCnt="4" custScaleX="66756" custScaleY="64947" custLinFactNeighborX="-303" custLinFactNeighborY="-11497">
        <dgm:presLayoutVars>
          <dgm:chMax val="7"/>
          <dgm:chPref val="7"/>
        </dgm:presLayoutVars>
      </dgm:prSet>
      <dgm:spPr/>
    </dgm:pt>
    <dgm:pt modelId="{70591E06-9CAA-49CD-ACAF-4D23D84721DB}" type="pres">
      <dgm:prSet presAssocID="{808FF07C-DC98-422E-90B1-3A1A40BFE823}" presName="Name56" presStyleLbl="parChTrans1D2" presStyleIdx="0" presStyleCnt="3"/>
      <dgm:spPr/>
    </dgm:pt>
    <dgm:pt modelId="{66FC35B3-9604-410B-AEA4-89D49F8542B2}" type="pres">
      <dgm:prSet presAssocID="{B6411611-DFA5-4068-AD1A-747490315ECA}" presName="text0" presStyleLbl="node1" presStyleIdx="1" presStyleCnt="4">
        <dgm:presLayoutVars>
          <dgm:bulletEnabled val="1"/>
        </dgm:presLayoutVars>
      </dgm:prSet>
      <dgm:spPr/>
    </dgm:pt>
    <dgm:pt modelId="{38DEAC3D-BB27-4038-A054-F573F02FED75}" type="pres">
      <dgm:prSet presAssocID="{D1D2AD29-ACE0-460F-AB38-BEE1D62DFAD2}" presName="Name56" presStyleLbl="parChTrans1D2" presStyleIdx="1" presStyleCnt="3"/>
      <dgm:spPr/>
    </dgm:pt>
    <dgm:pt modelId="{699C384B-29DA-441B-999D-7118DC6B14D8}" type="pres">
      <dgm:prSet presAssocID="{A11BF834-CAE1-4FB9-ADE6-D32497DAE902}" presName="text0" presStyleLbl="node1" presStyleIdx="2" presStyleCnt="4" custRadScaleRad="66330" custRadScaleInc="21956">
        <dgm:presLayoutVars>
          <dgm:bulletEnabled val="1"/>
        </dgm:presLayoutVars>
      </dgm:prSet>
      <dgm:spPr/>
    </dgm:pt>
    <dgm:pt modelId="{8F3BD726-2F9D-49D6-A414-D447806DA43C}" type="pres">
      <dgm:prSet presAssocID="{B207540B-1385-496B-AA99-699FE7CA9AD2}" presName="Name56" presStyleLbl="parChTrans1D2" presStyleIdx="2" presStyleCnt="3"/>
      <dgm:spPr/>
    </dgm:pt>
    <dgm:pt modelId="{4BCA6A26-B269-4017-8801-D0A79FE36CB8}" type="pres">
      <dgm:prSet presAssocID="{84AEAC38-7D04-4186-AFCD-7FC7359E9110}" presName="text0" presStyleLbl="node1" presStyleIdx="3" presStyleCnt="4" custRadScaleRad="64856" custRadScaleInc="-24254">
        <dgm:presLayoutVars>
          <dgm:bulletEnabled val="1"/>
        </dgm:presLayoutVars>
      </dgm:prSet>
      <dgm:spPr/>
    </dgm:pt>
  </dgm:ptLst>
  <dgm:cxnLst>
    <dgm:cxn modelId="{DE53240E-3CDD-4391-B1D1-EA8A19567725}" type="presOf" srcId="{84AEAC38-7D04-4186-AFCD-7FC7359E9110}" destId="{4BCA6A26-B269-4017-8801-D0A79FE36CB8}" srcOrd="0" destOrd="0" presId="urn:microsoft.com/office/officeart/2008/layout/RadialCluster"/>
    <dgm:cxn modelId="{444E822A-8E8F-447E-BBB9-49D85A430C1E}" type="presOf" srcId="{D1D2AD29-ACE0-460F-AB38-BEE1D62DFAD2}" destId="{38DEAC3D-BB27-4038-A054-F573F02FED75}" srcOrd="0" destOrd="0" presId="urn:microsoft.com/office/officeart/2008/layout/RadialCluster"/>
    <dgm:cxn modelId="{C6240443-1435-4579-8F3A-822B74FBCB61}" srcId="{E218D389-A75B-4A06-BE5F-60C1F3ACD414}" destId="{7858F204-0E61-4256-81D2-5DC450A2CF3A}" srcOrd="0" destOrd="0" parTransId="{D72E9244-A3A3-41B6-AAF5-51567BDDE09B}" sibTransId="{1225EE7F-62C8-4EC7-AD36-465634208F7F}"/>
    <dgm:cxn modelId="{DCC81A51-418A-4594-ACE0-CA4ACD9A3ECA}" type="presOf" srcId="{7858F204-0E61-4256-81D2-5DC450A2CF3A}" destId="{AD914324-C997-4BCA-881B-2A1A8524DAD3}" srcOrd="0" destOrd="0" presId="urn:microsoft.com/office/officeart/2008/layout/RadialCluster"/>
    <dgm:cxn modelId="{B0DDC272-924E-46D0-AFE5-50F69F885905}" type="presOf" srcId="{B6411611-DFA5-4068-AD1A-747490315ECA}" destId="{66FC35B3-9604-410B-AEA4-89D49F8542B2}" srcOrd="0" destOrd="0" presId="urn:microsoft.com/office/officeart/2008/layout/RadialCluster"/>
    <dgm:cxn modelId="{5D607656-693A-4DD9-9986-E6B16F5642FD}" type="presOf" srcId="{B207540B-1385-496B-AA99-699FE7CA9AD2}" destId="{8F3BD726-2F9D-49D6-A414-D447806DA43C}" srcOrd="0" destOrd="0" presId="urn:microsoft.com/office/officeart/2008/layout/RadialCluster"/>
    <dgm:cxn modelId="{4FB69C7B-CE02-4907-9F1C-2ED7CD42DE9D}" srcId="{7858F204-0E61-4256-81D2-5DC450A2CF3A}" destId="{A11BF834-CAE1-4FB9-ADE6-D32497DAE902}" srcOrd="1" destOrd="0" parTransId="{D1D2AD29-ACE0-460F-AB38-BEE1D62DFAD2}" sibTransId="{1EA12B82-DD29-4517-87B3-66405587C84C}"/>
    <dgm:cxn modelId="{5F2BFAC7-1B69-48B7-B8CD-FBABE26B5351}" type="presOf" srcId="{A11BF834-CAE1-4FB9-ADE6-D32497DAE902}" destId="{699C384B-29DA-441B-999D-7118DC6B14D8}" srcOrd="0" destOrd="0" presId="urn:microsoft.com/office/officeart/2008/layout/RadialCluster"/>
    <dgm:cxn modelId="{8F90D9CB-3E5A-4261-977D-AA2C948F50C8}" type="presOf" srcId="{E218D389-A75B-4A06-BE5F-60C1F3ACD414}" destId="{DB37D4AA-22BB-4BC2-97A7-16CDE73C7BD3}" srcOrd="0" destOrd="0" presId="urn:microsoft.com/office/officeart/2008/layout/RadialCluster"/>
    <dgm:cxn modelId="{C9A495D5-F3DF-4DD0-92B1-FE8080755707}" srcId="{7858F204-0E61-4256-81D2-5DC450A2CF3A}" destId="{84AEAC38-7D04-4186-AFCD-7FC7359E9110}" srcOrd="2" destOrd="0" parTransId="{B207540B-1385-496B-AA99-699FE7CA9AD2}" sibTransId="{1D67FA5B-3350-45B3-A715-F6237093385C}"/>
    <dgm:cxn modelId="{CA55F2E2-0C3B-41B7-99C3-74260B51CE6E}" srcId="{7858F204-0E61-4256-81D2-5DC450A2CF3A}" destId="{B6411611-DFA5-4068-AD1A-747490315ECA}" srcOrd="0" destOrd="0" parTransId="{808FF07C-DC98-422E-90B1-3A1A40BFE823}" sibTransId="{4176F09D-616A-4F0C-B656-2FD32E433786}"/>
    <dgm:cxn modelId="{5570EDFF-E7AE-4286-914B-323E274A37A5}" type="presOf" srcId="{808FF07C-DC98-422E-90B1-3A1A40BFE823}" destId="{70591E06-9CAA-49CD-ACAF-4D23D84721DB}" srcOrd="0" destOrd="0" presId="urn:microsoft.com/office/officeart/2008/layout/RadialCluster"/>
    <dgm:cxn modelId="{6C87BAB5-A420-4B52-A912-D1700AB831C5}" type="presParOf" srcId="{DB37D4AA-22BB-4BC2-97A7-16CDE73C7BD3}" destId="{838CAE8F-905C-4751-B4D7-4116F023A57C}" srcOrd="0" destOrd="0" presId="urn:microsoft.com/office/officeart/2008/layout/RadialCluster"/>
    <dgm:cxn modelId="{335D1085-14A8-464C-899E-2A9171A27976}" type="presParOf" srcId="{838CAE8F-905C-4751-B4D7-4116F023A57C}" destId="{AD914324-C997-4BCA-881B-2A1A8524DAD3}" srcOrd="0" destOrd="0" presId="urn:microsoft.com/office/officeart/2008/layout/RadialCluster"/>
    <dgm:cxn modelId="{D9572F01-1CC0-4410-989E-F388F35AC19F}" type="presParOf" srcId="{838CAE8F-905C-4751-B4D7-4116F023A57C}" destId="{70591E06-9CAA-49CD-ACAF-4D23D84721DB}" srcOrd="1" destOrd="0" presId="urn:microsoft.com/office/officeart/2008/layout/RadialCluster"/>
    <dgm:cxn modelId="{80A2D1C6-B60B-4B58-8CDF-5156B1632AE7}" type="presParOf" srcId="{838CAE8F-905C-4751-B4D7-4116F023A57C}" destId="{66FC35B3-9604-410B-AEA4-89D49F8542B2}" srcOrd="2" destOrd="0" presId="urn:microsoft.com/office/officeart/2008/layout/RadialCluster"/>
    <dgm:cxn modelId="{21091F2F-631E-4166-89EB-131D5907C397}" type="presParOf" srcId="{838CAE8F-905C-4751-B4D7-4116F023A57C}" destId="{38DEAC3D-BB27-4038-A054-F573F02FED75}" srcOrd="3" destOrd="0" presId="urn:microsoft.com/office/officeart/2008/layout/RadialCluster"/>
    <dgm:cxn modelId="{368EF632-B156-4CD6-A1B6-FC2A6271959C}" type="presParOf" srcId="{838CAE8F-905C-4751-B4D7-4116F023A57C}" destId="{699C384B-29DA-441B-999D-7118DC6B14D8}" srcOrd="4" destOrd="0" presId="urn:microsoft.com/office/officeart/2008/layout/RadialCluster"/>
    <dgm:cxn modelId="{067F3DA4-A2B6-4442-9500-D87B7AB1ED44}" type="presParOf" srcId="{838CAE8F-905C-4751-B4D7-4116F023A57C}" destId="{8F3BD726-2F9D-49D6-A414-D447806DA43C}" srcOrd="5" destOrd="0" presId="urn:microsoft.com/office/officeart/2008/layout/RadialCluster"/>
    <dgm:cxn modelId="{C8B8C89F-B612-46D1-8B70-7BB0BB7438C5}" type="presParOf" srcId="{838CAE8F-905C-4751-B4D7-4116F023A57C}" destId="{4BCA6A26-B269-4017-8801-D0A79FE36CB8}" srcOrd="6" destOrd="0" presId="urn:microsoft.com/office/officeart/2008/layout/RadialCluster"/>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B6C0DF-EE88-4CB6-8F2A-89C46CBFB853}" type="doc">
      <dgm:prSet loTypeId="urn:microsoft.com/office/officeart/2005/8/layout/chevron1" loCatId="process" qsTypeId="urn:microsoft.com/office/officeart/2005/8/quickstyle/simple1" qsCatId="simple" csTypeId="urn:microsoft.com/office/officeart/2005/8/colors/accent1_2" csCatId="accent1" phldr="1"/>
      <dgm:spPr/>
    </dgm:pt>
    <dgm:pt modelId="{F7FDE499-3201-4DF9-89C1-B0F82F0437A3}">
      <dgm:prSet phldrT="[Text]"/>
      <dgm:spPr>
        <a:solidFill>
          <a:srgbClr val="0070C0"/>
        </a:solidFill>
      </dgm:spPr>
      <dgm:t>
        <a:bodyPr/>
        <a:lstStyle/>
        <a:p>
          <a:r>
            <a:rPr lang="hr-HR" dirty="0"/>
            <a:t>Voditelj obrade</a:t>
          </a:r>
        </a:p>
      </dgm:t>
    </dgm:pt>
    <dgm:pt modelId="{E067BFE1-8D1E-4247-8915-398D54D498FD}" type="parTrans" cxnId="{029CFCC8-E124-4232-9A10-57E5D8F3EE70}">
      <dgm:prSet/>
      <dgm:spPr/>
      <dgm:t>
        <a:bodyPr/>
        <a:lstStyle/>
        <a:p>
          <a:endParaRPr lang="hr-HR"/>
        </a:p>
      </dgm:t>
    </dgm:pt>
    <dgm:pt modelId="{F9AE393B-74CC-4494-B409-82295FE48427}" type="sibTrans" cxnId="{029CFCC8-E124-4232-9A10-57E5D8F3EE70}">
      <dgm:prSet/>
      <dgm:spPr/>
      <dgm:t>
        <a:bodyPr/>
        <a:lstStyle/>
        <a:p>
          <a:endParaRPr lang="hr-HR"/>
        </a:p>
      </dgm:t>
    </dgm:pt>
    <dgm:pt modelId="{3154FCF0-151B-4ADF-A279-ED5A4A1091B4}">
      <dgm:prSet phldrT="[Text]"/>
      <dgm:spPr>
        <a:solidFill>
          <a:srgbClr val="FFC000"/>
        </a:solidFill>
      </dgm:spPr>
      <dgm:t>
        <a:bodyPr/>
        <a:lstStyle/>
        <a:p>
          <a:r>
            <a:rPr lang="hr-HR" dirty="0"/>
            <a:t>Ugovor o obradi podataka</a:t>
          </a:r>
        </a:p>
      </dgm:t>
    </dgm:pt>
    <dgm:pt modelId="{386BEF52-DD37-4D63-B75D-7AEC80701EFD}" type="parTrans" cxnId="{9307A54D-5524-469A-A5CE-B5BEAA0FB862}">
      <dgm:prSet/>
      <dgm:spPr/>
      <dgm:t>
        <a:bodyPr/>
        <a:lstStyle/>
        <a:p>
          <a:endParaRPr lang="hr-HR"/>
        </a:p>
      </dgm:t>
    </dgm:pt>
    <dgm:pt modelId="{C23F91D9-0F9B-4E03-93D0-5E2E70FD7B96}" type="sibTrans" cxnId="{9307A54D-5524-469A-A5CE-B5BEAA0FB862}">
      <dgm:prSet/>
      <dgm:spPr/>
      <dgm:t>
        <a:bodyPr/>
        <a:lstStyle/>
        <a:p>
          <a:endParaRPr lang="hr-HR"/>
        </a:p>
      </dgm:t>
    </dgm:pt>
    <dgm:pt modelId="{6170CCD4-2289-4180-B665-49B031CA61C2}">
      <dgm:prSet phldrT="[Text]"/>
      <dgm:spPr>
        <a:solidFill>
          <a:srgbClr val="92D050"/>
        </a:solidFill>
      </dgm:spPr>
      <dgm:t>
        <a:bodyPr/>
        <a:lstStyle/>
        <a:p>
          <a:r>
            <a:rPr lang="hr-HR" dirty="0"/>
            <a:t>Izvršitelj obrade</a:t>
          </a:r>
        </a:p>
      </dgm:t>
    </dgm:pt>
    <dgm:pt modelId="{EB638FA9-E0C4-45A7-8879-FBB4A2CEBD30}" type="parTrans" cxnId="{AFF237D9-AAD1-40EB-B652-0D711D70AB72}">
      <dgm:prSet/>
      <dgm:spPr/>
      <dgm:t>
        <a:bodyPr/>
        <a:lstStyle/>
        <a:p>
          <a:endParaRPr lang="hr-HR"/>
        </a:p>
      </dgm:t>
    </dgm:pt>
    <dgm:pt modelId="{F2EC48D6-088E-4351-BAA9-E2216301E569}" type="sibTrans" cxnId="{AFF237D9-AAD1-40EB-B652-0D711D70AB72}">
      <dgm:prSet/>
      <dgm:spPr/>
      <dgm:t>
        <a:bodyPr/>
        <a:lstStyle/>
        <a:p>
          <a:endParaRPr lang="hr-HR"/>
        </a:p>
      </dgm:t>
    </dgm:pt>
    <dgm:pt modelId="{11BEF49C-5C3C-4605-95B8-6F8BB69BE098}" type="pres">
      <dgm:prSet presAssocID="{2AB6C0DF-EE88-4CB6-8F2A-89C46CBFB853}" presName="Name0" presStyleCnt="0">
        <dgm:presLayoutVars>
          <dgm:dir/>
          <dgm:animLvl val="lvl"/>
          <dgm:resizeHandles val="exact"/>
        </dgm:presLayoutVars>
      </dgm:prSet>
      <dgm:spPr/>
    </dgm:pt>
    <dgm:pt modelId="{887352BB-C1E9-4B23-81D9-08046F79D9D3}" type="pres">
      <dgm:prSet presAssocID="{F7FDE499-3201-4DF9-89C1-B0F82F0437A3}" presName="parTxOnly" presStyleLbl="node1" presStyleIdx="0" presStyleCnt="3">
        <dgm:presLayoutVars>
          <dgm:chMax val="0"/>
          <dgm:chPref val="0"/>
          <dgm:bulletEnabled val="1"/>
        </dgm:presLayoutVars>
      </dgm:prSet>
      <dgm:spPr/>
    </dgm:pt>
    <dgm:pt modelId="{0D91333E-0682-412A-BA81-B56DAEC1FF7F}" type="pres">
      <dgm:prSet presAssocID="{F9AE393B-74CC-4494-B409-82295FE48427}" presName="parTxOnlySpace" presStyleCnt="0"/>
      <dgm:spPr/>
    </dgm:pt>
    <dgm:pt modelId="{6518C607-6E1B-464C-905F-253509059AC5}" type="pres">
      <dgm:prSet presAssocID="{3154FCF0-151B-4ADF-A279-ED5A4A1091B4}" presName="parTxOnly" presStyleLbl="node1" presStyleIdx="1" presStyleCnt="3">
        <dgm:presLayoutVars>
          <dgm:chMax val="0"/>
          <dgm:chPref val="0"/>
          <dgm:bulletEnabled val="1"/>
        </dgm:presLayoutVars>
      </dgm:prSet>
      <dgm:spPr/>
    </dgm:pt>
    <dgm:pt modelId="{EB8336AC-15F6-47CC-88D4-45956AC712B5}" type="pres">
      <dgm:prSet presAssocID="{C23F91D9-0F9B-4E03-93D0-5E2E70FD7B96}" presName="parTxOnlySpace" presStyleCnt="0"/>
      <dgm:spPr/>
    </dgm:pt>
    <dgm:pt modelId="{2C1BD73F-84F0-4456-BE09-2883CF318C68}" type="pres">
      <dgm:prSet presAssocID="{6170CCD4-2289-4180-B665-49B031CA61C2}" presName="parTxOnly" presStyleLbl="node1" presStyleIdx="2" presStyleCnt="3">
        <dgm:presLayoutVars>
          <dgm:chMax val="0"/>
          <dgm:chPref val="0"/>
          <dgm:bulletEnabled val="1"/>
        </dgm:presLayoutVars>
      </dgm:prSet>
      <dgm:spPr/>
    </dgm:pt>
  </dgm:ptLst>
  <dgm:cxnLst>
    <dgm:cxn modelId="{84B23E1A-9094-4D24-89E7-B043C0A8E59E}" type="presOf" srcId="{2AB6C0DF-EE88-4CB6-8F2A-89C46CBFB853}" destId="{11BEF49C-5C3C-4605-95B8-6F8BB69BE098}" srcOrd="0" destOrd="0" presId="urn:microsoft.com/office/officeart/2005/8/layout/chevron1"/>
    <dgm:cxn modelId="{8CAE5C1E-CEF6-40B1-8BA4-9874FBF4E943}" type="presOf" srcId="{3154FCF0-151B-4ADF-A279-ED5A4A1091B4}" destId="{6518C607-6E1B-464C-905F-253509059AC5}" srcOrd="0" destOrd="0" presId="urn:microsoft.com/office/officeart/2005/8/layout/chevron1"/>
    <dgm:cxn modelId="{9307A54D-5524-469A-A5CE-B5BEAA0FB862}" srcId="{2AB6C0DF-EE88-4CB6-8F2A-89C46CBFB853}" destId="{3154FCF0-151B-4ADF-A279-ED5A4A1091B4}" srcOrd="1" destOrd="0" parTransId="{386BEF52-DD37-4D63-B75D-7AEC80701EFD}" sibTransId="{C23F91D9-0F9B-4E03-93D0-5E2E70FD7B96}"/>
    <dgm:cxn modelId="{B9F68571-414A-44ED-948C-7AE3CF798C82}" type="presOf" srcId="{6170CCD4-2289-4180-B665-49B031CA61C2}" destId="{2C1BD73F-84F0-4456-BE09-2883CF318C68}" srcOrd="0" destOrd="0" presId="urn:microsoft.com/office/officeart/2005/8/layout/chevron1"/>
    <dgm:cxn modelId="{2DD4D9C8-E7DD-4D52-BA59-2324EDFAF037}" type="presOf" srcId="{F7FDE499-3201-4DF9-89C1-B0F82F0437A3}" destId="{887352BB-C1E9-4B23-81D9-08046F79D9D3}" srcOrd="0" destOrd="0" presId="urn:microsoft.com/office/officeart/2005/8/layout/chevron1"/>
    <dgm:cxn modelId="{029CFCC8-E124-4232-9A10-57E5D8F3EE70}" srcId="{2AB6C0DF-EE88-4CB6-8F2A-89C46CBFB853}" destId="{F7FDE499-3201-4DF9-89C1-B0F82F0437A3}" srcOrd="0" destOrd="0" parTransId="{E067BFE1-8D1E-4247-8915-398D54D498FD}" sibTransId="{F9AE393B-74CC-4494-B409-82295FE48427}"/>
    <dgm:cxn modelId="{AFF237D9-AAD1-40EB-B652-0D711D70AB72}" srcId="{2AB6C0DF-EE88-4CB6-8F2A-89C46CBFB853}" destId="{6170CCD4-2289-4180-B665-49B031CA61C2}" srcOrd="2" destOrd="0" parTransId="{EB638FA9-E0C4-45A7-8879-FBB4A2CEBD30}" sibTransId="{F2EC48D6-088E-4351-BAA9-E2216301E569}"/>
    <dgm:cxn modelId="{3B6FD2C8-0B6E-4EB4-8D1D-EB8CEC0ECB0C}" type="presParOf" srcId="{11BEF49C-5C3C-4605-95B8-6F8BB69BE098}" destId="{887352BB-C1E9-4B23-81D9-08046F79D9D3}" srcOrd="0" destOrd="0" presId="urn:microsoft.com/office/officeart/2005/8/layout/chevron1"/>
    <dgm:cxn modelId="{8A3F606E-BFFC-4E41-81FC-B1DEC159007B}" type="presParOf" srcId="{11BEF49C-5C3C-4605-95B8-6F8BB69BE098}" destId="{0D91333E-0682-412A-BA81-B56DAEC1FF7F}" srcOrd="1" destOrd="0" presId="urn:microsoft.com/office/officeart/2005/8/layout/chevron1"/>
    <dgm:cxn modelId="{B59891D6-9608-428F-A3BC-19E750A4F059}" type="presParOf" srcId="{11BEF49C-5C3C-4605-95B8-6F8BB69BE098}" destId="{6518C607-6E1B-464C-905F-253509059AC5}" srcOrd="2" destOrd="0" presId="urn:microsoft.com/office/officeart/2005/8/layout/chevron1"/>
    <dgm:cxn modelId="{D8A7D4CB-7226-4A84-82D0-A35291E95FDD}" type="presParOf" srcId="{11BEF49C-5C3C-4605-95B8-6F8BB69BE098}" destId="{EB8336AC-15F6-47CC-88D4-45956AC712B5}" srcOrd="3" destOrd="0" presId="urn:microsoft.com/office/officeart/2005/8/layout/chevron1"/>
    <dgm:cxn modelId="{2B956339-8084-47B1-B8F5-2EFE24C92FCD}" type="presParOf" srcId="{11BEF49C-5C3C-4605-95B8-6F8BB69BE098}" destId="{2C1BD73F-84F0-4456-BE09-2883CF318C68}"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B7BE7E-A092-4CF8-AC1B-F759ABC62F9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4252411-A642-402C-88F8-FFA15DD90EE7}">
      <dgm:prSet custT="1"/>
      <dgm:spPr/>
      <dgm:t>
        <a:bodyPr/>
        <a:lstStyle/>
        <a:p>
          <a:r>
            <a:rPr lang="en-GB" sz="2000" b="0" i="0" dirty="0">
              <a:highlight>
                <a:srgbClr val="FFFF00"/>
              </a:highlight>
            </a:rPr>
            <a:t>PROFIL</a:t>
          </a:r>
          <a:r>
            <a:rPr lang="en-GB" sz="2000" b="0" i="0" dirty="0"/>
            <a:t> se </a:t>
          </a:r>
          <a:r>
            <a:rPr lang="en-GB" sz="2000" b="0" i="0" dirty="0" err="1"/>
            <a:t>izrađuje</a:t>
          </a:r>
          <a:r>
            <a:rPr lang="en-GB" sz="2000" b="0" i="0" dirty="0"/>
            <a:t> </a:t>
          </a:r>
          <a:r>
            <a:rPr lang="en-GB" sz="2000" b="0" i="0" dirty="0" err="1"/>
            <a:t>kad</a:t>
          </a:r>
          <a:r>
            <a:rPr lang="en-GB" sz="2000" b="0" i="0" dirty="0"/>
            <a:t> se </a:t>
          </a:r>
          <a:r>
            <a:rPr lang="en-GB" sz="2000" b="0" i="0" dirty="0" err="1"/>
            <a:t>vaši</a:t>
          </a:r>
          <a:r>
            <a:rPr lang="en-GB" sz="2000" b="0" i="0" dirty="0"/>
            <a:t> </a:t>
          </a:r>
          <a:r>
            <a:rPr lang="en-GB" sz="2000" b="0" i="0" dirty="0" err="1"/>
            <a:t>osobni</a:t>
          </a:r>
          <a:r>
            <a:rPr lang="en-GB" sz="2000" b="0" i="0" dirty="0"/>
            <a:t> </a:t>
          </a:r>
          <a:r>
            <a:rPr lang="en-GB" sz="2000" b="0" i="0" dirty="0" err="1"/>
            <a:t>aspekti</a:t>
          </a:r>
          <a:r>
            <a:rPr lang="en-GB" sz="2000" b="0" i="0" dirty="0"/>
            <a:t> </a:t>
          </a:r>
          <a:r>
            <a:rPr lang="en-GB" sz="2000" b="0" i="0" dirty="0" err="1"/>
            <a:t>procjenjuju</a:t>
          </a:r>
          <a:r>
            <a:rPr lang="en-GB" sz="2000" b="0" i="0" dirty="0"/>
            <a:t> </a:t>
          </a:r>
          <a:r>
            <a:rPr lang="en-GB" sz="2000" b="0" i="0" dirty="0" err="1"/>
            <a:t>kako</a:t>
          </a:r>
          <a:r>
            <a:rPr lang="en-GB" sz="2000" b="0" i="0" dirty="0"/>
            <a:t> bi se </a:t>
          </a:r>
          <a:r>
            <a:rPr lang="en-GB" sz="2000" b="0" i="0" dirty="0" err="1"/>
            <a:t>sastavila</a:t>
          </a:r>
          <a:r>
            <a:rPr lang="en-GB" sz="2000" b="0" i="0" dirty="0"/>
            <a:t> </a:t>
          </a:r>
          <a:r>
            <a:rPr lang="en-GB" sz="2000" b="0" i="0" dirty="0" err="1"/>
            <a:t>predviđanja</a:t>
          </a:r>
          <a:r>
            <a:rPr lang="en-GB" sz="2000" b="0" i="0" dirty="0"/>
            <a:t> o </a:t>
          </a:r>
          <a:r>
            <a:rPr lang="en-GB" sz="2000" b="0" i="0" dirty="0" err="1"/>
            <a:t>vama</a:t>
          </a:r>
          <a:r>
            <a:rPr lang="en-GB" sz="2000" b="0" i="0" dirty="0"/>
            <a:t>, </a:t>
          </a:r>
          <a:r>
            <a:rPr lang="en-GB" sz="2000" b="0" i="0" dirty="0" err="1"/>
            <a:t>čak</a:t>
          </a:r>
          <a:r>
            <a:rPr lang="en-GB" sz="2000" b="0" i="0" dirty="0"/>
            <a:t> </a:t>
          </a:r>
          <a:r>
            <a:rPr lang="en-GB" sz="2000" b="0" i="0" dirty="0" err="1"/>
            <a:t>i</a:t>
          </a:r>
          <a:r>
            <a:rPr lang="en-GB" sz="2000" b="0" i="0" dirty="0"/>
            <a:t> </a:t>
          </a:r>
          <a:r>
            <a:rPr lang="en-GB" sz="2000" b="0" i="0" dirty="0" err="1"/>
            <a:t>ako</a:t>
          </a:r>
          <a:r>
            <a:rPr lang="en-GB" sz="2000" b="0" i="0" dirty="0"/>
            <a:t> se ne </a:t>
          </a:r>
          <a:r>
            <a:rPr lang="en-GB" sz="2000" b="0" i="0" dirty="0" err="1"/>
            <a:t>donosi</a:t>
          </a:r>
          <a:r>
            <a:rPr lang="en-GB" sz="2000" b="0" i="0" dirty="0"/>
            <a:t> </a:t>
          </a:r>
          <a:r>
            <a:rPr lang="en-GB" sz="2000" b="0" i="0" dirty="0" err="1"/>
            <a:t>nikakva</a:t>
          </a:r>
          <a:r>
            <a:rPr lang="en-GB" sz="2000" b="0" i="0" dirty="0"/>
            <a:t> </a:t>
          </a:r>
          <a:r>
            <a:rPr lang="en-GB" sz="2000" b="0" i="0" dirty="0" err="1"/>
            <a:t>odluka</a:t>
          </a:r>
          <a:r>
            <a:rPr lang="en-GB" sz="2000" b="0" i="0" dirty="0"/>
            <a:t>. </a:t>
          </a:r>
          <a:endParaRPr lang="hr-HR" sz="2000" b="0" i="0" dirty="0"/>
        </a:p>
        <a:p>
          <a:r>
            <a:rPr lang="en-GB" sz="2000" b="0" i="0" dirty="0"/>
            <a:t>P</a:t>
          </a:r>
          <a:r>
            <a:rPr lang="hr-HR" sz="2000" b="0" i="0" dirty="0"/>
            <a:t>RIMJER:</a:t>
          </a:r>
          <a:r>
            <a:rPr lang="en-GB" sz="2000" b="0" i="0" dirty="0"/>
            <a:t> </a:t>
          </a:r>
          <a:r>
            <a:rPr lang="en-GB" sz="2000" b="0" i="0" dirty="0" err="1"/>
            <a:t>ako</a:t>
          </a:r>
          <a:r>
            <a:rPr lang="en-GB" sz="2000" b="0" i="0" dirty="0"/>
            <a:t> </a:t>
          </a:r>
          <a:r>
            <a:rPr lang="en-GB" sz="2000" b="0" i="0" dirty="0" err="1"/>
            <a:t>društvo</a:t>
          </a:r>
          <a:r>
            <a:rPr lang="en-GB" sz="2000" b="0" i="0" dirty="0"/>
            <a:t> </a:t>
          </a:r>
          <a:r>
            <a:rPr lang="en-GB" sz="2000" b="0" i="0" dirty="0" err="1"/>
            <a:t>ili</a:t>
          </a:r>
          <a:r>
            <a:rPr lang="en-GB" sz="2000" b="0" i="0" dirty="0"/>
            <a:t> </a:t>
          </a:r>
          <a:r>
            <a:rPr lang="en-GB" sz="2000" b="0" i="0" dirty="0" err="1"/>
            <a:t>organizacija</a:t>
          </a:r>
          <a:r>
            <a:rPr lang="en-GB" sz="2000" b="0" i="0" dirty="0"/>
            <a:t> </a:t>
          </a:r>
          <a:r>
            <a:rPr lang="en-GB" sz="2000" b="0" i="0" dirty="0" err="1"/>
            <a:t>procjenjuje</a:t>
          </a:r>
          <a:r>
            <a:rPr lang="en-GB" sz="2000" b="0" i="0" dirty="0"/>
            <a:t> </a:t>
          </a:r>
          <a:r>
            <a:rPr lang="en-GB" sz="2000" b="0" i="0" dirty="0" err="1"/>
            <a:t>vaše</a:t>
          </a:r>
          <a:r>
            <a:rPr lang="en-GB" sz="2000" b="0" i="0" dirty="0"/>
            <a:t> </a:t>
          </a:r>
          <a:r>
            <a:rPr lang="en-GB" sz="2000" b="0" i="0" dirty="0" err="1"/>
            <a:t>karakteristike</a:t>
          </a:r>
          <a:r>
            <a:rPr lang="en-GB" sz="2000" b="0" i="0" dirty="0"/>
            <a:t> (</a:t>
          </a:r>
          <a:r>
            <a:rPr lang="en-GB" sz="2000" b="0" i="0" dirty="0" err="1"/>
            <a:t>poput</a:t>
          </a:r>
          <a:r>
            <a:rPr lang="en-GB" sz="2000" b="0" i="0" dirty="0"/>
            <a:t> </a:t>
          </a:r>
          <a:r>
            <a:rPr lang="en-GB" sz="2000" b="0" i="0" dirty="0" err="1"/>
            <a:t>vaše</a:t>
          </a:r>
          <a:r>
            <a:rPr lang="en-GB" sz="2000" b="0" i="0" dirty="0"/>
            <a:t> </a:t>
          </a:r>
          <a:r>
            <a:rPr lang="en-GB" sz="2000" b="0" i="0" dirty="0" err="1"/>
            <a:t>dobi</a:t>
          </a:r>
          <a:r>
            <a:rPr lang="en-GB" sz="2000" b="0" i="0" dirty="0"/>
            <a:t>, </a:t>
          </a:r>
          <a:r>
            <a:rPr lang="en-GB" sz="2000" b="0" i="0" dirty="0" err="1"/>
            <a:t>spola</a:t>
          </a:r>
          <a:r>
            <a:rPr lang="en-GB" sz="2000" b="0" i="0" dirty="0"/>
            <a:t>, </a:t>
          </a:r>
          <a:r>
            <a:rPr lang="en-GB" sz="2000" b="0" i="0" dirty="0" err="1"/>
            <a:t>visine</a:t>
          </a:r>
          <a:r>
            <a:rPr lang="en-GB" sz="2000" b="0" i="0" dirty="0"/>
            <a:t>) </a:t>
          </a:r>
          <a:r>
            <a:rPr lang="en-GB" sz="2000" b="0" i="0" dirty="0" err="1"/>
            <a:t>ili</a:t>
          </a:r>
          <a:r>
            <a:rPr lang="en-GB" sz="2000" b="0" i="0" dirty="0"/>
            <a:t> </a:t>
          </a:r>
          <a:r>
            <a:rPr lang="en-GB" sz="2000" b="0" i="0" dirty="0" err="1"/>
            <a:t>ako</a:t>
          </a:r>
          <a:r>
            <a:rPr lang="en-GB" sz="2000" b="0" i="0" dirty="0"/>
            <a:t> vas </a:t>
          </a:r>
          <a:r>
            <a:rPr lang="en-GB" sz="2000" b="0" i="0" dirty="0" err="1"/>
            <a:t>razvrsta</a:t>
          </a:r>
          <a:r>
            <a:rPr lang="en-GB" sz="2000" b="0" i="0" dirty="0"/>
            <a:t> u </a:t>
          </a:r>
          <a:r>
            <a:rPr lang="en-GB" sz="2000" b="0" i="0" dirty="0" err="1"/>
            <a:t>kategoriju</a:t>
          </a:r>
          <a:r>
            <a:rPr lang="en-GB" sz="2000" b="0" i="0" dirty="0"/>
            <a:t>, to </a:t>
          </a:r>
          <a:r>
            <a:rPr lang="en-GB" sz="2000" b="0" i="0" dirty="0" err="1"/>
            <a:t>znači</a:t>
          </a:r>
          <a:r>
            <a:rPr lang="en-GB" sz="2000" b="0" i="0" dirty="0"/>
            <a:t> da </a:t>
          </a:r>
          <a:r>
            <a:rPr lang="en-GB" sz="2000" b="0" i="0" dirty="0" err="1"/>
            <a:t>vam</a:t>
          </a:r>
          <a:r>
            <a:rPr lang="en-GB" sz="2000" b="0" i="0" dirty="0"/>
            <a:t> se </a:t>
          </a:r>
          <a:r>
            <a:rPr lang="en-GB" sz="2000" b="0" i="0" dirty="0" err="1"/>
            <a:t>izrađuje</a:t>
          </a:r>
          <a:r>
            <a:rPr lang="en-GB" sz="2000" b="0" i="0" dirty="0"/>
            <a:t> </a:t>
          </a:r>
          <a:r>
            <a:rPr lang="en-GB" sz="2000" b="0" i="0" dirty="0" err="1"/>
            <a:t>profil</a:t>
          </a:r>
          <a:endParaRPr lang="en-US" sz="2000" dirty="0"/>
        </a:p>
      </dgm:t>
    </dgm:pt>
    <dgm:pt modelId="{2F64FB35-52CF-414A-AFA5-218C952F9809}" type="parTrans" cxnId="{E8C6CE01-D9C0-4DD6-95E9-5E4F9BC1ED0B}">
      <dgm:prSet/>
      <dgm:spPr/>
      <dgm:t>
        <a:bodyPr/>
        <a:lstStyle/>
        <a:p>
          <a:endParaRPr lang="en-US"/>
        </a:p>
      </dgm:t>
    </dgm:pt>
    <dgm:pt modelId="{12CEBD10-F685-4924-A7ED-D8F620ABFA13}" type="sibTrans" cxnId="{E8C6CE01-D9C0-4DD6-95E9-5E4F9BC1ED0B}">
      <dgm:prSet/>
      <dgm:spPr/>
      <dgm:t>
        <a:bodyPr/>
        <a:lstStyle/>
        <a:p>
          <a:endParaRPr lang="en-US"/>
        </a:p>
      </dgm:t>
    </dgm:pt>
    <dgm:pt modelId="{697DFBE7-FB4C-473C-86FE-42E4193BC9ED}">
      <dgm:prSet custT="1"/>
      <dgm:spPr/>
      <dgm:t>
        <a:bodyPr/>
        <a:lstStyle/>
        <a:p>
          <a:r>
            <a:rPr lang="en-GB" sz="2000" b="0" i="0" dirty="0">
              <a:highlight>
                <a:srgbClr val="FFFF00"/>
              </a:highlight>
            </a:rPr>
            <a:t>AUTOMATIZIRANO DONOŠENJE ODLUKA </a:t>
          </a:r>
          <a:r>
            <a:rPr lang="en-GB" sz="2000" b="0" i="0" dirty="0" err="1"/>
            <a:t>događa</a:t>
          </a:r>
          <a:r>
            <a:rPr lang="en-GB" sz="2000" b="0" i="0" dirty="0"/>
            <a:t> se </a:t>
          </a:r>
          <a:r>
            <a:rPr lang="en-GB" sz="2000" b="0" i="0" dirty="0" err="1"/>
            <a:t>kad</a:t>
          </a:r>
          <a:r>
            <a:rPr lang="en-GB" sz="2000" b="0" i="0" dirty="0"/>
            <a:t> se </a:t>
          </a:r>
          <a:r>
            <a:rPr lang="en-GB" sz="2000" b="0" i="0" dirty="0" err="1"/>
            <a:t>odluke</a:t>
          </a:r>
          <a:r>
            <a:rPr lang="en-GB" sz="2000" b="0" i="0" dirty="0"/>
            <a:t> o </a:t>
          </a:r>
          <a:r>
            <a:rPr lang="en-GB" sz="2000" b="0" i="0" dirty="0" err="1"/>
            <a:t>vama</a:t>
          </a:r>
          <a:r>
            <a:rPr lang="en-GB" sz="2000" b="0" i="0" dirty="0"/>
            <a:t> </a:t>
          </a:r>
          <a:r>
            <a:rPr lang="en-GB" sz="2000" b="0" i="0" dirty="0" err="1"/>
            <a:t>donose</a:t>
          </a:r>
          <a:r>
            <a:rPr lang="en-GB" sz="2000" b="0" i="0" dirty="0"/>
            <a:t> </a:t>
          </a:r>
          <a:r>
            <a:rPr lang="en-GB" sz="2000" b="0" i="0" dirty="0" err="1"/>
            <a:t>tehnološkim</a:t>
          </a:r>
          <a:r>
            <a:rPr lang="en-GB" sz="2000" b="0" i="0" dirty="0"/>
            <a:t> </a:t>
          </a:r>
          <a:r>
            <a:rPr lang="en-GB" sz="2000" b="0" i="0" dirty="0" err="1"/>
            <a:t>sredstvom</a:t>
          </a:r>
          <a:r>
            <a:rPr lang="en-GB" sz="2000" b="0" i="0" dirty="0"/>
            <a:t> </a:t>
          </a:r>
          <a:r>
            <a:rPr lang="en-GB" sz="2000" b="0" i="0" dirty="0" err="1"/>
            <a:t>i</a:t>
          </a:r>
          <a:r>
            <a:rPr lang="en-GB" sz="2000" b="0" i="0" dirty="0"/>
            <a:t> bez </a:t>
          </a:r>
          <a:r>
            <a:rPr lang="en-GB" sz="2000" b="0" i="0" dirty="0" err="1"/>
            <a:t>bilo</a:t>
          </a:r>
          <a:r>
            <a:rPr lang="en-GB" sz="2000" b="0" i="0" dirty="0"/>
            <a:t> </a:t>
          </a:r>
          <a:r>
            <a:rPr lang="en-GB" sz="2000" b="0" i="0" dirty="0" err="1"/>
            <a:t>kakve</a:t>
          </a:r>
          <a:r>
            <a:rPr lang="en-GB" sz="2000" b="0" i="0" dirty="0"/>
            <a:t> </a:t>
          </a:r>
          <a:r>
            <a:rPr lang="en-GB" sz="2000" b="0" i="0" dirty="0" err="1"/>
            <a:t>uključenosti</a:t>
          </a:r>
          <a:r>
            <a:rPr lang="en-GB" sz="2000" b="0" i="0" dirty="0"/>
            <a:t> </a:t>
          </a:r>
          <a:r>
            <a:rPr lang="en-GB" sz="2000" b="0" i="0" dirty="0" err="1"/>
            <a:t>čovjeka</a:t>
          </a:r>
          <a:r>
            <a:rPr lang="hr-HR" sz="2000" b="0" i="0" dirty="0"/>
            <a:t>.</a:t>
          </a:r>
        </a:p>
        <a:p>
          <a:r>
            <a:rPr lang="hr-HR" sz="2000" b="0" i="0" dirty="0"/>
            <a:t>PRIMJER: izračunavanje kreditnog rejtinga putem bankovne aplikacije</a:t>
          </a:r>
          <a:endParaRPr lang="en-US" sz="2000" dirty="0"/>
        </a:p>
      </dgm:t>
    </dgm:pt>
    <dgm:pt modelId="{15EF2BCD-E700-4FD8-9AA1-85771315AFAC}" type="sibTrans" cxnId="{D57AEBFC-BBE9-4F99-A8DB-865045106979}">
      <dgm:prSet/>
      <dgm:spPr/>
      <dgm:t>
        <a:bodyPr/>
        <a:lstStyle/>
        <a:p>
          <a:endParaRPr lang="en-US"/>
        </a:p>
      </dgm:t>
    </dgm:pt>
    <dgm:pt modelId="{D48415FE-AF08-4172-B25C-51D4F2B3181F}" type="parTrans" cxnId="{D57AEBFC-BBE9-4F99-A8DB-865045106979}">
      <dgm:prSet/>
      <dgm:spPr/>
      <dgm:t>
        <a:bodyPr/>
        <a:lstStyle/>
        <a:p>
          <a:endParaRPr lang="en-US"/>
        </a:p>
      </dgm:t>
    </dgm:pt>
    <dgm:pt modelId="{FAA31693-059F-47FB-A125-FEDC32BF863A}" type="pres">
      <dgm:prSet presAssocID="{D4B7BE7E-A092-4CF8-AC1B-F759ABC62F9C}" presName="hierChild1" presStyleCnt="0">
        <dgm:presLayoutVars>
          <dgm:chPref val="1"/>
          <dgm:dir/>
          <dgm:animOne val="branch"/>
          <dgm:animLvl val="lvl"/>
          <dgm:resizeHandles/>
        </dgm:presLayoutVars>
      </dgm:prSet>
      <dgm:spPr/>
    </dgm:pt>
    <dgm:pt modelId="{4E18B587-719C-4BE4-8E5A-E14F4718DC91}" type="pres">
      <dgm:prSet presAssocID="{697DFBE7-FB4C-473C-86FE-42E4193BC9ED}" presName="hierRoot1" presStyleCnt="0"/>
      <dgm:spPr/>
    </dgm:pt>
    <dgm:pt modelId="{FA61976C-EBBB-4F56-ACF0-A97250CE94E8}" type="pres">
      <dgm:prSet presAssocID="{697DFBE7-FB4C-473C-86FE-42E4193BC9ED}" presName="composite" presStyleCnt="0"/>
      <dgm:spPr/>
    </dgm:pt>
    <dgm:pt modelId="{6C0D84D6-FE06-4E75-AA84-146543376D1D}" type="pres">
      <dgm:prSet presAssocID="{697DFBE7-FB4C-473C-86FE-42E4193BC9ED}" presName="background" presStyleLbl="node0" presStyleIdx="0" presStyleCnt="2"/>
      <dgm:spPr/>
    </dgm:pt>
    <dgm:pt modelId="{97036827-B1AB-4B47-9833-B33494F8398A}" type="pres">
      <dgm:prSet presAssocID="{697DFBE7-FB4C-473C-86FE-42E4193BC9ED}" presName="text" presStyleLbl="fgAcc0" presStyleIdx="0" presStyleCnt="2" custLinFactNeighborX="-2913" custLinFactNeighborY="19639">
        <dgm:presLayoutVars>
          <dgm:chPref val="3"/>
        </dgm:presLayoutVars>
      </dgm:prSet>
      <dgm:spPr/>
    </dgm:pt>
    <dgm:pt modelId="{7B7981A5-3765-488F-A44A-796364E1ECC0}" type="pres">
      <dgm:prSet presAssocID="{697DFBE7-FB4C-473C-86FE-42E4193BC9ED}" presName="hierChild2" presStyleCnt="0"/>
      <dgm:spPr/>
    </dgm:pt>
    <dgm:pt modelId="{78D2C260-4A91-4C78-B0C9-84048FE4DDF2}" type="pres">
      <dgm:prSet presAssocID="{94252411-A642-402C-88F8-FFA15DD90EE7}" presName="hierRoot1" presStyleCnt="0"/>
      <dgm:spPr/>
    </dgm:pt>
    <dgm:pt modelId="{8A4A2C97-7257-4395-BB4F-12EABAD0BEDE}" type="pres">
      <dgm:prSet presAssocID="{94252411-A642-402C-88F8-FFA15DD90EE7}" presName="composite" presStyleCnt="0"/>
      <dgm:spPr/>
    </dgm:pt>
    <dgm:pt modelId="{60C98A0B-520D-4A0D-9752-6CBD736502C7}" type="pres">
      <dgm:prSet presAssocID="{94252411-A642-402C-88F8-FFA15DD90EE7}" presName="background" presStyleLbl="node0" presStyleIdx="1" presStyleCnt="2"/>
      <dgm:spPr/>
    </dgm:pt>
    <dgm:pt modelId="{A51E8BDA-F6A5-478E-BE8F-881C9674406E}" type="pres">
      <dgm:prSet presAssocID="{94252411-A642-402C-88F8-FFA15DD90EE7}" presName="text" presStyleLbl="fgAcc0" presStyleIdx="1" presStyleCnt="2" custLinFactNeighborX="-2879" custLinFactNeighborY="-7387">
        <dgm:presLayoutVars>
          <dgm:chPref val="3"/>
        </dgm:presLayoutVars>
      </dgm:prSet>
      <dgm:spPr/>
    </dgm:pt>
    <dgm:pt modelId="{AD649B9D-51DC-4981-867B-10C0447613BF}" type="pres">
      <dgm:prSet presAssocID="{94252411-A642-402C-88F8-FFA15DD90EE7}" presName="hierChild2" presStyleCnt="0"/>
      <dgm:spPr/>
    </dgm:pt>
  </dgm:ptLst>
  <dgm:cxnLst>
    <dgm:cxn modelId="{E8C6CE01-D9C0-4DD6-95E9-5E4F9BC1ED0B}" srcId="{D4B7BE7E-A092-4CF8-AC1B-F759ABC62F9C}" destId="{94252411-A642-402C-88F8-FFA15DD90EE7}" srcOrd="1" destOrd="0" parTransId="{2F64FB35-52CF-414A-AFA5-218C952F9809}" sibTransId="{12CEBD10-F685-4924-A7ED-D8F620ABFA13}"/>
    <dgm:cxn modelId="{7645642A-269C-477D-B60E-A7185A13860B}" type="presOf" srcId="{697DFBE7-FB4C-473C-86FE-42E4193BC9ED}" destId="{97036827-B1AB-4B47-9833-B33494F8398A}" srcOrd="0" destOrd="0" presId="urn:microsoft.com/office/officeart/2005/8/layout/hierarchy1"/>
    <dgm:cxn modelId="{44BE177B-CFCD-4E67-AD7A-21FF44B2209B}" type="presOf" srcId="{94252411-A642-402C-88F8-FFA15DD90EE7}" destId="{A51E8BDA-F6A5-478E-BE8F-881C9674406E}" srcOrd="0" destOrd="0" presId="urn:microsoft.com/office/officeart/2005/8/layout/hierarchy1"/>
    <dgm:cxn modelId="{954F2FAD-4A58-4B1E-81B9-321D39D0C83C}" type="presOf" srcId="{D4B7BE7E-A092-4CF8-AC1B-F759ABC62F9C}" destId="{FAA31693-059F-47FB-A125-FEDC32BF863A}" srcOrd="0" destOrd="0" presId="urn:microsoft.com/office/officeart/2005/8/layout/hierarchy1"/>
    <dgm:cxn modelId="{D57AEBFC-BBE9-4F99-A8DB-865045106979}" srcId="{D4B7BE7E-A092-4CF8-AC1B-F759ABC62F9C}" destId="{697DFBE7-FB4C-473C-86FE-42E4193BC9ED}" srcOrd="0" destOrd="0" parTransId="{D48415FE-AF08-4172-B25C-51D4F2B3181F}" sibTransId="{15EF2BCD-E700-4FD8-9AA1-85771315AFAC}"/>
    <dgm:cxn modelId="{DC22BA8C-772F-4DDC-8390-C481DF62802B}" type="presParOf" srcId="{FAA31693-059F-47FB-A125-FEDC32BF863A}" destId="{4E18B587-719C-4BE4-8E5A-E14F4718DC91}" srcOrd="0" destOrd="0" presId="urn:microsoft.com/office/officeart/2005/8/layout/hierarchy1"/>
    <dgm:cxn modelId="{30355A5E-9350-489C-AE89-DAEBC4AA0A3A}" type="presParOf" srcId="{4E18B587-719C-4BE4-8E5A-E14F4718DC91}" destId="{FA61976C-EBBB-4F56-ACF0-A97250CE94E8}" srcOrd="0" destOrd="0" presId="urn:microsoft.com/office/officeart/2005/8/layout/hierarchy1"/>
    <dgm:cxn modelId="{D98CD3A9-4413-4F50-A88A-040AE02BA412}" type="presParOf" srcId="{FA61976C-EBBB-4F56-ACF0-A97250CE94E8}" destId="{6C0D84D6-FE06-4E75-AA84-146543376D1D}" srcOrd="0" destOrd="0" presId="urn:microsoft.com/office/officeart/2005/8/layout/hierarchy1"/>
    <dgm:cxn modelId="{CEE74309-81A8-4FA2-820A-6488B4B5F653}" type="presParOf" srcId="{FA61976C-EBBB-4F56-ACF0-A97250CE94E8}" destId="{97036827-B1AB-4B47-9833-B33494F8398A}" srcOrd="1" destOrd="0" presId="urn:microsoft.com/office/officeart/2005/8/layout/hierarchy1"/>
    <dgm:cxn modelId="{5B065134-6207-42AF-8CF4-D6B24F33E1AD}" type="presParOf" srcId="{4E18B587-719C-4BE4-8E5A-E14F4718DC91}" destId="{7B7981A5-3765-488F-A44A-796364E1ECC0}" srcOrd="1" destOrd="0" presId="urn:microsoft.com/office/officeart/2005/8/layout/hierarchy1"/>
    <dgm:cxn modelId="{F9E58C1D-B79D-4BBE-8E1F-9EC4334A0F0A}" type="presParOf" srcId="{FAA31693-059F-47FB-A125-FEDC32BF863A}" destId="{78D2C260-4A91-4C78-B0C9-84048FE4DDF2}" srcOrd="1" destOrd="0" presId="urn:microsoft.com/office/officeart/2005/8/layout/hierarchy1"/>
    <dgm:cxn modelId="{31E4E264-5CE7-4111-839A-58574ADB14A0}" type="presParOf" srcId="{78D2C260-4A91-4C78-B0C9-84048FE4DDF2}" destId="{8A4A2C97-7257-4395-BB4F-12EABAD0BEDE}" srcOrd="0" destOrd="0" presId="urn:microsoft.com/office/officeart/2005/8/layout/hierarchy1"/>
    <dgm:cxn modelId="{33827757-01C6-4F58-BCCE-8655CF429973}" type="presParOf" srcId="{8A4A2C97-7257-4395-BB4F-12EABAD0BEDE}" destId="{60C98A0B-520D-4A0D-9752-6CBD736502C7}" srcOrd="0" destOrd="0" presId="urn:microsoft.com/office/officeart/2005/8/layout/hierarchy1"/>
    <dgm:cxn modelId="{4324EE63-EFAA-44BD-8AE3-715DB0B856E5}" type="presParOf" srcId="{8A4A2C97-7257-4395-BB4F-12EABAD0BEDE}" destId="{A51E8BDA-F6A5-478E-BE8F-881C9674406E}" srcOrd="1" destOrd="0" presId="urn:microsoft.com/office/officeart/2005/8/layout/hierarchy1"/>
    <dgm:cxn modelId="{618502DE-B67E-42B0-AFCC-70D61BA0962C}" type="presParOf" srcId="{78D2C260-4A91-4C78-B0C9-84048FE4DDF2}" destId="{AD649B9D-51DC-4981-867B-10C0447613BF}"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607B63-8177-42A2-9E60-52920C99A92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2F53D7A-349D-470C-BBD4-B34AC8BAE293}">
      <dgm:prSet custT="1"/>
      <dgm:spPr/>
      <dgm:t>
        <a:bodyPr/>
        <a:lstStyle/>
        <a:p>
          <a:r>
            <a:rPr lang="hr-HR" sz="3200" dirty="0"/>
            <a:t>krađa identiteta ili prijevara</a:t>
          </a:r>
          <a:endParaRPr lang="en-US" sz="3200" dirty="0"/>
        </a:p>
      </dgm:t>
    </dgm:pt>
    <dgm:pt modelId="{ABA6DE18-9ADF-41A2-BD99-15BB8E706913}" type="parTrans" cxnId="{B976FB09-5803-47B6-A843-1F5BBF9A756D}">
      <dgm:prSet/>
      <dgm:spPr/>
      <dgm:t>
        <a:bodyPr/>
        <a:lstStyle/>
        <a:p>
          <a:endParaRPr lang="en-US"/>
        </a:p>
      </dgm:t>
    </dgm:pt>
    <dgm:pt modelId="{F4CB04C1-A91F-4F5E-8F07-7CF6DF700D98}" type="sibTrans" cxnId="{B976FB09-5803-47B6-A843-1F5BBF9A756D}">
      <dgm:prSet/>
      <dgm:spPr/>
      <dgm:t>
        <a:bodyPr/>
        <a:lstStyle/>
        <a:p>
          <a:endParaRPr lang="en-US"/>
        </a:p>
      </dgm:t>
    </dgm:pt>
    <dgm:pt modelId="{06299E32-D48D-4C37-9E05-5700B0C72A36}">
      <dgm:prSet custT="1"/>
      <dgm:spPr/>
      <dgm:t>
        <a:bodyPr/>
        <a:lstStyle/>
        <a:p>
          <a:r>
            <a:rPr lang="hr-HR" sz="3200" dirty="0"/>
            <a:t>Povreda dostojansta</a:t>
          </a:r>
          <a:endParaRPr lang="en-US" sz="3200" dirty="0"/>
        </a:p>
      </dgm:t>
    </dgm:pt>
    <dgm:pt modelId="{029FD105-FC07-4D48-AA3C-B5BB16C3EB07}" type="parTrans" cxnId="{2551B091-1741-4892-B2B2-5D842FBD123F}">
      <dgm:prSet/>
      <dgm:spPr/>
      <dgm:t>
        <a:bodyPr/>
        <a:lstStyle/>
        <a:p>
          <a:endParaRPr lang="en-US"/>
        </a:p>
      </dgm:t>
    </dgm:pt>
    <dgm:pt modelId="{60B77DD7-7FB9-4C8D-B3ED-A8AD104A6670}" type="sibTrans" cxnId="{2551B091-1741-4892-B2B2-5D842FBD123F}">
      <dgm:prSet/>
      <dgm:spPr/>
      <dgm:t>
        <a:bodyPr/>
        <a:lstStyle/>
        <a:p>
          <a:endParaRPr lang="en-US"/>
        </a:p>
      </dgm:t>
    </dgm:pt>
    <dgm:pt modelId="{E628ED4F-5589-477E-A231-17DA975509B4}">
      <dgm:prSet custT="1"/>
      <dgm:spPr/>
      <dgm:t>
        <a:bodyPr/>
        <a:lstStyle/>
        <a:p>
          <a:r>
            <a:rPr lang="hr-HR" sz="3200" dirty="0"/>
            <a:t>Imovinska/neimovinska šteta</a:t>
          </a:r>
          <a:endParaRPr lang="en-US" sz="3200" dirty="0"/>
        </a:p>
      </dgm:t>
    </dgm:pt>
    <dgm:pt modelId="{12589C27-B49D-4E13-97ED-16EFCEE7837B}" type="parTrans" cxnId="{AB5D0675-566E-4B8D-9EA5-F567AEBB911D}">
      <dgm:prSet/>
      <dgm:spPr/>
      <dgm:t>
        <a:bodyPr/>
        <a:lstStyle/>
        <a:p>
          <a:endParaRPr lang="en-US"/>
        </a:p>
      </dgm:t>
    </dgm:pt>
    <dgm:pt modelId="{9E6CB71A-2A53-4813-9A84-F8E587DD0851}" type="sibTrans" cxnId="{AB5D0675-566E-4B8D-9EA5-F567AEBB911D}">
      <dgm:prSet/>
      <dgm:spPr/>
      <dgm:t>
        <a:bodyPr/>
        <a:lstStyle/>
        <a:p>
          <a:endParaRPr lang="en-US"/>
        </a:p>
      </dgm:t>
    </dgm:pt>
    <dgm:pt modelId="{F667AB6D-1EB5-4468-B90B-26D564B28EC0}" type="pres">
      <dgm:prSet presAssocID="{65607B63-8177-42A2-9E60-52920C99A92C}" presName="vert0" presStyleCnt="0">
        <dgm:presLayoutVars>
          <dgm:dir/>
          <dgm:animOne val="branch"/>
          <dgm:animLvl val="lvl"/>
        </dgm:presLayoutVars>
      </dgm:prSet>
      <dgm:spPr/>
    </dgm:pt>
    <dgm:pt modelId="{520947DF-4FBC-43E0-A42F-DC5E98BF29B4}" type="pres">
      <dgm:prSet presAssocID="{E2F53D7A-349D-470C-BBD4-B34AC8BAE293}" presName="thickLine" presStyleLbl="alignNode1" presStyleIdx="0" presStyleCnt="3"/>
      <dgm:spPr/>
    </dgm:pt>
    <dgm:pt modelId="{7D732B08-6D17-4C2E-A811-75F41DD88D38}" type="pres">
      <dgm:prSet presAssocID="{E2F53D7A-349D-470C-BBD4-B34AC8BAE293}" presName="horz1" presStyleCnt="0"/>
      <dgm:spPr/>
    </dgm:pt>
    <dgm:pt modelId="{1B95CD4F-F087-47FA-A91D-16F95D7581C4}" type="pres">
      <dgm:prSet presAssocID="{E2F53D7A-349D-470C-BBD4-B34AC8BAE293}" presName="tx1" presStyleLbl="revTx" presStyleIdx="0" presStyleCnt="3"/>
      <dgm:spPr/>
    </dgm:pt>
    <dgm:pt modelId="{23882CF8-C2F3-4FA7-8F4A-47B9B4410F5B}" type="pres">
      <dgm:prSet presAssocID="{E2F53D7A-349D-470C-BBD4-B34AC8BAE293}" presName="vert1" presStyleCnt="0"/>
      <dgm:spPr/>
    </dgm:pt>
    <dgm:pt modelId="{628DC904-7109-4BCB-B08C-8353E4A1785A}" type="pres">
      <dgm:prSet presAssocID="{06299E32-D48D-4C37-9E05-5700B0C72A36}" presName="thickLine" presStyleLbl="alignNode1" presStyleIdx="1" presStyleCnt="3"/>
      <dgm:spPr/>
    </dgm:pt>
    <dgm:pt modelId="{B243B6AB-D801-4BD4-9B5A-99C13439F76F}" type="pres">
      <dgm:prSet presAssocID="{06299E32-D48D-4C37-9E05-5700B0C72A36}" presName="horz1" presStyleCnt="0"/>
      <dgm:spPr/>
    </dgm:pt>
    <dgm:pt modelId="{1E9BE3C4-4DD3-4926-B668-40FF1D40C548}" type="pres">
      <dgm:prSet presAssocID="{06299E32-D48D-4C37-9E05-5700B0C72A36}" presName="tx1" presStyleLbl="revTx" presStyleIdx="1" presStyleCnt="3"/>
      <dgm:spPr/>
    </dgm:pt>
    <dgm:pt modelId="{F1FE518E-AC80-4994-85B0-7AD6B4182967}" type="pres">
      <dgm:prSet presAssocID="{06299E32-D48D-4C37-9E05-5700B0C72A36}" presName="vert1" presStyleCnt="0"/>
      <dgm:spPr/>
    </dgm:pt>
    <dgm:pt modelId="{A1FBE203-06E5-4A3A-94DA-417B607DAFDA}" type="pres">
      <dgm:prSet presAssocID="{E628ED4F-5589-477E-A231-17DA975509B4}" presName="thickLine" presStyleLbl="alignNode1" presStyleIdx="2" presStyleCnt="3"/>
      <dgm:spPr/>
    </dgm:pt>
    <dgm:pt modelId="{82DD9D1F-ED58-4B58-B920-5A72F8BB12D6}" type="pres">
      <dgm:prSet presAssocID="{E628ED4F-5589-477E-A231-17DA975509B4}" presName="horz1" presStyleCnt="0"/>
      <dgm:spPr/>
    </dgm:pt>
    <dgm:pt modelId="{6D8E8624-E76D-40C9-B270-CBC06E10C05E}" type="pres">
      <dgm:prSet presAssocID="{E628ED4F-5589-477E-A231-17DA975509B4}" presName="tx1" presStyleLbl="revTx" presStyleIdx="2" presStyleCnt="3"/>
      <dgm:spPr/>
    </dgm:pt>
    <dgm:pt modelId="{CD3FC2BD-BA32-4346-8343-A31AC2759CD9}" type="pres">
      <dgm:prSet presAssocID="{E628ED4F-5589-477E-A231-17DA975509B4}" presName="vert1" presStyleCnt="0"/>
      <dgm:spPr/>
    </dgm:pt>
  </dgm:ptLst>
  <dgm:cxnLst>
    <dgm:cxn modelId="{B976FB09-5803-47B6-A843-1F5BBF9A756D}" srcId="{65607B63-8177-42A2-9E60-52920C99A92C}" destId="{E2F53D7A-349D-470C-BBD4-B34AC8BAE293}" srcOrd="0" destOrd="0" parTransId="{ABA6DE18-9ADF-41A2-BD99-15BB8E706913}" sibTransId="{F4CB04C1-A91F-4F5E-8F07-7CF6DF700D98}"/>
    <dgm:cxn modelId="{BCC9CB0F-D467-4E26-AFBA-17902F398BA1}" type="presOf" srcId="{65607B63-8177-42A2-9E60-52920C99A92C}" destId="{F667AB6D-1EB5-4468-B90B-26D564B28EC0}" srcOrd="0" destOrd="0" presId="urn:microsoft.com/office/officeart/2008/layout/LinedList"/>
    <dgm:cxn modelId="{678CE970-8314-465D-9E3B-7451D83723F5}" type="presOf" srcId="{06299E32-D48D-4C37-9E05-5700B0C72A36}" destId="{1E9BE3C4-4DD3-4926-B668-40FF1D40C548}" srcOrd="0" destOrd="0" presId="urn:microsoft.com/office/officeart/2008/layout/LinedList"/>
    <dgm:cxn modelId="{3BC3DE52-4A53-4BED-A276-B62315CB758F}" type="presOf" srcId="{E2F53D7A-349D-470C-BBD4-B34AC8BAE293}" destId="{1B95CD4F-F087-47FA-A91D-16F95D7581C4}" srcOrd="0" destOrd="0" presId="urn:microsoft.com/office/officeart/2008/layout/LinedList"/>
    <dgm:cxn modelId="{AB5D0675-566E-4B8D-9EA5-F567AEBB911D}" srcId="{65607B63-8177-42A2-9E60-52920C99A92C}" destId="{E628ED4F-5589-477E-A231-17DA975509B4}" srcOrd="2" destOrd="0" parTransId="{12589C27-B49D-4E13-97ED-16EFCEE7837B}" sibTransId="{9E6CB71A-2A53-4813-9A84-F8E587DD0851}"/>
    <dgm:cxn modelId="{2551B091-1741-4892-B2B2-5D842FBD123F}" srcId="{65607B63-8177-42A2-9E60-52920C99A92C}" destId="{06299E32-D48D-4C37-9E05-5700B0C72A36}" srcOrd="1" destOrd="0" parTransId="{029FD105-FC07-4D48-AA3C-B5BB16C3EB07}" sibTransId="{60B77DD7-7FB9-4C8D-B3ED-A8AD104A6670}"/>
    <dgm:cxn modelId="{279BB6B3-9736-4ED4-9BD2-42F33C795838}" type="presOf" srcId="{E628ED4F-5589-477E-A231-17DA975509B4}" destId="{6D8E8624-E76D-40C9-B270-CBC06E10C05E}" srcOrd="0" destOrd="0" presId="urn:microsoft.com/office/officeart/2008/layout/LinedList"/>
    <dgm:cxn modelId="{75FE99D3-B60B-40BA-9282-1B79223340DB}" type="presParOf" srcId="{F667AB6D-1EB5-4468-B90B-26D564B28EC0}" destId="{520947DF-4FBC-43E0-A42F-DC5E98BF29B4}" srcOrd="0" destOrd="0" presId="urn:microsoft.com/office/officeart/2008/layout/LinedList"/>
    <dgm:cxn modelId="{169786A8-7F5A-4524-ABD7-7A656E3451EE}" type="presParOf" srcId="{F667AB6D-1EB5-4468-B90B-26D564B28EC0}" destId="{7D732B08-6D17-4C2E-A811-75F41DD88D38}" srcOrd="1" destOrd="0" presId="urn:microsoft.com/office/officeart/2008/layout/LinedList"/>
    <dgm:cxn modelId="{0E9A1E05-1DB8-46F1-8635-EB39006E9090}" type="presParOf" srcId="{7D732B08-6D17-4C2E-A811-75F41DD88D38}" destId="{1B95CD4F-F087-47FA-A91D-16F95D7581C4}" srcOrd="0" destOrd="0" presId="urn:microsoft.com/office/officeart/2008/layout/LinedList"/>
    <dgm:cxn modelId="{0041BF56-83A4-4660-BC9C-6E8516ABA039}" type="presParOf" srcId="{7D732B08-6D17-4C2E-A811-75F41DD88D38}" destId="{23882CF8-C2F3-4FA7-8F4A-47B9B4410F5B}" srcOrd="1" destOrd="0" presId="urn:microsoft.com/office/officeart/2008/layout/LinedList"/>
    <dgm:cxn modelId="{92FB25AA-1C67-4029-B1B9-C74AFF338FA2}" type="presParOf" srcId="{F667AB6D-1EB5-4468-B90B-26D564B28EC0}" destId="{628DC904-7109-4BCB-B08C-8353E4A1785A}" srcOrd="2" destOrd="0" presId="urn:microsoft.com/office/officeart/2008/layout/LinedList"/>
    <dgm:cxn modelId="{A2B5089D-AB12-4B6E-AF8D-01DF73CCB018}" type="presParOf" srcId="{F667AB6D-1EB5-4468-B90B-26D564B28EC0}" destId="{B243B6AB-D801-4BD4-9B5A-99C13439F76F}" srcOrd="3" destOrd="0" presId="urn:microsoft.com/office/officeart/2008/layout/LinedList"/>
    <dgm:cxn modelId="{3DDCAFFF-7007-4131-B574-8B11556A7326}" type="presParOf" srcId="{B243B6AB-D801-4BD4-9B5A-99C13439F76F}" destId="{1E9BE3C4-4DD3-4926-B668-40FF1D40C548}" srcOrd="0" destOrd="0" presId="urn:microsoft.com/office/officeart/2008/layout/LinedList"/>
    <dgm:cxn modelId="{33CAE5D1-3295-4D74-8FEE-EEDDB4DAEAD3}" type="presParOf" srcId="{B243B6AB-D801-4BD4-9B5A-99C13439F76F}" destId="{F1FE518E-AC80-4994-85B0-7AD6B4182967}" srcOrd="1" destOrd="0" presId="urn:microsoft.com/office/officeart/2008/layout/LinedList"/>
    <dgm:cxn modelId="{B9F27A30-4BF1-49D5-9E88-F8E688FBE652}" type="presParOf" srcId="{F667AB6D-1EB5-4468-B90B-26D564B28EC0}" destId="{A1FBE203-06E5-4A3A-94DA-417B607DAFDA}" srcOrd="4" destOrd="0" presId="urn:microsoft.com/office/officeart/2008/layout/LinedList"/>
    <dgm:cxn modelId="{9FE35765-59CE-4EB7-BA9E-2696610E63F6}" type="presParOf" srcId="{F667AB6D-1EB5-4468-B90B-26D564B28EC0}" destId="{82DD9D1F-ED58-4B58-B920-5A72F8BB12D6}" srcOrd="5" destOrd="0" presId="urn:microsoft.com/office/officeart/2008/layout/LinedList"/>
    <dgm:cxn modelId="{33BA34BC-5C43-4331-876A-BDE4747F46BC}" type="presParOf" srcId="{82DD9D1F-ED58-4B58-B920-5A72F8BB12D6}" destId="{6D8E8624-E76D-40C9-B270-CBC06E10C05E}" srcOrd="0" destOrd="0" presId="urn:microsoft.com/office/officeart/2008/layout/LinedList"/>
    <dgm:cxn modelId="{060AA136-B0D8-4835-95CB-834E0ACA0C2B}" type="presParOf" srcId="{82DD9D1F-ED58-4B58-B920-5A72F8BB12D6}" destId="{CD3FC2BD-BA32-4346-8343-A31AC2759CD9}"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14324-C997-4BCA-881B-2A1A8524DAD3}">
      <dsp:nvSpPr>
        <dsp:cNvPr id="0" name=""/>
        <dsp:cNvSpPr/>
      </dsp:nvSpPr>
      <dsp:spPr>
        <a:xfrm>
          <a:off x="2192831" y="2343165"/>
          <a:ext cx="1105978" cy="107600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hr-HR" sz="1800" kern="1200" dirty="0"/>
            <a:t>Postupak odabira izvršitelja</a:t>
          </a:r>
        </a:p>
      </dsp:txBody>
      <dsp:txXfrm>
        <a:off x="2245357" y="2395691"/>
        <a:ext cx="1000926" cy="970956"/>
      </dsp:txXfrm>
    </dsp:sp>
    <dsp:sp modelId="{70591E06-9CAA-49CD-ACAF-4D23D84721DB}">
      <dsp:nvSpPr>
        <dsp:cNvPr id="0" name=""/>
        <dsp:cNvSpPr/>
      </dsp:nvSpPr>
      <dsp:spPr>
        <a:xfrm rot="16227053">
          <a:off x="2319857" y="1909569"/>
          <a:ext cx="867218" cy="0"/>
        </a:xfrm>
        <a:custGeom>
          <a:avLst/>
          <a:gdLst/>
          <a:ahLst/>
          <a:cxnLst/>
          <a:rect l="0" t="0" r="0" b="0"/>
          <a:pathLst>
            <a:path>
              <a:moveTo>
                <a:pt x="0" y="0"/>
              </a:moveTo>
              <a:lnTo>
                <a:pt x="86721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FC35B3-9604-410B-AEA4-89D49F8542B2}">
      <dsp:nvSpPr>
        <dsp:cNvPr id="0" name=""/>
        <dsp:cNvSpPr/>
      </dsp:nvSpPr>
      <dsp:spPr>
        <a:xfrm>
          <a:off x="2206236" y="365951"/>
          <a:ext cx="1110021" cy="1110021"/>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hr-HR" sz="2200" kern="1200" dirty="0"/>
            <a:t>Voditelj obrade</a:t>
          </a:r>
        </a:p>
      </dsp:txBody>
      <dsp:txXfrm>
        <a:off x="2260423" y="420138"/>
        <a:ext cx="1001647" cy="1001647"/>
      </dsp:txXfrm>
    </dsp:sp>
    <dsp:sp modelId="{38DEAC3D-BB27-4038-A054-F573F02FED75}">
      <dsp:nvSpPr>
        <dsp:cNvPr id="0" name=""/>
        <dsp:cNvSpPr/>
      </dsp:nvSpPr>
      <dsp:spPr>
        <a:xfrm rot="3263144">
          <a:off x="2964848" y="3742951"/>
          <a:ext cx="796546" cy="0"/>
        </a:xfrm>
        <a:custGeom>
          <a:avLst/>
          <a:gdLst/>
          <a:ahLst/>
          <a:cxnLst/>
          <a:rect l="0" t="0" r="0" b="0"/>
          <a:pathLst>
            <a:path>
              <a:moveTo>
                <a:pt x="0" y="0"/>
              </a:moveTo>
              <a:lnTo>
                <a:pt x="79654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9C384B-29DA-441B-999D-7118DC6B14D8}">
      <dsp:nvSpPr>
        <dsp:cNvPr id="0" name=""/>
        <dsp:cNvSpPr/>
      </dsp:nvSpPr>
      <dsp:spPr>
        <a:xfrm>
          <a:off x="3437593" y="4066730"/>
          <a:ext cx="1110021" cy="1110021"/>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hr-HR" sz="2100" kern="1200" dirty="0"/>
            <a:t>Izvršitelj</a:t>
          </a:r>
        </a:p>
      </dsp:txBody>
      <dsp:txXfrm>
        <a:off x="3491780" y="4120917"/>
        <a:ext cx="1001647" cy="1001647"/>
      </dsp:txXfrm>
    </dsp:sp>
    <dsp:sp modelId="{8F3BD726-2F9D-49D6-A414-D447806DA43C}">
      <dsp:nvSpPr>
        <dsp:cNvPr id="0" name=""/>
        <dsp:cNvSpPr/>
      </dsp:nvSpPr>
      <dsp:spPr>
        <a:xfrm rot="7419597">
          <a:off x="1780182" y="3744437"/>
          <a:ext cx="781564" cy="0"/>
        </a:xfrm>
        <a:custGeom>
          <a:avLst/>
          <a:gdLst/>
          <a:ahLst/>
          <a:cxnLst/>
          <a:rect l="0" t="0" r="0" b="0"/>
          <a:pathLst>
            <a:path>
              <a:moveTo>
                <a:pt x="0" y="0"/>
              </a:moveTo>
              <a:lnTo>
                <a:pt x="78156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CA6A26-B269-4017-8801-D0A79FE36CB8}">
      <dsp:nvSpPr>
        <dsp:cNvPr id="0" name=""/>
        <dsp:cNvSpPr/>
      </dsp:nvSpPr>
      <dsp:spPr>
        <a:xfrm>
          <a:off x="1029771" y="4069701"/>
          <a:ext cx="1110021" cy="1110021"/>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hr-HR" sz="2100" kern="1200" dirty="0"/>
            <a:t>Izvršitelj</a:t>
          </a:r>
        </a:p>
      </dsp:txBody>
      <dsp:txXfrm>
        <a:off x="1083958" y="4123888"/>
        <a:ext cx="1001647" cy="1001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352BB-C1E9-4B23-81D9-08046F79D9D3}">
      <dsp:nvSpPr>
        <dsp:cNvPr id="0" name=""/>
        <dsp:cNvSpPr/>
      </dsp:nvSpPr>
      <dsp:spPr>
        <a:xfrm>
          <a:off x="2381" y="606291"/>
          <a:ext cx="2901156" cy="1160462"/>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hr-HR" sz="2600" kern="1200" dirty="0"/>
            <a:t>Voditelj obrade</a:t>
          </a:r>
        </a:p>
      </dsp:txBody>
      <dsp:txXfrm>
        <a:off x="582612" y="606291"/>
        <a:ext cx="1740694" cy="1160462"/>
      </dsp:txXfrm>
    </dsp:sp>
    <dsp:sp modelId="{6518C607-6E1B-464C-905F-253509059AC5}">
      <dsp:nvSpPr>
        <dsp:cNvPr id="0" name=""/>
        <dsp:cNvSpPr/>
      </dsp:nvSpPr>
      <dsp:spPr>
        <a:xfrm>
          <a:off x="2613421" y="606291"/>
          <a:ext cx="2901156" cy="1160462"/>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hr-HR" sz="2600" kern="1200" dirty="0"/>
            <a:t>Ugovor o obradi podataka</a:t>
          </a:r>
        </a:p>
      </dsp:txBody>
      <dsp:txXfrm>
        <a:off x="3193652" y="606291"/>
        <a:ext cx="1740694" cy="1160462"/>
      </dsp:txXfrm>
    </dsp:sp>
    <dsp:sp modelId="{2C1BD73F-84F0-4456-BE09-2883CF318C68}">
      <dsp:nvSpPr>
        <dsp:cNvPr id="0" name=""/>
        <dsp:cNvSpPr/>
      </dsp:nvSpPr>
      <dsp:spPr>
        <a:xfrm>
          <a:off x="5224462" y="606291"/>
          <a:ext cx="2901156" cy="1160462"/>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hr-HR" sz="2600" kern="1200" dirty="0"/>
            <a:t>Izvršitelj obrade</a:t>
          </a:r>
        </a:p>
      </dsp:txBody>
      <dsp:txXfrm>
        <a:off x="5804693" y="606291"/>
        <a:ext cx="1740694" cy="1160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D84D6-FE06-4E75-AA84-146543376D1D}">
      <dsp:nvSpPr>
        <dsp:cNvPr id="0" name=""/>
        <dsp:cNvSpPr/>
      </dsp:nvSpPr>
      <dsp:spPr>
        <a:xfrm>
          <a:off x="-129555" y="1125673"/>
          <a:ext cx="4491425" cy="28520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036827-B1AB-4B47-9833-B33494F8398A}">
      <dsp:nvSpPr>
        <dsp:cNvPr id="0" name=""/>
        <dsp:cNvSpPr/>
      </dsp:nvSpPr>
      <dsp:spPr>
        <a:xfrm>
          <a:off x="369491" y="1599768"/>
          <a:ext cx="4491425" cy="28520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highlight>
                <a:srgbClr val="FFFF00"/>
              </a:highlight>
            </a:rPr>
            <a:t>AUTOMATIZIRANO DONOŠENJE ODLUKA </a:t>
          </a:r>
          <a:r>
            <a:rPr lang="en-GB" sz="2000" b="0" i="0" kern="1200" dirty="0" err="1"/>
            <a:t>događa</a:t>
          </a:r>
          <a:r>
            <a:rPr lang="en-GB" sz="2000" b="0" i="0" kern="1200" dirty="0"/>
            <a:t> se </a:t>
          </a:r>
          <a:r>
            <a:rPr lang="en-GB" sz="2000" b="0" i="0" kern="1200" dirty="0" err="1"/>
            <a:t>kad</a:t>
          </a:r>
          <a:r>
            <a:rPr lang="en-GB" sz="2000" b="0" i="0" kern="1200" dirty="0"/>
            <a:t> se </a:t>
          </a:r>
          <a:r>
            <a:rPr lang="en-GB" sz="2000" b="0" i="0" kern="1200" dirty="0" err="1"/>
            <a:t>odluke</a:t>
          </a:r>
          <a:r>
            <a:rPr lang="en-GB" sz="2000" b="0" i="0" kern="1200" dirty="0"/>
            <a:t> o </a:t>
          </a:r>
          <a:r>
            <a:rPr lang="en-GB" sz="2000" b="0" i="0" kern="1200" dirty="0" err="1"/>
            <a:t>vama</a:t>
          </a:r>
          <a:r>
            <a:rPr lang="en-GB" sz="2000" b="0" i="0" kern="1200" dirty="0"/>
            <a:t> </a:t>
          </a:r>
          <a:r>
            <a:rPr lang="en-GB" sz="2000" b="0" i="0" kern="1200" dirty="0" err="1"/>
            <a:t>donose</a:t>
          </a:r>
          <a:r>
            <a:rPr lang="en-GB" sz="2000" b="0" i="0" kern="1200" dirty="0"/>
            <a:t> </a:t>
          </a:r>
          <a:r>
            <a:rPr lang="en-GB" sz="2000" b="0" i="0" kern="1200" dirty="0" err="1"/>
            <a:t>tehnološkim</a:t>
          </a:r>
          <a:r>
            <a:rPr lang="en-GB" sz="2000" b="0" i="0" kern="1200" dirty="0"/>
            <a:t> </a:t>
          </a:r>
          <a:r>
            <a:rPr lang="en-GB" sz="2000" b="0" i="0" kern="1200" dirty="0" err="1"/>
            <a:t>sredstvom</a:t>
          </a:r>
          <a:r>
            <a:rPr lang="en-GB" sz="2000" b="0" i="0" kern="1200" dirty="0"/>
            <a:t> </a:t>
          </a:r>
          <a:r>
            <a:rPr lang="en-GB" sz="2000" b="0" i="0" kern="1200" dirty="0" err="1"/>
            <a:t>i</a:t>
          </a:r>
          <a:r>
            <a:rPr lang="en-GB" sz="2000" b="0" i="0" kern="1200" dirty="0"/>
            <a:t> bez </a:t>
          </a:r>
          <a:r>
            <a:rPr lang="en-GB" sz="2000" b="0" i="0" kern="1200" dirty="0" err="1"/>
            <a:t>bilo</a:t>
          </a:r>
          <a:r>
            <a:rPr lang="en-GB" sz="2000" b="0" i="0" kern="1200" dirty="0"/>
            <a:t> </a:t>
          </a:r>
          <a:r>
            <a:rPr lang="en-GB" sz="2000" b="0" i="0" kern="1200" dirty="0" err="1"/>
            <a:t>kakve</a:t>
          </a:r>
          <a:r>
            <a:rPr lang="en-GB" sz="2000" b="0" i="0" kern="1200" dirty="0"/>
            <a:t> </a:t>
          </a:r>
          <a:r>
            <a:rPr lang="en-GB" sz="2000" b="0" i="0" kern="1200" dirty="0" err="1"/>
            <a:t>uključenosti</a:t>
          </a:r>
          <a:r>
            <a:rPr lang="en-GB" sz="2000" b="0" i="0" kern="1200" dirty="0"/>
            <a:t> </a:t>
          </a:r>
          <a:r>
            <a:rPr lang="en-GB" sz="2000" b="0" i="0" kern="1200" dirty="0" err="1"/>
            <a:t>čovjeka</a:t>
          </a:r>
          <a:r>
            <a:rPr lang="hr-HR" sz="2000" b="0" i="0" kern="1200" dirty="0"/>
            <a:t>.</a:t>
          </a:r>
        </a:p>
        <a:p>
          <a:pPr marL="0" lvl="0" indent="0" algn="ctr" defTabSz="889000">
            <a:lnSpc>
              <a:spcPct val="90000"/>
            </a:lnSpc>
            <a:spcBef>
              <a:spcPct val="0"/>
            </a:spcBef>
            <a:spcAft>
              <a:spcPct val="35000"/>
            </a:spcAft>
            <a:buNone/>
          </a:pPr>
          <a:r>
            <a:rPr lang="hr-HR" sz="2000" b="0" i="0" kern="1200" dirty="0"/>
            <a:t>PRIMJER: izračunavanje kreditnog rejtinga putem bankovne aplikacije</a:t>
          </a:r>
          <a:endParaRPr lang="en-US" sz="2000" kern="1200" dirty="0"/>
        </a:p>
      </dsp:txBody>
      <dsp:txXfrm>
        <a:off x="453025" y="1683302"/>
        <a:ext cx="4324357" cy="2684987"/>
      </dsp:txXfrm>
    </dsp:sp>
    <dsp:sp modelId="{60C98A0B-520D-4A0D-9752-6CBD736502C7}">
      <dsp:nvSpPr>
        <dsp:cNvPr id="0" name=""/>
        <dsp:cNvSpPr/>
      </dsp:nvSpPr>
      <dsp:spPr>
        <a:xfrm>
          <a:off x="5361491" y="354877"/>
          <a:ext cx="4491425" cy="28520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1E8BDA-F6A5-478E-BE8F-881C9674406E}">
      <dsp:nvSpPr>
        <dsp:cNvPr id="0" name=""/>
        <dsp:cNvSpPr/>
      </dsp:nvSpPr>
      <dsp:spPr>
        <a:xfrm>
          <a:off x="5860538" y="828972"/>
          <a:ext cx="4491425" cy="28520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highlight>
                <a:srgbClr val="FFFF00"/>
              </a:highlight>
            </a:rPr>
            <a:t>PROFIL</a:t>
          </a:r>
          <a:r>
            <a:rPr lang="en-GB" sz="2000" b="0" i="0" kern="1200" dirty="0"/>
            <a:t> se </a:t>
          </a:r>
          <a:r>
            <a:rPr lang="en-GB" sz="2000" b="0" i="0" kern="1200" dirty="0" err="1"/>
            <a:t>izrađuje</a:t>
          </a:r>
          <a:r>
            <a:rPr lang="en-GB" sz="2000" b="0" i="0" kern="1200" dirty="0"/>
            <a:t> </a:t>
          </a:r>
          <a:r>
            <a:rPr lang="en-GB" sz="2000" b="0" i="0" kern="1200" dirty="0" err="1"/>
            <a:t>kad</a:t>
          </a:r>
          <a:r>
            <a:rPr lang="en-GB" sz="2000" b="0" i="0" kern="1200" dirty="0"/>
            <a:t> se </a:t>
          </a:r>
          <a:r>
            <a:rPr lang="en-GB" sz="2000" b="0" i="0" kern="1200" dirty="0" err="1"/>
            <a:t>vaši</a:t>
          </a:r>
          <a:r>
            <a:rPr lang="en-GB" sz="2000" b="0" i="0" kern="1200" dirty="0"/>
            <a:t> </a:t>
          </a:r>
          <a:r>
            <a:rPr lang="en-GB" sz="2000" b="0" i="0" kern="1200" dirty="0" err="1"/>
            <a:t>osobni</a:t>
          </a:r>
          <a:r>
            <a:rPr lang="en-GB" sz="2000" b="0" i="0" kern="1200" dirty="0"/>
            <a:t> </a:t>
          </a:r>
          <a:r>
            <a:rPr lang="en-GB" sz="2000" b="0" i="0" kern="1200" dirty="0" err="1"/>
            <a:t>aspekti</a:t>
          </a:r>
          <a:r>
            <a:rPr lang="en-GB" sz="2000" b="0" i="0" kern="1200" dirty="0"/>
            <a:t> </a:t>
          </a:r>
          <a:r>
            <a:rPr lang="en-GB" sz="2000" b="0" i="0" kern="1200" dirty="0" err="1"/>
            <a:t>procjenjuju</a:t>
          </a:r>
          <a:r>
            <a:rPr lang="en-GB" sz="2000" b="0" i="0" kern="1200" dirty="0"/>
            <a:t> </a:t>
          </a:r>
          <a:r>
            <a:rPr lang="en-GB" sz="2000" b="0" i="0" kern="1200" dirty="0" err="1"/>
            <a:t>kako</a:t>
          </a:r>
          <a:r>
            <a:rPr lang="en-GB" sz="2000" b="0" i="0" kern="1200" dirty="0"/>
            <a:t> bi se </a:t>
          </a:r>
          <a:r>
            <a:rPr lang="en-GB" sz="2000" b="0" i="0" kern="1200" dirty="0" err="1"/>
            <a:t>sastavila</a:t>
          </a:r>
          <a:r>
            <a:rPr lang="en-GB" sz="2000" b="0" i="0" kern="1200" dirty="0"/>
            <a:t> </a:t>
          </a:r>
          <a:r>
            <a:rPr lang="en-GB" sz="2000" b="0" i="0" kern="1200" dirty="0" err="1"/>
            <a:t>predviđanja</a:t>
          </a:r>
          <a:r>
            <a:rPr lang="en-GB" sz="2000" b="0" i="0" kern="1200" dirty="0"/>
            <a:t> o </a:t>
          </a:r>
          <a:r>
            <a:rPr lang="en-GB" sz="2000" b="0" i="0" kern="1200" dirty="0" err="1"/>
            <a:t>vama</a:t>
          </a:r>
          <a:r>
            <a:rPr lang="en-GB" sz="2000" b="0" i="0" kern="1200" dirty="0"/>
            <a:t>, </a:t>
          </a:r>
          <a:r>
            <a:rPr lang="en-GB" sz="2000" b="0" i="0" kern="1200" dirty="0" err="1"/>
            <a:t>čak</a:t>
          </a:r>
          <a:r>
            <a:rPr lang="en-GB" sz="2000" b="0" i="0" kern="1200" dirty="0"/>
            <a:t> </a:t>
          </a:r>
          <a:r>
            <a:rPr lang="en-GB" sz="2000" b="0" i="0" kern="1200" dirty="0" err="1"/>
            <a:t>i</a:t>
          </a:r>
          <a:r>
            <a:rPr lang="en-GB" sz="2000" b="0" i="0" kern="1200" dirty="0"/>
            <a:t> </a:t>
          </a:r>
          <a:r>
            <a:rPr lang="en-GB" sz="2000" b="0" i="0" kern="1200" dirty="0" err="1"/>
            <a:t>ako</a:t>
          </a:r>
          <a:r>
            <a:rPr lang="en-GB" sz="2000" b="0" i="0" kern="1200" dirty="0"/>
            <a:t> se ne </a:t>
          </a:r>
          <a:r>
            <a:rPr lang="en-GB" sz="2000" b="0" i="0" kern="1200" dirty="0" err="1"/>
            <a:t>donosi</a:t>
          </a:r>
          <a:r>
            <a:rPr lang="en-GB" sz="2000" b="0" i="0" kern="1200" dirty="0"/>
            <a:t> </a:t>
          </a:r>
          <a:r>
            <a:rPr lang="en-GB" sz="2000" b="0" i="0" kern="1200" dirty="0" err="1"/>
            <a:t>nikakva</a:t>
          </a:r>
          <a:r>
            <a:rPr lang="en-GB" sz="2000" b="0" i="0" kern="1200" dirty="0"/>
            <a:t> </a:t>
          </a:r>
          <a:r>
            <a:rPr lang="en-GB" sz="2000" b="0" i="0" kern="1200" dirty="0" err="1"/>
            <a:t>odluka</a:t>
          </a:r>
          <a:r>
            <a:rPr lang="en-GB" sz="2000" b="0" i="0" kern="1200" dirty="0"/>
            <a:t>. </a:t>
          </a:r>
          <a:endParaRPr lang="hr-HR" sz="2000" b="0" i="0" kern="1200" dirty="0"/>
        </a:p>
        <a:p>
          <a:pPr marL="0" lvl="0" indent="0" algn="ctr" defTabSz="889000">
            <a:lnSpc>
              <a:spcPct val="90000"/>
            </a:lnSpc>
            <a:spcBef>
              <a:spcPct val="0"/>
            </a:spcBef>
            <a:spcAft>
              <a:spcPct val="35000"/>
            </a:spcAft>
            <a:buNone/>
          </a:pPr>
          <a:r>
            <a:rPr lang="en-GB" sz="2000" b="0" i="0" kern="1200" dirty="0"/>
            <a:t>P</a:t>
          </a:r>
          <a:r>
            <a:rPr lang="hr-HR" sz="2000" b="0" i="0" kern="1200" dirty="0"/>
            <a:t>RIMJER:</a:t>
          </a:r>
          <a:r>
            <a:rPr lang="en-GB" sz="2000" b="0" i="0" kern="1200" dirty="0"/>
            <a:t> </a:t>
          </a:r>
          <a:r>
            <a:rPr lang="en-GB" sz="2000" b="0" i="0" kern="1200" dirty="0" err="1"/>
            <a:t>ako</a:t>
          </a:r>
          <a:r>
            <a:rPr lang="en-GB" sz="2000" b="0" i="0" kern="1200" dirty="0"/>
            <a:t> </a:t>
          </a:r>
          <a:r>
            <a:rPr lang="en-GB" sz="2000" b="0" i="0" kern="1200" dirty="0" err="1"/>
            <a:t>društvo</a:t>
          </a:r>
          <a:r>
            <a:rPr lang="en-GB" sz="2000" b="0" i="0" kern="1200" dirty="0"/>
            <a:t> </a:t>
          </a:r>
          <a:r>
            <a:rPr lang="en-GB" sz="2000" b="0" i="0" kern="1200" dirty="0" err="1"/>
            <a:t>ili</a:t>
          </a:r>
          <a:r>
            <a:rPr lang="en-GB" sz="2000" b="0" i="0" kern="1200" dirty="0"/>
            <a:t> </a:t>
          </a:r>
          <a:r>
            <a:rPr lang="en-GB" sz="2000" b="0" i="0" kern="1200" dirty="0" err="1"/>
            <a:t>organizacija</a:t>
          </a:r>
          <a:r>
            <a:rPr lang="en-GB" sz="2000" b="0" i="0" kern="1200" dirty="0"/>
            <a:t> </a:t>
          </a:r>
          <a:r>
            <a:rPr lang="en-GB" sz="2000" b="0" i="0" kern="1200" dirty="0" err="1"/>
            <a:t>procjenjuje</a:t>
          </a:r>
          <a:r>
            <a:rPr lang="en-GB" sz="2000" b="0" i="0" kern="1200" dirty="0"/>
            <a:t> </a:t>
          </a:r>
          <a:r>
            <a:rPr lang="en-GB" sz="2000" b="0" i="0" kern="1200" dirty="0" err="1"/>
            <a:t>vaše</a:t>
          </a:r>
          <a:r>
            <a:rPr lang="en-GB" sz="2000" b="0" i="0" kern="1200" dirty="0"/>
            <a:t> </a:t>
          </a:r>
          <a:r>
            <a:rPr lang="en-GB" sz="2000" b="0" i="0" kern="1200" dirty="0" err="1"/>
            <a:t>karakteristike</a:t>
          </a:r>
          <a:r>
            <a:rPr lang="en-GB" sz="2000" b="0" i="0" kern="1200" dirty="0"/>
            <a:t> (</a:t>
          </a:r>
          <a:r>
            <a:rPr lang="en-GB" sz="2000" b="0" i="0" kern="1200" dirty="0" err="1"/>
            <a:t>poput</a:t>
          </a:r>
          <a:r>
            <a:rPr lang="en-GB" sz="2000" b="0" i="0" kern="1200" dirty="0"/>
            <a:t> </a:t>
          </a:r>
          <a:r>
            <a:rPr lang="en-GB" sz="2000" b="0" i="0" kern="1200" dirty="0" err="1"/>
            <a:t>vaše</a:t>
          </a:r>
          <a:r>
            <a:rPr lang="en-GB" sz="2000" b="0" i="0" kern="1200" dirty="0"/>
            <a:t> </a:t>
          </a:r>
          <a:r>
            <a:rPr lang="en-GB" sz="2000" b="0" i="0" kern="1200" dirty="0" err="1"/>
            <a:t>dobi</a:t>
          </a:r>
          <a:r>
            <a:rPr lang="en-GB" sz="2000" b="0" i="0" kern="1200" dirty="0"/>
            <a:t>, </a:t>
          </a:r>
          <a:r>
            <a:rPr lang="en-GB" sz="2000" b="0" i="0" kern="1200" dirty="0" err="1"/>
            <a:t>spola</a:t>
          </a:r>
          <a:r>
            <a:rPr lang="en-GB" sz="2000" b="0" i="0" kern="1200" dirty="0"/>
            <a:t>, </a:t>
          </a:r>
          <a:r>
            <a:rPr lang="en-GB" sz="2000" b="0" i="0" kern="1200" dirty="0" err="1"/>
            <a:t>visine</a:t>
          </a:r>
          <a:r>
            <a:rPr lang="en-GB" sz="2000" b="0" i="0" kern="1200" dirty="0"/>
            <a:t>) </a:t>
          </a:r>
          <a:r>
            <a:rPr lang="en-GB" sz="2000" b="0" i="0" kern="1200" dirty="0" err="1"/>
            <a:t>ili</a:t>
          </a:r>
          <a:r>
            <a:rPr lang="en-GB" sz="2000" b="0" i="0" kern="1200" dirty="0"/>
            <a:t> </a:t>
          </a:r>
          <a:r>
            <a:rPr lang="en-GB" sz="2000" b="0" i="0" kern="1200" dirty="0" err="1"/>
            <a:t>ako</a:t>
          </a:r>
          <a:r>
            <a:rPr lang="en-GB" sz="2000" b="0" i="0" kern="1200" dirty="0"/>
            <a:t> vas </a:t>
          </a:r>
          <a:r>
            <a:rPr lang="en-GB" sz="2000" b="0" i="0" kern="1200" dirty="0" err="1"/>
            <a:t>razvrsta</a:t>
          </a:r>
          <a:r>
            <a:rPr lang="en-GB" sz="2000" b="0" i="0" kern="1200" dirty="0"/>
            <a:t> u </a:t>
          </a:r>
          <a:r>
            <a:rPr lang="en-GB" sz="2000" b="0" i="0" kern="1200" dirty="0" err="1"/>
            <a:t>kategoriju</a:t>
          </a:r>
          <a:r>
            <a:rPr lang="en-GB" sz="2000" b="0" i="0" kern="1200" dirty="0"/>
            <a:t>, to </a:t>
          </a:r>
          <a:r>
            <a:rPr lang="en-GB" sz="2000" b="0" i="0" kern="1200" dirty="0" err="1"/>
            <a:t>znači</a:t>
          </a:r>
          <a:r>
            <a:rPr lang="en-GB" sz="2000" b="0" i="0" kern="1200" dirty="0"/>
            <a:t> da </a:t>
          </a:r>
          <a:r>
            <a:rPr lang="en-GB" sz="2000" b="0" i="0" kern="1200" dirty="0" err="1"/>
            <a:t>vam</a:t>
          </a:r>
          <a:r>
            <a:rPr lang="en-GB" sz="2000" b="0" i="0" kern="1200" dirty="0"/>
            <a:t> se </a:t>
          </a:r>
          <a:r>
            <a:rPr lang="en-GB" sz="2000" b="0" i="0" kern="1200" dirty="0" err="1"/>
            <a:t>izrađuje</a:t>
          </a:r>
          <a:r>
            <a:rPr lang="en-GB" sz="2000" b="0" i="0" kern="1200" dirty="0"/>
            <a:t> </a:t>
          </a:r>
          <a:r>
            <a:rPr lang="en-GB" sz="2000" b="0" i="0" kern="1200" dirty="0" err="1"/>
            <a:t>profil</a:t>
          </a:r>
          <a:endParaRPr lang="en-US" sz="2000" kern="1200" dirty="0"/>
        </a:p>
      </dsp:txBody>
      <dsp:txXfrm>
        <a:off x="5944072" y="912506"/>
        <a:ext cx="4324357" cy="26849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947DF-4FBC-43E0-A42F-DC5E98BF29B4}">
      <dsp:nvSpPr>
        <dsp:cNvPr id="0" name=""/>
        <dsp:cNvSpPr/>
      </dsp:nvSpPr>
      <dsp:spPr>
        <a:xfrm>
          <a:off x="0" y="2124"/>
          <a:ext cx="5181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95CD4F-F087-47FA-A91D-16F95D7581C4}">
      <dsp:nvSpPr>
        <dsp:cNvPr id="0" name=""/>
        <dsp:cNvSpPr/>
      </dsp:nvSpPr>
      <dsp:spPr>
        <a:xfrm>
          <a:off x="0" y="212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hr-HR" sz="3200" kern="1200" dirty="0"/>
            <a:t>krađa identiteta ili prijevara</a:t>
          </a:r>
          <a:endParaRPr lang="en-US" sz="3200" kern="1200" dirty="0"/>
        </a:p>
      </dsp:txBody>
      <dsp:txXfrm>
        <a:off x="0" y="2124"/>
        <a:ext cx="5181600" cy="1449029"/>
      </dsp:txXfrm>
    </dsp:sp>
    <dsp:sp modelId="{628DC904-7109-4BCB-B08C-8353E4A1785A}">
      <dsp:nvSpPr>
        <dsp:cNvPr id="0" name=""/>
        <dsp:cNvSpPr/>
      </dsp:nvSpPr>
      <dsp:spPr>
        <a:xfrm>
          <a:off x="0" y="1451154"/>
          <a:ext cx="518160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BE3C4-4DD3-4926-B668-40FF1D40C548}">
      <dsp:nvSpPr>
        <dsp:cNvPr id="0" name=""/>
        <dsp:cNvSpPr/>
      </dsp:nvSpPr>
      <dsp:spPr>
        <a:xfrm>
          <a:off x="0" y="1451154"/>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hr-HR" sz="3200" kern="1200" dirty="0"/>
            <a:t>Povreda dostojansta</a:t>
          </a:r>
          <a:endParaRPr lang="en-US" sz="3200" kern="1200" dirty="0"/>
        </a:p>
      </dsp:txBody>
      <dsp:txXfrm>
        <a:off x="0" y="1451154"/>
        <a:ext cx="5181600" cy="1449029"/>
      </dsp:txXfrm>
    </dsp:sp>
    <dsp:sp modelId="{A1FBE203-06E5-4A3A-94DA-417B607DAFDA}">
      <dsp:nvSpPr>
        <dsp:cNvPr id="0" name=""/>
        <dsp:cNvSpPr/>
      </dsp:nvSpPr>
      <dsp:spPr>
        <a:xfrm>
          <a:off x="0" y="2900183"/>
          <a:ext cx="5181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8E8624-E76D-40C9-B270-CBC06E10C05E}">
      <dsp:nvSpPr>
        <dsp:cNvPr id="0" name=""/>
        <dsp:cNvSpPr/>
      </dsp:nvSpPr>
      <dsp:spPr>
        <a:xfrm>
          <a:off x="0" y="2900183"/>
          <a:ext cx="5181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hr-HR" sz="3200" kern="1200" dirty="0"/>
            <a:t>Imovinska/neimovinska šteta</a:t>
          </a:r>
          <a:endParaRPr lang="en-US" sz="3200" kern="1200" dirty="0"/>
        </a:p>
      </dsp:txBody>
      <dsp:txXfrm>
        <a:off x="0" y="2900183"/>
        <a:ext cx="5181600" cy="1449029"/>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F1CDE682-8077-4C24-86A7-AABB0B0253E2}" type="datetimeFigureOut">
              <a:rPr lang="hr-HR" smtClean="0"/>
              <a:t>1.8.2024.</a:t>
            </a:fld>
            <a:endParaRPr lang="hr-HR"/>
          </a:p>
        </p:txBody>
      </p:sp>
      <p:sp>
        <p:nvSpPr>
          <p:cNvPr id="4" name="Rezervirano mjesto slike slajda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FE7646A-D2E8-4D1E-BCF5-1D2A1594E18B}" type="slidenum">
              <a:rPr lang="hr-HR" smtClean="0"/>
              <a:t>‹#›</a:t>
            </a:fld>
            <a:endParaRPr lang="hr-HR"/>
          </a:p>
        </p:txBody>
      </p:sp>
    </p:spTree>
    <p:extLst>
      <p:ext uri="{BB962C8B-B14F-4D97-AF65-F5344CB8AC3E}">
        <p14:creationId xmlns:p14="http://schemas.microsoft.com/office/powerpoint/2010/main" val="1895316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9FE7646A-D2E8-4D1E-BCF5-1D2A1594E18B}" type="slidenum">
              <a:rPr lang="hr-HR" smtClean="0"/>
              <a:t>1</a:t>
            </a:fld>
            <a:endParaRPr lang="hr-HR"/>
          </a:p>
        </p:txBody>
      </p:sp>
    </p:spTree>
    <p:extLst>
      <p:ext uri="{BB962C8B-B14F-4D97-AF65-F5344CB8AC3E}">
        <p14:creationId xmlns:p14="http://schemas.microsoft.com/office/powerpoint/2010/main" val="1632176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7646A-D2E8-4D1E-BCF5-1D2A1594E18B}"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087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E7646A-D2E8-4D1E-BCF5-1D2A1594E18B}" type="slidenum">
              <a:rPr lang="hr-HR" smtClean="0"/>
              <a:t>36</a:t>
            </a:fld>
            <a:endParaRPr lang="hr-HR"/>
          </a:p>
        </p:txBody>
      </p:sp>
    </p:spTree>
    <p:extLst>
      <p:ext uri="{BB962C8B-B14F-4D97-AF65-F5344CB8AC3E}">
        <p14:creationId xmlns:p14="http://schemas.microsoft.com/office/powerpoint/2010/main" val="387057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Novi obrazac je na adresi: https://azop.hr/imenovanje-sluzbenika-za-zastitu-podataka/</a:t>
            </a:r>
          </a:p>
          <a:p>
            <a:endParaRPr lang="hr-HR" dirty="0"/>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39</a:t>
            </a:fld>
            <a:endParaRPr lang="en-US"/>
          </a:p>
        </p:txBody>
      </p:sp>
    </p:spTree>
    <p:extLst>
      <p:ext uri="{BB962C8B-B14F-4D97-AF65-F5344CB8AC3E}">
        <p14:creationId xmlns:p14="http://schemas.microsoft.com/office/powerpoint/2010/main" val="269862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1" dirty="0"/>
              <a:t>Službenik ne odgovara za povrede osobnih podataka koje počini voditelj obrade</a:t>
            </a:r>
          </a:p>
          <a:p>
            <a:r>
              <a:rPr lang="hr-HR" dirty="0"/>
              <a:t>Uredba ne sadrži posebne odredbe o odgovornosti službenika</a:t>
            </a:r>
          </a:p>
          <a:p>
            <a:r>
              <a:rPr lang="hr-HR" dirty="0"/>
              <a:t>Uloga službenika je savjetnička</a:t>
            </a:r>
          </a:p>
          <a:p>
            <a:r>
              <a:rPr lang="hr-HR" dirty="0"/>
              <a:t>Službenik bi potencijalno odgovarao za neizvršavanje i posljedice neizvršavanja svojih zadaća</a:t>
            </a:r>
          </a:p>
          <a:p>
            <a:r>
              <a:rPr lang="hr-HR" dirty="0"/>
              <a:t>Ovisno o nacionalnom zakonodavstvu, primjenjuju se nacionalne odredbe iz područja kaznenog, upravnog ili trgovačkog prava</a:t>
            </a:r>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47</a:t>
            </a:fld>
            <a:endParaRPr lang="en-US"/>
          </a:p>
        </p:txBody>
      </p:sp>
    </p:spTree>
    <p:extLst>
      <p:ext uri="{BB962C8B-B14F-4D97-AF65-F5344CB8AC3E}">
        <p14:creationId xmlns:p14="http://schemas.microsoft.com/office/powerpoint/2010/main" val="386551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478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7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228600"/>
            <a:ext cx="6489700" cy="3651250"/>
          </a:xfrm>
        </p:spPr>
      </p:sp>
      <p:sp>
        <p:nvSpPr>
          <p:cNvPr id="3" name="Notes Placeholder 2"/>
          <p:cNvSpPr>
            <a:spLocks noGrp="1"/>
          </p:cNvSpPr>
          <p:nvPr>
            <p:ph type="body" idx="1"/>
          </p:nvPr>
        </p:nvSpPr>
        <p:spPr>
          <a:xfrm>
            <a:off x="685800" y="3978935"/>
            <a:ext cx="5486400" cy="6444663"/>
          </a:xfrm>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61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538163"/>
            <a:ext cx="6492875" cy="3652837"/>
          </a:xfrm>
        </p:spPr>
      </p:sp>
      <p:sp>
        <p:nvSpPr>
          <p:cNvPr id="3" name="Notes Placeholder 2"/>
          <p:cNvSpPr>
            <a:spLocks noGrp="1"/>
          </p:cNvSpPr>
          <p:nvPr>
            <p:ph type="body" idx="1"/>
          </p:nvPr>
        </p:nvSpPr>
        <p:spPr>
          <a:xfrm>
            <a:off x="444500" y="4340596"/>
            <a:ext cx="5969000" cy="6031336"/>
          </a:xfrm>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342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067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228600"/>
            <a:ext cx="6489700" cy="3651250"/>
          </a:xfrm>
        </p:spPr>
      </p:sp>
      <p:sp>
        <p:nvSpPr>
          <p:cNvPr id="3" name="Notes Placeholder 2"/>
          <p:cNvSpPr>
            <a:spLocks noGrp="1"/>
          </p:cNvSpPr>
          <p:nvPr>
            <p:ph type="body" idx="1"/>
          </p:nvPr>
        </p:nvSpPr>
        <p:spPr>
          <a:xfrm>
            <a:off x="685800" y="3978935"/>
            <a:ext cx="5486400" cy="6444663"/>
          </a:xfrm>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04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7646A-D2E8-4D1E-BCF5-1D2A1594E18B}"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245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7646A-D2E8-4D1E-BCF5-1D2A1594E18B}"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036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61</a:t>
            </a:fld>
            <a:endParaRPr lang="hr-HR"/>
          </a:p>
        </p:txBody>
      </p:sp>
    </p:spTree>
    <p:extLst>
      <p:ext uri="{BB962C8B-B14F-4D97-AF65-F5344CB8AC3E}">
        <p14:creationId xmlns:p14="http://schemas.microsoft.com/office/powerpoint/2010/main" val="1952325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62</a:t>
            </a:fld>
            <a:endParaRPr lang="hr-HR"/>
          </a:p>
        </p:txBody>
      </p:sp>
    </p:spTree>
    <p:extLst>
      <p:ext uri="{BB962C8B-B14F-4D97-AF65-F5344CB8AC3E}">
        <p14:creationId xmlns:p14="http://schemas.microsoft.com/office/powerpoint/2010/main" val="223346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64</a:t>
            </a:fld>
            <a:endParaRPr lang="hr-HR"/>
          </a:p>
        </p:txBody>
      </p:sp>
    </p:spTree>
    <p:extLst>
      <p:ext uri="{BB962C8B-B14F-4D97-AF65-F5344CB8AC3E}">
        <p14:creationId xmlns:p14="http://schemas.microsoft.com/office/powerpoint/2010/main" val="1617868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65</a:t>
            </a:fld>
            <a:endParaRPr lang="hr-HR"/>
          </a:p>
        </p:txBody>
      </p:sp>
    </p:spTree>
    <p:extLst>
      <p:ext uri="{BB962C8B-B14F-4D97-AF65-F5344CB8AC3E}">
        <p14:creationId xmlns:p14="http://schemas.microsoft.com/office/powerpoint/2010/main" val="3991158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68</a:t>
            </a:fld>
            <a:endParaRPr lang="hr-HR"/>
          </a:p>
        </p:txBody>
      </p:sp>
    </p:spTree>
    <p:extLst>
      <p:ext uri="{BB962C8B-B14F-4D97-AF65-F5344CB8AC3E}">
        <p14:creationId xmlns:p14="http://schemas.microsoft.com/office/powerpoint/2010/main" val="2149180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69</a:t>
            </a:fld>
            <a:endParaRPr lang="hr-HR"/>
          </a:p>
        </p:txBody>
      </p:sp>
    </p:spTree>
    <p:extLst>
      <p:ext uri="{BB962C8B-B14F-4D97-AF65-F5344CB8AC3E}">
        <p14:creationId xmlns:p14="http://schemas.microsoft.com/office/powerpoint/2010/main" val="950552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70</a:t>
            </a:fld>
            <a:endParaRPr lang="hr-HR"/>
          </a:p>
        </p:txBody>
      </p:sp>
    </p:spTree>
    <p:extLst>
      <p:ext uri="{BB962C8B-B14F-4D97-AF65-F5344CB8AC3E}">
        <p14:creationId xmlns:p14="http://schemas.microsoft.com/office/powerpoint/2010/main" val="2854185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7646A-D2E8-4D1E-BCF5-1D2A1594E18B}"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746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7646A-D2E8-4D1E-BCF5-1D2A1594E18B}"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13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9FE7646A-D2E8-4D1E-BCF5-1D2A1594E18B}" type="slidenum">
              <a:rPr lang="hr-HR" smtClean="0"/>
              <a:t>3</a:t>
            </a:fld>
            <a:endParaRPr lang="hr-HR"/>
          </a:p>
        </p:txBody>
      </p:sp>
    </p:spTree>
    <p:extLst>
      <p:ext uri="{BB962C8B-B14F-4D97-AF65-F5344CB8AC3E}">
        <p14:creationId xmlns:p14="http://schemas.microsoft.com/office/powerpoint/2010/main" val="2133690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77</a:t>
            </a:fld>
            <a:endParaRPr lang="hr-HR"/>
          </a:p>
        </p:txBody>
      </p:sp>
    </p:spTree>
    <p:extLst>
      <p:ext uri="{BB962C8B-B14F-4D97-AF65-F5344CB8AC3E}">
        <p14:creationId xmlns:p14="http://schemas.microsoft.com/office/powerpoint/2010/main" val="2682856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7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79</a:t>
            </a:fld>
            <a:endParaRPr lang="hr-HR"/>
          </a:p>
        </p:txBody>
      </p:sp>
    </p:spTree>
    <p:extLst>
      <p:ext uri="{BB962C8B-B14F-4D97-AF65-F5344CB8AC3E}">
        <p14:creationId xmlns:p14="http://schemas.microsoft.com/office/powerpoint/2010/main" val="1429933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228600"/>
            <a:ext cx="6489700" cy="3651250"/>
          </a:xfrm>
        </p:spPr>
      </p:sp>
      <p:sp>
        <p:nvSpPr>
          <p:cNvPr id="3" name="Notes Placeholder 2"/>
          <p:cNvSpPr>
            <a:spLocks noGrp="1"/>
          </p:cNvSpPr>
          <p:nvPr>
            <p:ph type="body" idx="1"/>
          </p:nvPr>
        </p:nvSpPr>
        <p:spPr>
          <a:xfrm>
            <a:off x="685800" y="3978935"/>
            <a:ext cx="5486400" cy="6444663"/>
          </a:xfrm>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892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228600"/>
            <a:ext cx="6489700" cy="3651250"/>
          </a:xfrm>
        </p:spPr>
      </p:sp>
      <p:sp>
        <p:nvSpPr>
          <p:cNvPr id="3" name="Notes Placeholder 2"/>
          <p:cNvSpPr>
            <a:spLocks noGrp="1"/>
          </p:cNvSpPr>
          <p:nvPr>
            <p:ph type="body" idx="1"/>
          </p:nvPr>
        </p:nvSpPr>
        <p:spPr>
          <a:xfrm>
            <a:off x="685800" y="3978935"/>
            <a:ext cx="5486400" cy="6444663"/>
          </a:xfrm>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9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228600"/>
            <a:ext cx="6489700" cy="3651250"/>
          </a:xfrm>
        </p:spPr>
      </p:sp>
      <p:sp>
        <p:nvSpPr>
          <p:cNvPr id="3" name="Notes Placeholder 2"/>
          <p:cNvSpPr>
            <a:spLocks noGrp="1"/>
          </p:cNvSpPr>
          <p:nvPr>
            <p:ph type="body" idx="1"/>
          </p:nvPr>
        </p:nvSpPr>
        <p:spPr>
          <a:xfrm>
            <a:off x="685800" y="3978935"/>
            <a:ext cx="5486400" cy="6444663"/>
          </a:xfrm>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227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228600"/>
            <a:ext cx="6489700" cy="3651250"/>
          </a:xfrm>
        </p:spPr>
      </p:sp>
      <p:sp>
        <p:nvSpPr>
          <p:cNvPr id="3" name="Notes Placeholder 2"/>
          <p:cNvSpPr>
            <a:spLocks noGrp="1"/>
          </p:cNvSpPr>
          <p:nvPr>
            <p:ph type="body" idx="1"/>
          </p:nvPr>
        </p:nvSpPr>
        <p:spPr>
          <a:xfrm>
            <a:off x="685800" y="3978935"/>
            <a:ext cx="5486400" cy="6444663"/>
          </a:xfrm>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051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228600"/>
            <a:ext cx="6489700" cy="3651250"/>
          </a:xfrm>
        </p:spPr>
      </p:sp>
      <p:sp>
        <p:nvSpPr>
          <p:cNvPr id="3" name="Notes Placeholder 2"/>
          <p:cNvSpPr>
            <a:spLocks noGrp="1"/>
          </p:cNvSpPr>
          <p:nvPr>
            <p:ph type="body" idx="1"/>
          </p:nvPr>
        </p:nvSpPr>
        <p:spPr>
          <a:xfrm>
            <a:off x="685800" y="3978935"/>
            <a:ext cx="5486400" cy="6444663"/>
          </a:xfrm>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17F26-AA75-4376-8A04-FB8A5C1D0440}"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011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88</a:t>
            </a:fld>
            <a:endParaRPr lang="hr-HR"/>
          </a:p>
        </p:txBody>
      </p:sp>
    </p:spTree>
    <p:extLst>
      <p:ext uri="{BB962C8B-B14F-4D97-AF65-F5344CB8AC3E}">
        <p14:creationId xmlns:p14="http://schemas.microsoft.com/office/powerpoint/2010/main" val="3363004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89</a:t>
            </a:fld>
            <a:endParaRPr lang="hr-HR"/>
          </a:p>
        </p:txBody>
      </p:sp>
    </p:spTree>
    <p:extLst>
      <p:ext uri="{BB962C8B-B14F-4D97-AF65-F5344CB8AC3E}">
        <p14:creationId xmlns:p14="http://schemas.microsoft.com/office/powerpoint/2010/main" val="419994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8</a:t>
            </a:fld>
            <a:endParaRPr lang="hr-HR"/>
          </a:p>
        </p:txBody>
      </p:sp>
    </p:spTree>
    <p:extLst>
      <p:ext uri="{BB962C8B-B14F-4D97-AF65-F5344CB8AC3E}">
        <p14:creationId xmlns:p14="http://schemas.microsoft.com/office/powerpoint/2010/main" val="1099260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91</a:t>
            </a:fld>
            <a:endParaRPr lang="hr-HR"/>
          </a:p>
        </p:txBody>
      </p:sp>
    </p:spTree>
    <p:extLst>
      <p:ext uri="{BB962C8B-B14F-4D97-AF65-F5344CB8AC3E}">
        <p14:creationId xmlns:p14="http://schemas.microsoft.com/office/powerpoint/2010/main" val="2092751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92</a:t>
            </a:fld>
            <a:endParaRPr lang="hr-HR"/>
          </a:p>
        </p:txBody>
      </p:sp>
    </p:spTree>
    <p:extLst>
      <p:ext uri="{BB962C8B-B14F-4D97-AF65-F5344CB8AC3E}">
        <p14:creationId xmlns:p14="http://schemas.microsoft.com/office/powerpoint/2010/main" val="34698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93</a:t>
            </a:fld>
            <a:endParaRPr lang="hr-HR"/>
          </a:p>
        </p:txBody>
      </p:sp>
    </p:spTree>
    <p:extLst>
      <p:ext uri="{BB962C8B-B14F-4D97-AF65-F5344CB8AC3E}">
        <p14:creationId xmlns:p14="http://schemas.microsoft.com/office/powerpoint/2010/main" val="865466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94</a:t>
            </a:fld>
            <a:endParaRPr lang="hr-HR"/>
          </a:p>
        </p:txBody>
      </p:sp>
    </p:spTree>
    <p:extLst>
      <p:ext uri="{BB962C8B-B14F-4D97-AF65-F5344CB8AC3E}">
        <p14:creationId xmlns:p14="http://schemas.microsoft.com/office/powerpoint/2010/main" val="1577462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95</a:t>
            </a:fld>
            <a:endParaRPr lang="hr-HR"/>
          </a:p>
        </p:txBody>
      </p:sp>
    </p:spTree>
    <p:extLst>
      <p:ext uri="{BB962C8B-B14F-4D97-AF65-F5344CB8AC3E}">
        <p14:creationId xmlns:p14="http://schemas.microsoft.com/office/powerpoint/2010/main" val="154875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101</a:t>
            </a:fld>
            <a:endParaRPr lang="hr-HR"/>
          </a:p>
        </p:txBody>
      </p:sp>
    </p:spTree>
    <p:extLst>
      <p:ext uri="{BB962C8B-B14F-4D97-AF65-F5344CB8AC3E}">
        <p14:creationId xmlns:p14="http://schemas.microsoft.com/office/powerpoint/2010/main" val="3114717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102</a:t>
            </a:fld>
            <a:endParaRPr lang="hr-HR"/>
          </a:p>
        </p:txBody>
      </p:sp>
    </p:spTree>
    <p:extLst>
      <p:ext uri="{BB962C8B-B14F-4D97-AF65-F5344CB8AC3E}">
        <p14:creationId xmlns:p14="http://schemas.microsoft.com/office/powerpoint/2010/main" val="662028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103</a:t>
            </a:fld>
            <a:endParaRPr lang="hr-HR"/>
          </a:p>
        </p:txBody>
      </p:sp>
    </p:spTree>
    <p:extLst>
      <p:ext uri="{BB962C8B-B14F-4D97-AF65-F5344CB8AC3E}">
        <p14:creationId xmlns:p14="http://schemas.microsoft.com/office/powerpoint/2010/main" val="32329360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104</a:t>
            </a:fld>
            <a:endParaRPr lang="hr-HR"/>
          </a:p>
        </p:txBody>
      </p:sp>
    </p:spTree>
    <p:extLst>
      <p:ext uri="{BB962C8B-B14F-4D97-AF65-F5344CB8AC3E}">
        <p14:creationId xmlns:p14="http://schemas.microsoft.com/office/powerpoint/2010/main" val="1741861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105</a:t>
            </a:fld>
            <a:endParaRPr lang="hr-HR"/>
          </a:p>
        </p:txBody>
      </p:sp>
    </p:spTree>
    <p:extLst>
      <p:ext uri="{BB962C8B-B14F-4D97-AF65-F5344CB8AC3E}">
        <p14:creationId xmlns:p14="http://schemas.microsoft.com/office/powerpoint/2010/main" val="1935556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9</a:t>
            </a:fld>
            <a:endParaRPr lang="hr-HR"/>
          </a:p>
        </p:txBody>
      </p:sp>
    </p:spTree>
    <p:extLst>
      <p:ext uri="{BB962C8B-B14F-4D97-AF65-F5344CB8AC3E}">
        <p14:creationId xmlns:p14="http://schemas.microsoft.com/office/powerpoint/2010/main" val="24817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10</a:t>
            </a:fld>
            <a:endParaRPr lang="hr-HR"/>
          </a:p>
        </p:txBody>
      </p:sp>
    </p:spTree>
    <p:extLst>
      <p:ext uri="{BB962C8B-B14F-4D97-AF65-F5344CB8AC3E}">
        <p14:creationId xmlns:p14="http://schemas.microsoft.com/office/powerpoint/2010/main" val="382732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11</a:t>
            </a:fld>
            <a:endParaRPr lang="hr-HR"/>
          </a:p>
        </p:txBody>
      </p:sp>
    </p:spTree>
    <p:extLst>
      <p:ext uri="{BB962C8B-B14F-4D97-AF65-F5344CB8AC3E}">
        <p14:creationId xmlns:p14="http://schemas.microsoft.com/office/powerpoint/2010/main" val="730644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12</a:t>
            </a:fld>
            <a:endParaRPr lang="hr-HR"/>
          </a:p>
        </p:txBody>
      </p:sp>
    </p:spTree>
    <p:extLst>
      <p:ext uri="{BB962C8B-B14F-4D97-AF65-F5344CB8AC3E}">
        <p14:creationId xmlns:p14="http://schemas.microsoft.com/office/powerpoint/2010/main" val="3640526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9FE7646A-D2E8-4D1E-BCF5-1D2A1594E18B}" type="slidenum">
              <a:rPr lang="hr-HR" smtClean="0"/>
              <a:t>14</a:t>
            </a:fld>
            <a:endParaRPr lang="hr-HR"/>
          </a:p>
        </p:txBody>
      </p:sp>
    </p:spTree>
    <p:extLst>
      <p:ext uri="{BB962C8B-B14F-4D97-AF65-F5344CB8AC3E}">
        <p14:creationId xmlns:p14="http://schemas.microsoft.com/office/powerpoint/2010/main" val="2779301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2918-FBA5-4D63-83E8-C67148AB1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7D338A24-E2C4-4394-994D-B5DBD0311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3E4B9809-63EE-443F-8BB7-0B934846C5A9}"/>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0BB319C6-3F72-4F8B-8661-62EBF5317CAD}"/>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0A3925F-C862-47E0-A43F-23A93F323A46}"/>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2181476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1D07-84EE-4808-8E92-24F5B5784E38}"/>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4B72AB8C-5F14-490A-9F6D-959DC9DCF2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8E3BD12D-B745-4FF6-ACD7-B04AF4BD05EE}"/>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6714978A-AA8F-4360-B5A4-6AF61A7B504A}"/>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C74A9922-DF21-4E40-8C0B-46F75BD55DC2}"/>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3473191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FAC9FC-37ED-47CC-B207-AD1F6559A1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B530216D-0F18-4B7B-BDCF-254AC705E1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4B91F2CD-E7F0-4DF1-8F81-1343DD3A9B93}"/>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99C657A2-4286-4D36-A0C0-874C7AEB98B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61E66D4B-48C7-4727-8847-7FA8D4BA887A}"/>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703406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2918-FBA5-4D63-83E8-C67148AB1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7D338A24-E2C4-4394-994D-B5DBD0311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3E4B9809-63EE-443F-8BB7-0B934846C5A9}"/>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0BB319C6-3F72-4F8B-8661-62EBF5317CAD}"/>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0A3925F-C862-47E0-A43F-23A93F323A46}"/>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2168214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20DF-E38D-4D9A-929C-EDC37E745562}"/>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EAD851DB-3A92-447C-9C99-95782E0939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5913FF79-3DE7-4CAE-855F-771BDB63BA00}"/>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3ACC4DC3-5509-4A01-89D6-CDC3CEA4BDE9}"/>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EB80EBA7-F949-479E-B2DA-0B20B76A1336}"/>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2339415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374B-6261-4417-AD01-B8F0ADC39E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2753E8D5-69A6-4210-AD01-FB2B81BD6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6492C-EB53-4CE8-AE64-9848F68221E3}"/>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343F94B4-2587-4AD7-8819-845F5BAA4E2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3B4C6215-BED2-4282-AE74-1437D093FB3D}"/>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4163593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33B2-8AAA-41D5-B708-55605C8C7E9F}"/>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6635CD21-8304-4733-8841-6C11FE70FE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ADD987F8-2115-4D5A-86C5-150D897D30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FB6F6A90-D88F-4D99-B9B6-D11D53E82968}"/>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6" name="Footer Placeholder 5">
            <a:extLst>
              <a:ext uri="{FF2B5EF4-FFF2-40B4-BE49-F238E27FC236}">
                <a16:creationId xmlns:a16="http://schemas.microsoft.com/office/drawing/2014/main" id="{2002ABDB-954A-40CC-8516-E315FB68C477}"/>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D3ABEB95-265D-43BB-BEA8-4ADC0CAC38B8}"/>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2905398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64DC-7CE7-4E72-AB1E-5EFB696B7871}"/>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933B79DA-3CB3-4F4A-92DF-8E61AFF98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A2C1BF-C6AC-4B18-9897-482F52A88E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78D7B58C-D8B0-43A3-BD33-13F2DF1E34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219D6F-65C2-4B61-9DB8-A4BE15DBEB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5FC21D48-2CE3-4969-B1C8-403973A78F77}"/>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8" name="Footer Placeholder 7">
            <a:extLst>
              <a:ext uri="{FF2B5EF4-FFF2-40B4-BE49-F238E27FC236}">
                <a16:creationId xmlns:a16="http://schemas.microsoft.com/office/drawing/2014/main" id="{A93C3851-2C25-47CB-9770-4BDCF58CCEC6}"/>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99C33551-2259-4E95-A0B5-32F8503B07D6}"/>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3267526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73CC4-96F8-4885-B41D-C7D9D7BE0D26}"/>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4AB70467-CEF7-4CFE-A3C9-0FF8DD626F54}"/>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4" name="Footer Placeholder 3">
            <a:extLst>
              <a:ext uri="{FF2B5EF4-FFF2-40B4-BE49-F238E27FC236}">
                <a16:creationId xmlns:a16="http://schemas.microsoft.com/office/drawing/2014/main" id="{D831EEB4-77AD-4A4C-B0AB-0BBCF8AAC144}"/>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538D4A92-74DB-4F0D-97E3-A3FD5E14D56C}"/>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3720033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B0436-66D6-44CF-8F21-3EF077822030}"/>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3" name="Footer Placeholder 2">
            <a:extLst>
              <a:ext uri="{FF2B5EF4-FFF2-40B4-BE49-F238E27FC236}">
                <a16:creationId xmlns:a16="http://schemas.microsoft.com/office/drawing/2014/main" id="{7987E66B-D26D-4928-973C-405D738857EA}"/>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356E2D04-7C27-4E29-BF03-9176FBB3F5D4}"/>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325899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F0D0-1DDC-4718-A7AF-8205591C09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45626B65-D15C-47A9-BEE5-83ED7A1F0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186C90DC-D09A-4EAA-94A1-5F5783CD8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726FBA-2E04-40B6-AC8D-46A2A5CF1F29}"/>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6" name="Footer Placeholder 5">
            <a:extLst>
              <a:ext uri="{FF2B5EF4-FFF2-40B4-BE49-F238E27FC236}">
                <a16:creationId xmlns:a16="http://schemas.microsoft.com/office/drawing/2014/main" id="{2128E767-43BB-4D5E-BB3C-DDFAF24DCB11}"/>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B67BC571-5D9C-4DA2-AFC6-3AE01AAC8AF7}"/>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187449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20DF-E38D-4D9A-929C-EDC37E745562}"/>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EAD851DB-3A92-447C-9C99-95782E0939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5913FF79-3DE7-4CAE-855F-771BDB63BA00}"/>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3ACC4DC3-5509-4A01-89D6-CDC3CEA4BDE9}"/>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EB80EBA7-F949-479E-B2DA-0B20B76A1336}"/>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607946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28B5-8B63-4155-B1E1-934A43C80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32B99184-FCF6-468E-8EA4-1FBBA1948C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447E2D0C-B0D1-4756-9384-2A6F71430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1C6332-E79C-4FE7-BFD2-F5D096A1B880}"/>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6" name="Footer Placeholder 5">
            <a:extLst>
              <a:ext uri="{FF2B5EF4-FFF2-40B4-BE49-F238E27FC236}">
                <a16:creationId xmlns:a16="http://schemas.microsoft.com/office/drawing/2014/main" id="{A9AC8F9B-6E17-46CE-B105-E986ACD07FB6}"/>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75D7513F-31CB-4D16-B0C8-7A975ACCEC32}"/>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3203173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1D07-84EE-4808-8E92-24F5B5784E38}"/>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4B72AB8C-5F14-490A-9F6D-959DC9DCF2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8E3BD12D-B745-4FF6-ACD7-B04AF4BD05EE}"/>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6714978A-AA8F-4360-B5A4-6AF61A7B504A}"/>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C74A9922-DF21-4E40-8C0B-46F75BD55DC2}"/>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3834582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FAC9FC-37ED-47CC-B207-AD1F6559A1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B530216D-0F18-4B7B-BDCF-254AC705E1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4B91F2CD-E7F0-4DF1-8F81-1343DD3A9B93}"/>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99C657A2-4286-4D36-A0C0-874C7AEB98B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61E66D4B-48C7-4727-8847-7FA8D4BA887A}"/>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2950963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374B-6261-4417-AD01-B8F0ADC39E6A}"/>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hr-HR" dirty="0"/>
          </a:p>
        </p:txBody>
      </p:sp>
      <p:sp>
        <p:nvSpPr>
          <p:cNvPr id="3" name="Text Placeholder 2">
            <a:extLst>
              <a:ext uri="{FF2B5EF4-FFF2-40B4-BE49-F238E27FC236}">
                <a16:creationId xmlns:a16="http://schemas.microsoft.com/office/drawing/2014/main" id="{2753E8D5-69A6-4210-AD01-FB2B81BD6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4">
            <a:extLst>
              <a:ext uri="{FF2B5EF4-FFF2-40B4-BE49-F238E27FC236}">
                <a16:creationId xmlns:a16="http://schemas.microsoft.com/office/drawing/2014/main" id="{963DAB42-857D-4C09-9EF4-B2027F2AD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8" name="Picture 20" descr="A picture containing graphical user interface&#10;&#10;Description automatically generated">
            <a:extLst>
              <a:ext uri="{FF2B5EF4-FFF2-40B4-BE49-F238E27FC236}">
                <a16:creationId xmlns:a16="http://schemas.microsoft.com/office/drawing/2014/main" id="{AAEBED05-D2E7-4729-AEC6-876E46FFE5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1405" y="109272"/>
            <a:ext cx="3304240" cy="632727"/>
          </a:xfrm>
          <a:prstGeom prst="rect">
            <a:avLst/>
          </a:prstGeom>
        </p:spPr>
      </p:pic>
      <p:pic>
        <p:nvPicPr>
          <p:cNvPr id="9" name="Picture 22" descr="Text&#10;&#10;Description automatically generated">
            <a:extLst>
              <a:ext uri="{FF2B5EF4-FFF2-40B4-BE49-F238E27FC236}">
                <a16:creationId xmlns:a16="http://schemas.microsoft.com/office/drawing/2014/main" id="{76B885E0-7F48-45FF-9109-284927C5D0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10" name="Picture 30" descr="A picture containing icon&#10;&#10;Description automatically generated">
            <a:extLst>
              <a:ext uri="{FF2B5EF4-FFF2-40B4-BE49-F238E27FC236}">
                <a16:creationId xmlns:a16="http://schemas.microsoft.com/office/drawing/2014/main" id="{806AE73E-38D1-4CBE-8BAF-766923AE0E7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pic>
        <p:nvPicPr>
          <p:cNvPr id="11" name="Picture 18">
            <a:extLst>
              <a:ext uri="{FF2B5EF4-FFF2-40B4-BE49-F238E27FC236}">
                <a16:creationId xmlns:a16="http://schemas.microsoft.com/office/drawing/2014/main" id="{B4A1B390-4790-45FC-96D2-BED660496348}"/>
              </a:ext>
            </a:extLst>
          </p:cNvPr>
          <p:cNvPicPr/>
          <p:nvPr userDrawn="1"/>
        </p:nvPicPr>
        <p:blipFill>
          <a:blip r:embed="rId6" cstate="print">
            <a:extLst>
              <a:ext uri="{28A0092B-C50C-407E-A947-70E740481C1C}">
                <a14:useLocalDpi xmlns:a14="http://schemas.microsoft.com/office/drawing/2010/main" val="0"/>
              </a:ext>
            </a:extLst>
          </a:blip>
          <a:stretch>
            <a:fillRect/>
          </a:stretch>
        </p:blipFill>
        <p:spPr>
          <a:xfrm>
            <a:off x="10019145" y="109272"/>
            <a:ext cx="1738515" cy="717474"/>
          </a:xfrm>
          <a:prstGeom prst="rect">
            <a:avLst/>
          </a:prstGeom>
        </p:spPr>
      </p:pic>
      <p:sp>
        <p:nvSpPr>
          <p:cNvPr id="12" name="Rectangle 24">
            <a:extLst>
              <a:ext uri="{FF2B5EF4-FFF2-40B4-BE49-F238E27FC236}">
                <a16:creationId xmlns:a16="http://schemas.microsoft.com/office/drawing/2014/main" id="{54F26E71-B517-4578-B98E-71344C8D9802}"/>
              </a:ext>
            </a:extLst>
          </p:cNvPr>
          <p:cNvSpPr/>
          <p:nvPr userDrawn="1"/>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13" name="TextBox 35">
            <a:extLst>
              <a:ext uri="{FF2B5EF4-FFF2-40B4-BE49-F238E27FC236}">
                <a16:creationId xmlns:a16="http://schemas.microsoft.com/office/drawing/2014/main" id="{42A28FE1-4966-419A-94AF-780CE625FAE0}"/>
              </a:ext>
            </a:extLst>
          </p:cNvPr>
          <p:cNvSpPr txBox="1"/>
          <p:nvPr userDrawn="1"/>
        </p:nvSpPr>
        <p:spPr>
          <a:xfrm>
            <a:off x="4543962" y="6421198"/>
            <a:ext cx="7463568" cy="369332"/>
          </a:xfrm>
          <a:prstGeom prst="rect">
            <a:avLst/>
          </a:prstGeom>
          <a:noFill/>
        </p:spPr>
        <p:txBody>
          <a:bodyPr wrap="square" rtlCol="0">
            <a:spAutoFit/>
          </a:bodyPr>
          <a:lstStyle/>
          <a:p>
            <a:r>
              <a:rPr lang="hr-HR" b="1" dirty="0">
                <a:solidFill>
                  <a:schemeClr val="bg1"/>
                </a:solidFill>
              </a:rPr>
              <a:t>Kampanja podizanja svijesti o zaštiti podataka za male i srednje poduzetnike</a:t>
            </a:r>
          </a:p>
        </p:txBody>
      </p:sp>
      <p:sp>
        <p:nvSpPr>
          <p:cNvPr id="14" name="Rectangle 2">
            <a:extLst>
              <a:ext uri="{FF2B5EF4-FFF2-40B4-BE49-F238E27FC236}">
                <a16:creationId xmlns:a16="http://schemas.microsoft.com/office/drawing/2014/main" id="{49D00164-643C-42F6-ACEE-45461594B326}"/>
              </a:ext>
            </a:extLst>
          </p:cNvPr>
          <p:cNvSpPr/>
          <p:nvPr userDrawn="1"/>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15" name="TextBox 19">
            <a:extLst>
              <a:ext uri="{FF2B5EF4-FFF2-40B4-BE49-F238E27FC236}">
                <a16:creationId xmlns:a16="http://schemas.microsoft.com/office/drawing/2014/main" id="{19A0C116-9D72-418B-8B3A-06D0788133E0}"/>
              </a:ext>
            </a:extLst>
          </p:cNvPr>
          <p:cNvSpPr txBox="1"/>
          <p:nvPr userDrawn="1"/>
        </p:nvSpPr>
        <p:spPr>
          <a:xfrm>
            <a:off x="184470" y="6405223"/>
            <a:ext cx="4175021" cy="369332"/>
          </a:xfrm>
          <a:prstGeom prst="rect">
            <a:avLst/>
          </a:prstGeom>
          <a:noFill/>
        </p:spPr>
        <p:txBody>
          <a:bodyPr wrap="square" rtlCol="0">
            <a:spAutoFit/>
          </a:bodyPr>
          <a:lstStyle/>
          <a:p>
            <a:r>
              <a:rPr lang="hr-HR" b="1" dirty="0">
                <a:solidFill>
                  <a:schemeClr val="bg1"/>
                </a:solidFill>
              </a:rPr>
              <a:t>Agencija za zaštitu osobnih podataka</a:t>
            </a:r>
          </a:p>
        </p:txBody>
      </p:sp>
      <p:cxnSp>
        <p:nvCxnSpPr>
          <p:cNvPr id="16" name="Straight Connector 25">
            <a:extLst>
              <a:ext uri="{FF2B5EF4-FFF2-40B4-BE49-F238E27FC236}">
                <a16:creationId xmlns:a16="http://schemas.microsoft.com/office/drawing/2014/main" id="{A36300F9-331C-4D4D-8C2B-2C2C6F6FF461}"/>
              </a:ext>
            </a:extLst>
          </p:cNvPr>
          <p:cNvCxnSpPr/>
          <p:nvPr userDrawn="1"/>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349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600" b="0" i="0">
                <a:solidFill>
                  <a:schemeClr val="bg1"/>
                </a:solidFill>
                <a:latin typeface="Calibri"/>
                <a:cs typeface="Calibri"/>
              </a:defRPr>
            </a:lvl1pPr>
          </a:lstStyle>
          <a:p>
            <a:pPr marL="8467">
              <a:lnSpc>
                <a:spcPts val="1587"/>
              </a:lnSpc>
            </a:pPr>
            <a:r>
              <a:rPr spc="-3" dirty="0"/>
              <a:t>Agencija</a:t>
            </a:r>
            <a:r>
              <a:rPr spc="-17" dirty="0"/>
              <a:t> </a:t>
            </a:r>
            <a:r>
              <a:rPr spc="-13" dirty="0"/>
              <a:t>za</a:t>
            </a:r>
            <a:r>
              <a:rPr spc="-20" dirty="0"/>
              <a:t> </a:t>
            </a:r>
            <a:r>
              <a:rPr spc="-7" dirty="0"/>
              <a:t>zaštitu</a:t>
            </a:r>
            <a:r>
              <a:rPr spc="-17" dirty="0"/>
              <a:t> </a:t>
            </a:r>
            <a:r>
              <a:rPr spc="-3" dirty="0"/>
              <a:t>osobnih</a:t>
            </a:r>
            <a:r>
              <a:rPr spc="-13" dirty="0"/>
              <a:t> </a:t>
            </a:r>
            <a:r>
              <a:rPr spc="-10" dirty="0"/>
              <a:t>podataka</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374B-6261-4417-AD01-B8F0ADC39E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2753E8D5-69A6-4210-AD01-FB2B81BD6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6492C-EB53-4CE8-AE64-9848F68221E3}"/>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343F94B4-2587-4AD7-8819-845F5BAA4E2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3B4C6215-BED2-4282-AE74-1437D093FB3D}"/>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160734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33B2-8AAA-41D5-B708-55605C8C7E9F}"/>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6635CD21-8304-4733-8841-6C11FE70FE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ADD987F8-2115-4D5A-86C5-150D897D30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FB6F6A90-D88F-4D99-B9B6-D11D53E82968}"/>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6" name="Footer Placeholder 5">
            <a:extLst>
              <a:ext uri="{FF2B5EF4-FFF2-40B4-BE49-F238E27FC236}">
                <a16:creationId xmlns:a16="http://schemas.microsoft.com/office/drawing/2014/main" id="{2002ABDB-954A-40CC-8516-E315FB68C477}"/>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D3ABEB95-265D-43BB-BEA8-4ADC0CAC38B8}"/>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150258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64DC-7CE7-4E72-AB1E-5EFB696B7871}"/>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933B79DA-3CB3-4F4A-92DF-8E61AFF98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A2C1BF-C6AC-4B18-9897-482F52A88E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78D7B58C-D8B0-43A3-BD33-13F2DF1E34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219D6F-65C2-4B61-9DB8-A4BE15DBEB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5FC21D48-2CE3-4969-B1C8-403973A78F77}"/>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8" name="Footer Placeholder 7">
            <a:extLst>
              <a:ext uri="{FF2B5EF4-FFF2-40B4-BE49-F238E27FC236}">
                <a16:creationId xmlns:a16="http://schemas.microsoft.com/office/drawing/2014/main" id="{A93C3851-2C25-47CB-9770-4BDCF58CCEC6}"/>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99C33551-2259-4E95-A0B5-32F8503B07D6}"/>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887539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73CC4-96F8-4885-B41D-C7D9D7BE0D26}"/>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4AB70467-CEF7-4CFE-A3C9-0FF8DD626F54}"/>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4" name="Footer Placeholder 3">
            <a:extLst>
              <a:ext uri="{FF2B5EF4-FFF2-40B4-BE49-F238E27FC236}">
                <a16:creationId xmlns:a16="http://schemas.microsoft.com/office/drawing/2014/main" id="{D831EEB4-77AD-4A4C-B0AB-0BBCF8AAC144}"/>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538D4A92-74DB-4F0D-97E3-A3FD5E14D56C}"/>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392517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B0436-66D6-44CF-8F21-3EF077822030}"/>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3" name="Footer Placeholder 2">
            <a:extLst>
              <a:ext uri="{FF2B5EF4-FFF2-40B4-BE49-F238E27FC236}">
                <a16:creationId xmlns:a16="http://schemas.microsoft.com/office/drawing/2014/main" id="{7987E66B-D26D-4928-973C-405D738857EA}"/>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356E2D04-7C27-4E29-BF03-9176FBB3F5D4}"/>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400362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F0D0-1DDC-4718-A7AF-8205591C09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45626B65-D15C-47A9-BEE5-83ED7A1F0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186C90DC-D09A-4EAA-94A1-5F5783CD8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726FBA-2E04-40B6-AC8D-46A2A5CF1F29}"/>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6" name="Footer Placeholder 5">
            <a:extLst>
              <a:ext uri="{FF2B5EF4-FFF2-40B4-BE49-F238E27FC236}">
                <a16:creationId xmlns:a16="http://schemas.microsoft.com/office/drawing/2014/main" id="{2128E767-43BB-4D5E-BB3C-DDFAF24DCB11}"/>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B67BC571-5D9C-4DA2-AFC6-3AE01AAC8AF7}"/>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3812517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28B5-8B63-4155-B1E1-934A43C80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32B99184-FCF6-468E-8EA4-1FBBA1948C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447E2D0C-B0D1-4756-9384-2A6F71430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1C6332-E79C-4FE7-BFD2-F5D096A1B880}"/>
              </a:ext>
            </a:extLst>
          </p:cNvPr>
          <p:cNvSpPr>
            <a:spLocks noGrp="1"/>
          </p:cNvSpPr>
          <p:nvPr>
            <p:ph type="dt" sz="half" idx="10"/>
          </p:nvPr>
        </p:nvSpPr>
        <p:spPr/>
        <p:txBody>
          <a:bodyPr/>
          <a:lstStyle/>
          <a:p>
            <a:fld id="{D8980B46-FC66-46F2-BF5F-48700DD51B5C}" type="datetimeFigureOut">
              <a:rPr lang="hr-HR" smtClean="0"/>
              <a:t>1.8.2024.</a:t>
            </a:fld>
            <a:endParaRPr lang="hr-HR"/>
          </a:p>
        </p:txBody>
      </p:sp>
      <p:sp>
        <p:nvSpPr>
          <p:cNvPr id="6" name="Footer Placeholder 5">
            <a:extLst>
              <a:ext uri="{FF2B5EF4-FFF2-40B4-BE49-F238E27FC236}">
                <a16:creationId xmlns:a16="http://schemas.microsoft.com/office/drawing/2014/main" id="{A9AC8F9B-6E17-46CE-B105-E986ACD07FB6}"/>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75D7513F-31CB-4D16-B0C8-7A975ACCEC32}"/>
              </a:ext>
            </a:extLst>
          </p:cNvPr>
          <p:cNvSpPr>
            <a:spLocks noGrp="1"/>
          </p:cNvSpPr>
          <p:nvPr>
            <p:ph type="sldNum" sz="quarter" idx="12"/>
          </p:nvPr>
        </p:nvSpPr>
        <p:spPr/>
        <p:txBody>
          <a:bodyPr/>
          <a:lstStyle/>
          <a:p>
            <a:fld id="{6449EC35-C53E-46D7-B571-1DD45BF30F4A}" type="slidenum">
              <a:rPr lang="hr-HR" smtClean="0"/>
              <a:t>‹#›</a:t>
            </a:fld>
            <a:endParaRPr lang="hr-HR"/>
          </a:p>
        </p:txBody>
      </p:sp>
    </p:spTree>
    <p:extLst>
      <p:ext uri="{BB962C8B-B14F-4D97-AF65-F5344CB8AC3E}">
        <p14:creationId xmlns:p14="http://schemas.microsoft.com/office/powerpoint/2010/main" val="208551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24.xml"/><Relationship Id="rId5" Type="http://schemas.openxmlformats.org/officeDocument/2006/relationships/image" Target="../media/image8.jpg"/><Relationship Id="rId4" Type="http://schemas.openxmlformats.org/officeDocument/2006/relationships/image" Target="../media/image7.jp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56232E-932C-4D60-A6CD-13CC66C20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79201159-0738-4AB6-A474-604FF0ECF2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CCFFEB4-D0D4-4F30-B370-7FED4705AD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82FC0DD6-F886-46EF-A80E-3D095AAA1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D510D730-2847-4B1A-AC5B-A06BE439B6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9EC35-C53E-46D7-B571-1DD45BF30F4A}" type="slidenum">
              <a:rPr lang="hr-HR" smtClean="0"/>
              <a:t>‹#›</a:t>
            </a:fld>
            <a:endParaRPr lang="hr-HR"/>
          </a:p>
        </p:txBody>
      </p:sp>
    </p:spTree>
    <p:extLst>
      <p:ext uri="{BB962C8B-B14F-4D97-AF65-F5344CB8AC3E}">
        <p14:creationId xmlns:p14="http://schemas.microsoft.com/office/powerpoint/2010/main" val="543455023"/>
      </p:ext>
    </p:extLst>
  </p:cSld>
  <p:clrMap bg1="lt1" tx1="dk1" bg2="lt2" tx2="dk2" accent1="accent1" accent2="accent2" accent3="accent3" accent4="accent4" accent5="accent5" accent6="accent6" hlink="hlink" folHlink="folHlink"/>
  <p:sldLayoutIdLst>
    <p:sldLayoutId id="2147483667" r:id="rId1"/>
    <p:sldLayoutId id="2147483666"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56232E-932C-4D60-A6CD-13CC66C20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79201159-0738-4AB6-A474-604FF0ECF2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CCFFEB4-D0D4-4F30-B370-7FED4705AD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80B46-FC66-46F2-BF5F-48700DD51B5C}" type="datetimeFigureOut">
              <a:rPr lang="hr-HR" smtClean="0"/>
              <a:t>1.8.2024.</a:t>
            </a:fld>
            <a:endParaRPr lang="hr-HR"/>
          </a:p>
        </p:txBody>
      </p:sp>
      <p:sp>
        <p:nvSpPr>
          <p:cNvPr id="5" name="Footer Placeholder 4">
            <a:extLst>
              <a:ext uri="{FF2B5EF4-FFF2-40B4-BE49-F238E27FC236}">
                <a16:creationId xmlns:a16="http://schemas.microsoft.com/office/drawing/2014/main" id="{82FC0DD6-F886-46EF-A80E-3D095AAA1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D510D730-2847-4B1A-AC5B-A06BE439B6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9EC35-C53E-46D7-B571-1DD45BF30F4A}" type="slidenum">
              <a:rPr lang="hr-HR" smtClean="0"/>
              <a:t>‹#›</a:t>
            </a:fld>
            <a:endParaRPr lang="hr-HR"/>
          </a:p>
        </p:txBody>
      </p:sp>
    </p:spTree>
    <p:extLst>
      <p:ext uri="{BB962C8B-B14F-4D97-AF65-F5344CB8AC3E}">
        <p14:creationId xmlns:p14="http://schemas.microsoft.com/office/powerpoint/2010/main" val="114522174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56232E-932C-4D60-A6CD-13CC66C2053E}"/>
              </a:ext>
            </a:extLst>
          </p:cNvPr>
          <p:cNvSpPr>
            <a:spLocks noGrp="1"/>
          </p:cNvSpPr>
          <p:nvPr>
            <p:ph type="title"/>
          </p:nvPr>
        </p:nvSpPr>
        <p:spPr>
          <a:xfrm>
            <a:off x="838200" y="904799"/>
            <a:ext cx="10515600" cy="1590561"/>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a:extLst>
              <a:ext uri="{FF2B5EF4-FFF2-40B4-BE49-F238E27FC236}">
                <a16:creationId xmlns:a16="http://schemas.microsoft.com/office/drawing/2014/main" id="{79201159-0738-4AB6-A474-604FF0ECF238}"/>
              </a:ext>
            </a:extLst>
          </p:cNvPr>
          <p:cNvSpPr>
            <a:spLocks noGrp="1"/>
          </p:cNvSpPr>
          <p:nvPr>
            <p:ph type="body" idx="1"/>
          </p:nvPr>
        </p:nvSpPr>
        <p:spPr>
          <a:xfrm>
            <a:off x="838200" y="2495361"/>
            <a:ext cx="10515600" cy="36816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pic>
        <p:nvPicPr>
          <p:cNvPr id="7" name="Picture 4">
            <a:extLst>
              <a:ext uri="{FF2B5EF4-FFF2-40B4-BE49-F238E27FC236}">
                <a16:creationId xmlns:a16="http://schemas.microsoft.com/office/drawing/2014/main" id="{9453B4AC-843A-4EFD-A2A0-E1454BD6D5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8" name="Picture 20" descr="A picture containing graphical user interface&#10;&#10;Description automatically generated">
            <a:extLst>
              <a:ext uri="{FF2B5EF4-FFF2-40B4-BE49-F238E27FC236}">
                <a16:creationId xmlns:a16="http://schemas.microsoft.com/office/drawing/2014/main" id="{944FF4CF-DA2C-4CB3-B986-3A4EDC9B3A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405" y="109272"/>
            <a:ext cx="3304240" cy="632727"/>
          </a:xfrm>
          <a:prstGeom prst="rect">
            <a:avLst/>
          </a:prstGeom>
        </p:spPr>
      </p:pic>
      <p:pic>
        <p:nvPicPr>
          <p:cNvPr id="9" name="Picture 22" descr="Text&#10;&#10;Description automatically generated">
            <a:extLst>
              <a:ext uri="{FF2B5EF4-FFF2-40B4-BE49-F238E27FC236}">
                <a16:creationId xmlns:a16="http://schemas.microsoft.com/office/drawing/2014/main" id="{0E642805-0B0B-43D7-B819-E336B57491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10" name="Picture 30" descr="A picture containing icon&#10;&#10;Description automatically generated">
            <a:extLst>
              <a:ext uri="{FF2B5EF4-FFF2-40B4-BE49-F238E27FC236}">
                <a16:creationId xmlns:a16="http://schemas.microsoft.com/office/drawing/2014/main" id="{DA5AC476-355F-4B44-BA65-AE51085BE74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pic>
        <p:nvPicPr>
          <p:cNvPr id="11" name="Picture 18">
            <a:extLst>
              <a:ext uri="{FF2B5EF4-FFF2-40B4-BE49-F238E27FC236}">
                <a16:creationId xmlns:a16="http://schemas.microsoft.com/office/drawing/2014/main" id="{89B763D8-41C9-4F23-B6E5-E05401AEC8C9}"/>
              </a:ext>
            </a:extLst>
          </p:cNvPr>
          <p:cNvPicPr/>
          <p:nvPr userDrawn="1"/>
        </p:nvPicPr>
        <p:blipFill>
          <a:blip r:embed="rId7" cstate="print">
            <a:extLst>
              <a:ext uri="{28A0092B-C50C-407E-A947-70E740481C1C}">
                <a14:useLocalDpi xmlns:a14="http://schemas.microsoft.com/office/drawing/2010/main" val="0"/>
              </a:ext>
            </a:extLst>
          </a:blip>
          <a:stretch>
            <a:fillRect/>
          </a:stretch>
        </p:blipFill>
        <p:spPr>
          <a:xfrm>
            <a:off x="10019145" y="109272"/>
            <a:ext cx="1738515" cy="717474"/>
          </a:xfrm>
          <a:prstGeom prst="rect">
            <a:avLst/>
          </a:prstGeom>
        </p:spPr>
      </p:pic>
      <p:sp>
        <p:nvSpPr>
          <p:cNvPr id="12" name="Rectangle 24">
            <a:extLst>
              <a:ext uri="{FF2B5EF4-FFF2-40B4-BE49-F238E27FC236}">
                <a16:creationId xmlns:a16="http://schemas.microsoft.com/office/drawing/2014/main" id="{DFC72EAC-668B-4D58-AA40-CDD02323D69D}"/>
              </a:ext>
            </a:extLst>
          </p:cNvPr>
          <p:cNvSpPr/>
          <p:nvPr userDrawn="1"/>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13" name="TextBox 35">
            <a:extLst>
              <a:ext uri="{FF2B5EF4-FFF2-40B4-BE49-F238E27FC236}">
                <a16:creationId xmlns:a16="http://schemas.microsoft.com/office/drawing/2014/main" id="{6C1C3018-BE29-49EB-8118-0B2FFE327866}"/>
              </a:ext>
            </a:extLst>
          </p:cNvPr>
          <p:cNvSpPr txBox="1"/>
          <p:nvPr userDrawn="1"/>
        </p:nvSpPr>
        <p:spPr>
          <a:xfrm>
            <a:off x="4543962" y="6421198"/>
            <a:ext cx="7463568" cy="369332"/>
          </a:xfrm>
          <a:prstGeom prst="rect">
            <a:avLst/>
          </a:prstGeom>
          <a:noFill/>
        </p:spPr>
        <p:txBody>
          <a:bodyPr wrap="square" rtlCol="0">
            <a:spAutoFit/>
          </a:bodyPr>
          <a:lstStyle/>
          <a:p>
            <a:r>
              <a:rPr lang="hr-HR" b="1" dirty="0">
                <a:solidFill>
                  <a:schemeClr val="bg1"/>
                </a:solidFill>
              </a:rPr>
              <a:t>Kampanja podizanja svijesti o zaštiti podataka za male i srednje poduzetnike</a:t>
            </a:r>
          </a:p>
        </p:txBody>
      </p:sp>
      <p:sp>
        <p:nvSpPr>
          <p:cNvPr id="14" name="Rectangle 2">
            <a:extLst>
              <a:ext uri="{FF2B5EF4-FFF2-40B4-BE49-F238E27FC236}">
                <a16:creationId xmlns:a16="http://schemas.microsoft.com/office/drawing/2014/main" id="{9DCDAD56-456E-4355-89E3-D2BE08EA67FD}"/>
              </a:ext>
            </a:extLst>
          </p:cNvPr>
          <p:cNvSpPr/>
          <p:nvPr userDrawn="1"/>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15" name="TextBox 19">
            <a:extLst>
              <a:ext uri="{FF2B5EF4-FFF2-40B4-BE49-F238E27FC236}">
                <a16:creationId xmlns:a16="http://schemas.microsoft.com/office/drawing/2014/main" id="{36CDAF7A-2AC4-4F94-9412-17A2A607D403}"/>
              </a:ext>
            </a:extLst>
          </p:cNvPr>
          <p:cNvSpPr txBox="1"/>
          <p:nvPr userDrawn="1"/>
        </p:nvSpPr>
        <p:spPr>
          <a:xfrm>
            <a:off x="184470" y="6405223"/>
            <a:ext cx="4175021" cy="369332"/>
          </a:xfrm>
          <a:prstGeom prst="rect">
            <a:avLst/>
          </a:prstGeom>
          <a:noFill/>
        </p:spPr>
        <p:txBody>
          <a:bodyPr wrap="square" rtlCol="0">
            <a:spAutoFit/>
          </a:bodyPr>
          <a:lstStyle/>
          <a:p>
            <a:r>
              <a:rPr lang="hr-HR" b="1" dirty="0">
                <a:solidFill>
                  <a:schemeClr val="bg1"/>
                </a:solidFill>
              </a:rPr>
              <a:t>Agencija za zaštitu osobnih podataka</a:t>
            </a:r>
          </a:p>
        </p:txBody>
      </p:sp>
      <p:cxnSp>
        <p:nvCxnSpPr>
          <p:cNvPr id="16" name="Straight Connector 25">
            <a:extLst>
              <a:ext uri="{FF2B5EF4-FFF2-40B4-BE49-F238E27FC236}">
                <a16:creationId xmlns:a16="http://schemas.microsoft.com/office/drawing/2014/main" id="{6A447169-AE27-4606-8E36-2C9F49603432}"/>
              </a:ext>
            </a:extLst>
          </p:cNvPr>
          <p:cNvCxnSpPr/>
          <p:nvPr userDrawn="1"/>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455023"/>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3" cstate="print"/>
          <a:stretch>
            <a:fillRect/>
          </a:stretch>
        </p:blipFill>
        <p:spPr>
          <a:xfrm>
            <a:off x="550261" y="258448"/>
            <a:ext cx="3022837" cy="519605"/>
          </a:xfrm>
          <a:prstGeom prst="rect">
            <a:avLst/>
          </a:prstGeom>
        </p:spPr>
      </p:pic>
      <p:sp>
        <p:nvSpPr>
          <p:cNvPr id="17" name="bg object 17"/>
          <p:cNvSpPr/>
          <p:nvPr/>
        </p:nvSpPr>
        <p:spPr>
          <a:xfrm>
            <a:off x="-1015" y="1029208"/>
            <a:ext cx="12191153" cy="72390"/>
          </a:xfrm>
          <a:custGeom>
            <a:avLst/>
            <a:gdLst/>
            <a:ahLst/>
            <a:cxnLst/>
            <a:rect l="l" t="t" r="r" b="b"/>
            <a:pathLst>
              <a:path w="18286730" h="108585">
                <a:moveTo>
                  <a:pt x="18286476" y="0"/>
                </a:moveTo>
                <a:lnTo>
                  <a:pt x="0" y="0"/>
                </a:lnTo>
                <a:lnTo>
                  <a:pt x="0" y="108203"/>
                </a:lnTo>
                <a:lnTo>
                  <a:pt x="18286476" y="108203"/>
                </a:lnTo>
                <a:lnTo>
                  <a:pt x="18286476" y="0"/>
                </a:lnTo>
                <a:close/>
              </a:path>
            </a:pathLst>
          </a:custGeom>
          <a:solidFill>
            <a:srgbClr val="2E5496"/>
          </a:solidFill>
        </p:spPr>
        <p:txBody>
          <a:bodyPr wrap="square" lIns="0" tIns="0" rIns="0" bIns="0" rtlCol="0"/>
          <a:lstStyle/>
          <a:p>
            <a:endParaRPr sz="1200"/>
          </a:p>
        </p:txBody>
      </p:sp>
      <p:pic>
        <p:nvPicPr>
          <p:cNvPr id="18" name="bg object 18"/>
          <p:cNvPicPr/>
          <p:nvPr/>
        </p:nvPicPr>
        <p:blipFill>
          <a:blip r:embed="rId4" cstate="print"/>
          <a:stretch>
            <a:fillRect/>
          </a:stretch>
        </p:blipFill>
        <p:spPr>
          <a:xfrm>
            <a:off x="1" y="6581647"/>
            <a:ext cx="12190983" cy="276351"/>
          </a:xfrm>
          <a:prstGeom prst="rect">
            <a:avLst/>
          </a:prstGeom>
        </p:spPr>
      </p:pic>
      <p:pic>
        <p:nvPicPr>
          <p:cNvPr id="19" name="bg object 19"/>
          <p:cNvPicPr/>
          <p:nvPr/>
        </p:nvPicPr>
        <p:blipFill>
          <a:blip r:embed="rId5" cstate="print"/>
          <a:stretch>
            <a:fillRect/>
          </a:stretch>
        </p:blipFill>
        <p:spPr>
          <a:xfrm>
            <a:off x="10151709" y="138175"/>
            <a:ext cx="1703797" cy="679479"/>
          </a:xfrm>
          <a:prstGeom prst="rect">
            <a:avLst/>
          </a:prstGeom>
        </p:spPr>
      </p:pic>
      <p:sp>
        <p:nvSpPr>
          <p:cNvPr id="2" name="Holder 2"/>
          <p:cNvSpPr>
            <a:spLocks noGrp="1"/>
          </p:cNvSpPr>
          <p:nvPr>
            <p:ph type="title"/>
          </p:nvPr>
        </p:nvSpPr>
        <p:spPr>
          <a:xfrm>
            <a:off x="3275922" y="376767"/>
            <a:ext cx="5640155" cy="504613"/>
          </a:xfrm>
          <a:prstGeom prst="rect">
            <a:avLst/>
          </a:prstGeom>
        </p:spPr>
        <p:txBody>
          <a:bodyPr wrap="square" lIns="0" tIns="0" rIns="0" bIns="0">
            <a:spAutoFit/>
          </a:bodyPr>
          <a:lstStyle>
            <a:lvl1pPr>
              <a:defRPr sz="4800" b="1" i="0">
                <a:solidFill>
                  <a:srgbClr val="EC7C30"/>
                </a:solidFill>
                <a:latin typeface="Calibri"/>
                <a:cs typeface="Calibri"/>
              </a:defRPr>
            </a:lvl1pPr>
          </a:lstStyle>
          <a:p>
            <a:endParaRPr/>
          </a:p>
        </p:txBody>
      </p:sp>
      <p:sp>
        <p:nvSpPr>
          <p:cNvPr id="3" name="Holder 3"/>
          <p:cNvSpPr>
            <a:spLocks noGrp="1"/>
          </p:cNvSpPr>
          <p:nvPr>
            <p:ph type="body" idx="1"/>
          </p:nvPr>
        </p:nvSpPr>
        <p:spPr>
          <a:xfrm>
            <a:off x="458486" y="2060532"/>
            <a:ext cx="11529907" cy="4445000"/>
          </a:xfrm>
          <a:prstGeom prst="rect">
            <a:avLst/>
          </a:prstGeom>
        </p:spPr>
        <p:txBody>
          <a:bodyPr wrap="square" lIns="0" tIns="0" rIns="0" bIns="0">
            <a:spAutoFit/>
          </a:bodyPr>
          <a:lstStyle>
            <a:lvl1pPr>
              <a:defRPr sz="3600" b="0" i="1">
                <a:solidFill>
                  <a:srgbClr val="3366CC"/>
                </a:solidFill>
                <a:latin typeface="Calibri"/>
                <a:cs typeface="Calibri"/>
              </a:defRPr>
            </a:lvl1pPr>
          </a:lstStyle>
          <a:p>
            <a:endParaRPr/>
          </a:p>
        </p:txBody>
      </p:sp>
      <p:sp>
        <p:nvSpPr>
          <p:cNvPr id="4" name="Holder 4"/>
          <p:cNvSpPr>
            <a:spLocks noGrp="1"/>
          </p:cNvSpPr>
          <p:nvPr>
            <p:ph type="ftr" sz="quarter" idx="5"/>
          </p:nvPr>
        </p:nvSpPr>
        <p:spPr>
          <a:xfrm>
            <a:off x="8669020" y="6658322"/>
            <a:ext cx="3038263" cy="208006"/>
          </a:xfrm>
          <a:prstGeom prst="rect">
            <a:avLst/>
          </a:prstGeom>
        </p:spPr>
        <p:txBody>
          <a:bodyPr wrap="square" lIns="0" tIns="0" rIns="0" bIns="0">
            <a:spAutoFit/>
          </a:bodyPr>
          <a:lstStyle>
            <a:lvl1pPr>
              <a:defRPr sz="1600" b="0" i="0">
                <a:solidFill>
                  <a:schemeClr val="bg1"/>
                </a:solidFill>
                <a:latin typeface="Calibri"/>
                <a:cs typeface="Calibri"/>
              </a:defRPr>
            </a:lvl1pPr>
          </a:lstStyle>
          <a:p>
            <a:pPr marL="8467">
              <a:lnSpc>
                <a:spcPts val="1587"/>
              </a:lnSpc>
            </a:pPr>
            <a:r>
              <a:rPr spc="-3" dirty="0"/>
              <a:t>Agencija</a:t>
            </a:r>
            <a:r>
              <a:rPr spc="-17" dirty="0"/>
              <a:t> </a:t>
            </a:r>
            <a:r>
              <a:rPr spc="-13" dirty="0"/>
              <a:t>za</a:t>
            </a:r>
            <a:r>
              <a:rPr spc="-20" dirty="0"/>
              <a:t> </a:t>
            </a:r>
            <a:r>
              <a:rPr spc="-7" dirty="0"/>
              <a:t>zaštitu</a:t>
            </a:r>
            <a:r>
              <a:rPr spc="-17" dirty="0"/>
              <a:t> </a:t>
            </a:r>
            <a:r>
              <a:rPr spc="-3" dirty="0"/>
              <a:t>osobnih</a:t>
            </a:r>
            <a:r>
              <a:rPr spc="-13" dirty="0"/>
              <a:t> </a:t>
            </a:r>
            <a:r>
              <a:rPr spc="-10" dirty="0"/>
              <a:t>podataka</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71192" y="2547620"/>
            <a:ext cx="8849614" cy="1671954"/>
          </a:xfrm>
          <a:prstGeom prst="rect">
            <a:avLst/>
          </a:prstGeom>
        </p:spPr>
        <p:txBody>
          <a:bodyPr wrap="square" lIns="0" tIns="0" rIns="0" bIns="0">
            <a:spAutoFit/>
          </a:bodyPr>
          <a:lstStyle>
            <a:lvl1pPr>
              <a:defRPr sz="5400" b="0" i="0">
                <a:solidFill>
                  <a:schemeClr val="bg1"/>
                </a:solidFill>
                <a:latin typeface="Microsoft Sans Serif"/>
                <a:cs typeface="Microsoft Sans Serif"/>
              </a:defRPr>
            </a:lvl1pPr>
          </a:lstStyle>
          <a:p>
            <a:endParaRPr/>
          </a:p>
        </p:txBody>
      </p:sp>
      <p:sp>
        <p:nvSpPr>
          <p:cNvPr id="3" name="Holder 3"/>
          <p:cNvSpPr>
            <a:spLocks noGrp="1"/>
          </p:cNvSpPr>
          <p:nvPr>
            <p:ph type="body" idx="1"/>
          </p:nvPr>
        </p:nvSpPr>
        <p:spPr>
          <a:xfrm>
            <a:off x="1448053" y="2843021"/>
            <a:ext cx="9295892" cy="3352165"/>
          </a:xfrm>
          <a:prstGeom prst="rect">
            <a:avLst/>
          </a:prstGeom>
        </p:spPr>
        <p:txBody>
          <a:bodyPr wrap="square" lIns="0" tIns="0" rIns="0" bIns="0">
            <a:spAutoFit/>
          </a:bodyPr>
          <a:lstStyle>
            <a:lvl1pPr>
              <a:defRPr sz="2400" b="0" i="0">
                <a:solidFill>
                  <a:schemeClr val="bg1"/>
                </a:solidFill>
                <a:latin typeface="Microsoft Sans Serif"/>
                <a:cs typeface="Microsoft Sans Serif"/>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2.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hyperlink" Target="https://olivia-gdpr-arc.eu/hr/topic/show/4" TargetMode="External"/><Relationship Id="rId5" Type="http://schemas.openxmlformats.org/officeDocument/2006/relationships/image" Target="../media/image29.jpg"/><Relationship Id="rId4" Type="http://schemas.openxmlformats.org/officeDocument/2006/relationships/image" Target="../media/image27.jpg"/></Relationships>
</file>

<file path=ppt/slides/_rels/slide10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124.jpeg"/><Relationship Id="rId5" Type="http://schemas.openxmlformats.org/officeDocument/2006/relationships/image" Target="../media/image123.jpg"/><Relationship Id="rId4" Type="http://schemas.openxmlformats.org/officeDocument/2006/relationships/image" Target="../media/image27.jpg"/></Relationships>
</file>

<file path=ppt/slides/_rels/slide10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27.jpg"/></Relationships>
</file>

<file path=ppt/slides/_rels/slide10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image" Target="../media/image125.jpg"/><Relationship Id="rId4" Type="http://schemas.openxmlformats.org/officeDocument/2006/relationships/image" Target="../media/image27.jpg"/></Relationships>
</file>

<file path=ppt/slides/_rels/slide10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hyperlink" Target="https://azop.hr/izvjescivanje-o-povredi-osobnih-podataka/" TargetMode="External"/><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hyperlink" Target="https://www.nomoreransom.org/cro/index.html" TargetMode="External"/><Relationship Id="rId5" Type="http://schemas.openxmlformats.org/officeDocument/2006/relationships/image" Target="../media/image126.jpg"/><Relationship Id="rId4" Type="http://schemas.openxmlformats.org/officeDocument/2006/relationships/image" Target="../media/image27.jpg"/></Relationships>
</file>

<file path=ppt/slides/_rels/slide10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27.jpg"/></Relationships>
</file>

<file path=ppt/slides/_rels/slide10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https://dzlp.mk/" TargetMode="External"/><Relationship Id="rId7" Type="http://schemas.openxmlformats.org/officeDocument/2006/relationships/image" Target="../media/image1.jpg"/><Relationship Id="rId2" Type="http://schemas.openxmlformats.org/officeDocument/2006/relationships/hyperlink" Target="http://www.azop.hr/" TargetMode="Externa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hyperlink" Target="https://azop.h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azop.hr/obrasci-predlosci/" TargetMode="External"/><Relationship Id="rId5" Type="http://schemas.openxmlformats.org/officeDocument/2006/relationships/image" Target="../media/image4.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hyperlink" Target="https://arc-rec-project.eu/obrasci/"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1.jpg"/><Relationship Id="rId7"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s://creativecommons.org/licenses/by-sa/3.0/" TargetMode="External"/><Relationship Id="rId4" Type="http://schemas.openxmlformats.org/officeDocument/2006/relationships/hyperlink" Target="https://www.voxdelta.com/2016/09/04/creating-great-content-for-seo/" TargetMode="External"/><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10.jpg"/><Relationship Id="rId5" Type="http://schemas.openxmlformats.org/officeDocument/2006/relationships/image" Target="../media/image4.jpg"/><Relationship Id="rId10" Type="http://schemas.microsoft.com/office/2007/relationships/diagramDrawing" Target="../diagrams/drawing1.xml"/><Relationship Id="rId4" Type="http://schemas.openxmlformats.org/officeDocument/2006/relationships/image" Target="../media/image3.jpg"/><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png"/><Relationship Id="rId7" Type="http://schemas.openxmlformats.org/officeDocument/2006/relationships/diagramLayout" Target="../diagrams/layout2.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Data" Target="../diagrams/data2.xml"/><Relationship Id="rId11" Type="http://schemas.openxmlformats.org/officeDocument/2006/relationships/image" Target="../media/image10.jpg"/><Relationship Id="rId5" Type="http://schemas.openxmlformats.org/officeDocument/2006/relationships/image" Target="../media/image4.jpg"/><Relationship Id="rId10" Type="http://schemas.microsoft.com/office/2007/relationships/diagramDrawing" Target="../diagrams/drawing2.xml"/><Relationship Id="rId4" Type="http://schemas.openxmlformats.org/officeDocument/2006/relationships/image" Target="../media/image3.jpg"/><Relationship Id="rId9" Type="http://schemas.openxmlformats.org/officeDocument/2006/relationships/diagramColors" Target="../diagrams/colors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png"/><Relationship Id="rId7" Type="http://schemas.openxmlformats.org/officeDocument/2006/relationships/diagramLayout" Target="../diagrams/layout3.xml"/><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diagramData" Target="../diagrams/data3.xml"/><Relationship Id="rId11" Type="http://schemas.openxmlformats.org/officeDocument/2006/relationships/image" Target="../media/image10.jpg"/><Relationship Id="rId5" Type="http://schemas.openxmlformats.org/officeDocument/2006/relationships/image" Target="../media/image4.jpg"/><Relationship Id="rId10" Type="http://schemas.microsoft.com/office/2007/relationships/diagramDrawing" Target="../diagrams/drawing3.xml"/><Relationship Id="rId4" Type="http://schemas.openxmlformats.org/officeDocument/2006/relationships/image" Target="../media/image3.jpg"/><Relationship Id="rId9" Type="http://schemas.openxmlformats.org/officeDocument/2006/relationships/diagramColors" Target="../diagrams/colors3.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4.jpg"/><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hyperlink" Target="https://arc-rec-project.eu/wp-content/uploads/2022/09/ARC-obrazac-Evidencija-aktivnostiobrade.xlsx" TargetMode="External"/><Relationship Id="rId5" Type="http://schemas.openxmlformats.org/officeDocument/2006/relationships/image" Target="../media/image4.jpg"/><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1.jpg"/><Relationship Id="rId16" Type="http://schemas.openxmlformats.org/officeDocument/2006/relationships/image" Target="../media/image23.png"/><Relationship Id="rId20"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4.jp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3.jpg"/><Relationship Id="rId9" Type="http://schemas.openxmlformats.org/officeDocument/2006/relationships/image" Target="../media/image16.sv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jpg"/><Relationship Id="rId5" Type="http://schemas.openxmlformats.org/officeDocument/2006/relationships/image" Target="../media/image36.png"/><Relationship Id="rId4" Type="http://schemas.openxmlformats.org/officeDocument/2006/relationships/image" Target="../media/image34.emf"/></Relationships>
</file>

<file path=ppt/slides/_rels/slide4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oleObject" Target="../embeddings/oleObject3.bin"/><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jpg"/><Relationship Id="rId5" Type="http://schemas.openxmlformats.org/officeDocument/2006/relationships/image" Target="../media/image40.png"/><Relationship Id="rId4" Type="http://schemas.openxmlformats.org/officeDocument/2006/relationships/image" Target="../media/image34.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jpg"/><Relationship Id="rId5" Type="http://schemas.openxmlformats.org/officeDocument/2006/relationships/image" Target="../media/image41.png"/><Relationship Id="rId4" Type="http://schemas.openxmlformats.org/officeDocument/2006/relationships/image" Target="../media/image34.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0.jpg"/><Relationship Id="rId5" Type="http://schemas.openxmlformats.org/officeDocument/2006/relationships/image" Target="../media/image42.png"/><Relationship Id="rId4" Type="http://schemas.openxmlformats.org/officeDocument/2006/relationships/image" Target="../media/image34.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0.jpg"/><Relationship Id="rId5" Type="http://schemas.openxmlformats.org/officeDocument/2006/relationships/image" Target="../media/image43.png"/><Relationship Id="rId4" Type="http://schemas.openxmlformats.org/officeDocument/2006/relationships/image" Target="../media/image34.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4.png"/><Relationship Id="rId5" Type="http://schemas.openxmlformats.org/officeDocument/2006/relationships/image" Target="../media/image34.emf"/><Relationship Id="rId4" Type="http://schemas.openxmlformats.org/officeDocument/2006/relationships/oleObject" Target="../embeddings/oleObject8.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0.jpg"/><Relationship Id="rId5" Type="http://schemas.openxmlformats.org/officeDocument/2006/relationships/image" Target="../media/image45.png"/><Relationship Id="rId4" Type="http://schemas.openxmlformats.org/officeDocument/2006/relationships/image" Target="../media/image34.emf"/></Relationships>
</file>

<file path=ppt/slides/_rels/slide4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svg"/><Relationship Id="rId26" Type="http://schemas.openxmlformats.org/officeDocument/2006/relationships/image" Target="../media/image66.sv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svg"/><Relationship Id="rId42" Type="http://schemas.openxmlformats.org/officeDocument/2006/relationships/image" Target="../media/image82.svg"/><Relationship Id="rId47" Type="http://schemas.openxmlformats.org/officeDocument/2006/relationships/image" Target="../media/image87.png"/><Relationship Id="rId50" Type="http://schemas.openxmlformats.org/officeDocument/2006/relationships/image" Target="../media/image90.svg"/><Relationship Id="rId7" Type="http://schemas.openxmlformats.org/officeDocument/2006/relationships/image" Target="../media/image47.png"/><Relationship Id="rId2" Type="http://schemas.openxmlformats.org/officeDocument/2006/relationships/notesSlide" Target="../notesSlides/notesSlide18.xml"/><Relationship Id="rId16" Type="http://schemas.openxmlformats.org/officeDocument/2006/relationships/image" Target="../media/image56.svg"/><Relationship Id="rId29" Type="http://schemas.openxmlformats.org/officeDocument/2006/relationships/image" Target="../media/image69.png"/><Relationship Id="rId11" Type="http://schemas.openxmlformats.org/officeDocument/2006/relationships/image" Target="../media/image51.png"/><Relationship Id="rId24" Type="http://schemas.openxmlformats.org/officeDocument/2006/relationships/image" Target="../media/image64.svg"/><Relationship Id="rId32" Type="http://schemas.openxmlformats.org/officeDocument/2006/relationships/image" Target="../media/image72.svg"/><Relationship Id="rId37" Type="http://schemas.openxmlformats.org/officeDocument/2006/relationships/image" Target="../media/image77.png"/><Relationship Id="rId40" Type="http://schemas.openxmlformats.org/officeDocument/2006/relationships/image" Target="../media/image80.svg"/><Relationship Id="rId45" Type="http://schemas.openxmlformats.org/officeDocument/2006/relationships/image" Target="../media/image85.png"/><Relationship Id="rId53" Type="http://schemas.openxmlformats.org/officeDocument/2006/relationships/image" Target="../media/image10.jpg"/><Relationship Id="rId5" Type="http://schemas.openxmlformats.org/officeDocument/2006/relationships/image" Target="../media/image3.jpg"/><Relationship Id="rId10" Type="http://schemas.openxmlformats.org/officeDocument/2006/relationships/image" Target="../media/image50.svg"/><Relationship Id="rId19" Type="http://schemas.openxmlformats.org/officeDocument/2006/relationships/image" Target="../media/image59.png"/><Relationship Id="rId31" Type="http://schemas.openxmlformats.org/officeDocument/2006/relationships/image" Target="../media/image71.png"/><Relationship Id="rId44" Type="http://schemas.openxmlformats.org/officeDocument/2006/relationships/image" Target="../media/image84.svg"/><Relationship Id="rId52" Type="http://schemas.openxmlformats.org/officeDocument/2006/relationships/image" Target="../media/image92.svg"/><Relationship Id="rId4" Type="http://schemas.openxmlformats.org/officeDocument/2006/relationships/image" Target="../media/image2.pn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svg"/><Relationship Id="rId27" Type="http://schemas.openxmlformats.org/officeDocument/2006/relationships/image" Target="../media/image67.png"/><Relationship Id="rId30" Type="http://schemas.openxmlformats.org/officeDocument/2006/relationships/image" Target="../media/image70.sv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svg"/><Relationship Id="rId8" Type="http://schemas.openxmlformats.org/officeDocument/2006/relationships/image" Target="../media/image48.svg"/><Relationship Id="rId51" Type="http://schemas.openxmlformats.org/officeDocument/2006/relationships/image" Target="../media/image91.png"/><Relationship Id="rId3" Type="http://schemas.openxmlformats.org/officeDocument/2006/relationships/image" Target="../media/image1.jpg"/><Relationship Id="rId12" Type="http://schemas.openxmlformats.org/officeDocument/2006/relationships/image" Target="../media/image52.sv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svg"/><Relationship Id="rId46" Type="http://schemas.openxmlformats.org/officeDocument/2006/relationships/image" Target="../media/image86.svg"/><Relationship Id="rId20" Type="http://schemas.openxmlformats.org/officeDocument/2006/relationships/image" Target="../media/image60.svg"/><Relationship Id="rId41"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4.jp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svg"/><Relationship Id="rId36" Type="http://schemas.openxmlformats.org/officeDocument/2006/relationships/image" Target="../media/image76.svg"/><Relationship Id="rId49" Type="http://schemas.openxmlformats.org/officeDocument/2006/relationships/image" Target="../media/image89.png"/></Relationships>
</file>

<file path=ppt/slides/_rels/slide5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g"/><Relationship Id="rId7" Type="http://schemas.openxmlformats.org/officeDocument/2006/relationships/image" Target="../media/image93.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png"/><Relationship Id="rId7" Type="http://schemas.openxmlformats.org/officeDocument/2006/relationships/hyperlink" Target="http://www.azop.hr/" TargetMode="External"/><Relationship Id="rId12"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azop.hr/obrasci-predlosci/" TargetMode="External"/><Relationship Id="rId11" Type="http://schemas.openxmlformats.org/officeDocument/2006/relationships/image" Target="../media/image97.svg"/><Relationship Id="rId5" Type="http://schemas.openxmlformats.org/officeDocument/2006/relationships/image" Target="../media/image4.jpg"/><Relationship Id="rId10" Type="http://schemas.openxmlformats.org/officeDocument/2006/relationships/image" Target="../media/image96.png"/><Relationship Id="rId4" Type="http://schemas.openxmlformats.org/officeDocument/2006/relationships/image" Target="../media/image3.jpg"/><Relationship Id="rId9" Type="http://schemas.openxmlformats.org/officeDocument/2006/relationships/image" Target="../media/image95.sv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diagramData" Target="../diagrams/data4.xml"/><Relationship Id="rId11" Type="http://schemas.openxmlformats.org/officeDocument/2006/relationships/image" Target="../media/image10.jpg"/><Relationship Id="rId5" Type="http://schemas.openxmlformats.org/officeDocument/2006/relationships/image" Target="../media/image4.jpg"/><Relationship Id="rId10" Type="http://schemas.microsoft.com/office/2007/relationships/diagramDrawing" Target="../diagrams/drawing4.xml"/><Relationship Id="rId4" Type="http://schemas.openxmlformats.org/officeDocument/2006/relationships/image" Target="../media/image3.jpg"/><Relationship Id="rId9" Type="http://schemas.openxmlformats.org/officeDocument/2006/relationships/diagramColors" Target="../diagrams/colors4.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98.jpeg"/><Relationship Id="rId4" Type="http://schemas.openxmlformats.org/officeDocument/2006/relationships/image" Target="../media/image27.jpg"/></Relationships>
</file>

<file path=ppt/slides/_rels/slide59.xml.rels><?xml version="1.0" encoding="UTF-8" standalone="yes"?>
<Relationships xmlns="http://schemas.openxmlformats.org/package/2006/relationships"><Relationship Id="rId3" Type="http://schemas.openxmlformats.org/officeDocument/2006/relationships/hyperlink" Target="https://arc-rec-project.eu/politika-privatnosti/" TargetMode="External"/><Relationship Id="rId2" Type="http://schemas.openxmlformats.org/officeDocument/2006/relationships/hyperlink" Target="https://ec.europa.eu/eusurvey/runner/CERV_2021-2027" TargetMode="Externa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ec.europa.eu/eusurvey/runner/CERV_2021-2027"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98.jpeg"/><Relationship Id="rId4" Type="http://schemas.openxmlformats.org/officeDocument/2006/relationships/image" Target="../media/image27.jpg"/></Relationships>
</file>

<file path=ppt/slides/_rels/slide6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6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arc-rec-project.eu/wp-content/uploads/2022/11/ARC-vodic-za-popunjavanje-evidencije-aktivnosti-obrade.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0.jpg"/></Relationships>
</file>

<file path=ppt/slides/_rels/slide6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01.png"/><Relationship Id="rId4" Type="http://schemas.openxmlformats.org/officeDocument/2006/relationships/image" Target="../media/image27.jpg"/></Relationships>
</file>

<file path=ppt/slides/_rels/slide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69.xml.rels><?xml version="1.0" encoding="UTF-8" standalone="yes"?>
<Relationships xmlns="http://schemas.openxmlformats.org/package/2006/relationships"><Relationship Id="rId3" Type="http://schemas.openxmlformats.org/officeDocument/2006/relationships/hyperlink" Target="https://arc-rec-project.eu/wp-content/uploads/2022/01/politika-privatnosti_obrazac.doc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3" Type="http://schemas.openxmlformats.org/officeDocument/2006/relationships/hyperlink" Target="https://arc-rec-project.eu/wp-content/uploads/2022/01/politika-privatnosti_obrazac.docx"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0.jpg"/></Relationships>
</file>

<file path=ppt/slides/_rels/slide7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03.jpg"/><Relationship Id="rId4" Type="http://schemas.openxmlformats.org/officeDocument/2006/relationships/image" Target="../media/image27.jpg"/></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04.jpg"/><Relationship Id="rId4" Type="http://schemas.openxmlformats.org/officeDocument/2006/relationships/image" Target="../media/image27.jpg"/></Relationships>
</file>

<file path=ppt/slides/_rels/slide7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05.jpg"/></Relationships>
</file>

<file path=ppt/slides/_rels/slide7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06.jpg"/></Relationships>
</file>

<file path=ppt/slides/_rels/slide7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27.jpg"/></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hyperlink" Target="https://arc-rec-project.eu/wp-content/uploads/2021/10/Vodic-za-procjenu-ucinka-na-zastitu-podataka-za-SMEs.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https://olivia-gdpr-arc.eu/hr" TargetMode="External"/><Relationship Id="rId5" Type="http://schemas.openxmlformats.org/officeDocument/2006/relationships/image" Target="../media/image28.jpg"/><Relationship Id="rId4" Type="http://schemas.openxmlformats.org/officeDocument/2006/relationships/image" Target="../media/image27.jpg"/></Relationships>
</file>

<file path=ppt/slides/_rels/slide8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108.jpeg"/><Relationship Id="rId4" Type="http://schemas.openxmlformats.org/officeDocument/2006/relationships/image" Target="../media/image27.jpg"/></Relationships>
</file>

<file path=ppt/slides/_rels/slide89.xml.rels><?xml version="1.0" encoding="UTF-8" standalone="yes"?>
<Relationships xmlns="http://schemas.openxmlformats.org/package/2006/relationships"><Relationship Id="rId8" Type="http://schemas.openxmlformats.org/officeDocument/2006/relationships/hyperlink" Target="https://arc-rec-project.eu/wp-content/uploads/2022/06/ARC-Sigurnost-podataka.pdf" TargetMode="External"/><Relationship Id="rId3" Type="http://schemas.openxmlformats.org/officeDocument/2006/relationships/image" Target="../media/image10.jpg"/><Relationship Id="rId7" Type="http://schemas.openxmlformats.org/officeDocument/2006/relationships/hyperlink" Target="https://arc-rec-project.eu/wp-content/uploads/2022/08/ARC-Kratki-vodic-phishing-i-socijalni-inzenjering.pdf" TargetMode="External"/><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hyperlink" Target="https://arc-rec-project.eu/wp-content/uploads/2021/01/Vodic-za-informacijsku-sigurnost.pdf" TargetMode="External"/><Relationship Id="rId5" Type="http://schemas.openxmlformats.org/officeDocument/2006/relationships/hyperlink" Target="https://olivia-gdpr-arc.eu/hr/topic/show/6" TargetMode="External"/><Relationship Id="rId10" Type="http://schemas.openxmlformats.org/officeDocument/2006/relationships/hyperlink" Target="https://arc-rec-project.eu/wp-content/uploads/2022/06/ARC-Smjernice-za-organizacije-koje-angaziraju-pruzatelje-usluga-u-Cloudu.pdf" TargetMode="External"/><Relationship Id="rId4" Type="http://schemas.openxmlformats.org/officeDocument/2006/relationships/image" Target="../media/image27.jpg"/><Relationship Id="rId9" Type="http://schemas.openxmlformats.org/officeDocument/2006/relationships/hyperlink" Target="https://arc-rec-project.eu/wp-content/uploads/2022/06/ARC-Pet-koraka-do-sigurnog-Cloud-okruzenja.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hyperlink" Target="https://olivia-gdpr-arc.eu/hr" TargetMode="External"/><Relationship Id="rId5" Type="http://schemas.openxmlformats.org/officeDocument/2006/relationships/image" Target="../media/image29.jpg"/><Relationship Id="rId4" Type="http://schemas.openxmlformats.org/officeDocument/2006/relationships/image" Target="../media/image27.jpg"/></Relationships>
</file>

<file path=ppt/slides/_rels/slide9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9.jpg"/><Relationship Id="rId1" Type="http://schemas.openxmlformats.org/officeDocument/2006/relationships/slideLayout" Target="../slideLayouts/slideLayout24.xml"/><Relationship Id="rId4" Type="http://schemas.openxmlformats.org/officeDocument/2006/relationships/image" Target="../media/image110.jpg"/></Relationships>
</file>

<file path=ppt/slides/_rels/slide91.xml.rels><?xml version="1.0" encoding="UTF-8" standalone="yes"?>
<Relationships xmlns="http://schemas.openxmlformats.org/package/2006/relationships"><Relationship Id="rId8" Type="http://schemas.openxmlformats.org/officeDocument/2006/relationships/hyperlink" Target="https://arc-rec-project.eu/wp-content/uploads/2022/06/ARC-Sigurnost-podataka.pdf" TargetMode="External"/><Relationship Id="rId3" Type="http://schemas.openxmlformats.org/officeDocument/2006/relationships/image" Target="../media/image10.jpg"/><Relationship Id="rId7" Type="http://schemas.openxmlformats.org/officeDocument/2006/relationships/hyperlink" Target="https://arc-rec-project.eu/wp-content/uploads/2022/08/ARC-Kratki-vodic-phishing-i-socijalni-inzenjering.pdf" TargetMode="External"/><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hyperlink" Target="https://arc-rec-project.eu/wp-content/uploads/2021/01/Vodic-za-informacijsku-sigurnost.pdf" TargetMode="External"/><Relationship Id="rId5" Type="http://schemas.openxmlformats.org/officeDocument/2006/relationships/hyperlink" Target="https://olivia-gdpr-arc.eu/hr/topic/show/6" TargetMode="External"/><Relationship Id="rId10" Type="http://schemas.openxmlformats.org/officeDocument/2006/relationships/hyperlink" Target="https://arc-rec-project.eu/wp-content/uploads/2022/06/ARC-Smjernice-za-organizacije-koje-angaziraju-pruzatelje-usluga-u-Cloudu.pdf" TargetMode="External"/><Relationship Id="rId4" Type="http://schemas.openxmlformats.org/officeDocument/2006/relationships/image" Target="../media/image27.jpg"/><Relationship Id="rId9" Type="http://schemas.openxmlformats.org/officeDocument/2006/relationships/hyperlink" Target="https://arc-rec-project.eu/wp-content/uploads/2022/06/ARC-Pet-koraka-do-sigurnog-Cloud-okruzenja.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27.jpg"/></Relationships>
</file>

<file path=ppt/slides/_rels/slide9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27.jpg"/></Relationships>
</file>

<file path=ppt/slides/_rels/slide9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111.jpeg"/><Relationship Id="rId4" Type="http://schemas.openxmlformats.org/officeDocument/2006/relationships/image" Target="../media/image27.jpg"/></Relationships>
</file>

<file path=ppt/slides/_rels/slide9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27.jpg"/></Relationships>
</file>

<file path=ppt/slides/_rels/slide96.xml.rels><?xml version="1.0" encoding="UTF-8" standalone="yes"?>
<Relationships xmlns="http://schemas.openxmlformats.org/package/2006/relationships"><Relationship Id="rId3" Type="http://schemas.openxmlformats.org/officeDocument/2006/relationships/image" Target="../media/image113.jpg"/><Relationship Id="rId7" Type="http://schemas.openxmlformats.org/officeDocument/2006/relationships/image" Target="../media/image117.jpg"/><Relationship Id="rId2" Type="http://schemas.openxmlformats.org/officeDocument/2006/relationships/image" Target="../media/image112.jpg"/><Relationship Id="rId1" Type="http://schemas.openxmlformats.org/officeDocument/2006/relationships/slideLayout" Target="../slideLayouts/slideLayout25.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9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7" name="Picture 6" descr="Diagram&#10;&#10;Description automatically generated">
            <a:extLst>
              <a:ext uri="{FF2B5EF4-FFF2-40B4-BE49-F238E27FC236}">
                <a16:creationId xmlns:a16="http://schemas.microsoft.com/office/drawing/2014/main" id="{6D2CE826-92FB-4DE3-85D9-2B7F1CCF1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3772"/>
            <a:ext cx="12192000" cy="4352990"/>
          </a:xfrm>
          <a:prstGeom prst="rect">
            <a:avLst/>
          </a:prstGeom>
        </p:spPr>
      </p:pic>
      <p:sp>
        <p:nvSpPr>
          <p:cNvPr id="9" name="Rectangle 8">
            <a:extLst>
              <a:ext uri="{FF2B5EF4-FFF2-40B4-BE49-F238E27FC236}">
                <a16:creationId xmlns:a16="http://schemas.microsoft.com/office/drawing/2014/main" id="{1F2E9C9B-FE09-42BD-A49B-C97889504355}"/>
              </a:ext>
            </a:extLst>
          </p:cNvPr>
          <p:cNvSpPr/>
          <p:nvPr/>
        </p:nvSpPr>
        <p:spPr>
          <a:xfrm>
            <a:off x="2952750" y="1539810"/>
            <a:ext cx="4352925" cy="4260915"/>
          </a:xfrm>
          <a:prstGeom prst="rect">
            <a:avLst/>
          </a:prstGeom>
          <a:solidFill>
            <a:srgbClr val="6CB54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05" y="109272"/>
            <a:ext cx="3304240" cy="632727"/>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33" name="TextBox 32">
            <a:extLst>
              <a:ext uri="{FF2B5EF4-FFF2-40B4-BE49-F238E27FC236}">
                <a16:creationId xmlns:a16="http://schemas.microsoft.com/office/drawing/2014/main" id="{17428AC8-1702-453D-BF18-C3B2426F658B}"/>
              </a:ext>
            </a:extLst>
          </p:cNvPr>
          <p:cNvSpPr txBox="1"/>
          <p:nvPr/>
        </p:nvSpPr>
        <p:spPr>
          <a:xfrm>
            <a:off x="83127" y="2565941"/>
            <a:ext cx="8017163" cy="1877437"/>
          </a:xfrm>
          <a:prstGeom prst="rect">
            <a:avLst/>
          </a:prstGeom>
          <a:noFill/>
        </p:spPr>
        <p:txBody>
          <a:bodyPr wrap="square" rtlCol="0">
            <a:spAutoFit/>
          </a:bodyPr>
          <a:lstStyle/>
          <a:p>
            <a:r>
              <a:rPr lang="en-GB" sz="3200" b="1" dirty="0">
                <a:solidFill>
                  <a:schemeClr val="bg1"/>
                </a:solidFill>
              </a:rPr>
              <a:t>OPĆA UREDBA O ZAŠTITI PODATAKA – GDPR</a:t>
            </a:r>
          </a:p>
          <a:p>
            <a:endParaRPr lang="hr-HR" sz="3200" b="1" dirty="0">
              <a:solidFill>
                <a:schemeClr val="bg1"/>
              </a:solidFill>
            </a:endParaRPr>
          </a:p>
          <a:p>
            <a:r>
              <a:rPr lang="sv-SE" sz="2600" b="1" dirty="0">
                <a:solidFill>
                  <a:schemeClr val="bg1"/>
                </a:solidFill>
              </a:rPr>
              <a:t>“Kako se uskladiti s GDPR-om i pripremiti za nadzor AZOP-a?” </a:t>
            </a:r>
            <a:endParaRPr lang="hr-HR" sz="2600" b="1" dirty="0">
              <a:solidFill>
                <a:schemeClr val="bg1"/>
              </a:solidFill>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3219450" y="5300103"/>
            <a:ext cx="4352925" cy="338554"/>
          </a:xfrm>
          <a:prstGeom prst="rect">
            <a:avLst/>
          </a:prstGeom>
          <a:noFill/>
        </p:spPr>
        <p:txBody>
          <a:bodyPr wrap="square" rtlCol="0">
            <a:spAutoFit/>
          </a:bodyPr>
          <a:lstStyle/>
          <a:p>
            <a:pPr algn="just"/>
            <a:r>
              <a:rPr lang="hr-HR" sz="1600" b="1" dirty="0">
                <a:solidFill>
                  <a:schemeClr val="bg1"/>
                </a:solidFill>
              </a:rPr>
              <a:t>0</a:t>
            </a:r>
            <a:r>
              <a:rPr lang="en-GB" sz="1600" b="1" dirty="0">
                <a:solidFill>
                  <a:schemeClr val="bg1"/>
                </a:solidFill>
              </a:rPr>
              <a:t>5</a:t>
            </a:r>
            <a:r>
              <a:rPr lang="hr-HR" sz="1600" b="1" dirty="0">
                <a:solidFill>
                  <a:schemeClr val="bg1"/>
                </a:solidFill>
              </a:rPr>
              <a:t>. lipnja 2024., Zagreb</a:t>
            </a: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r>
              <a:rPr lang="hr-HR" b="1" dirty="0">
                <a:solidFill>
                  <a:schemeClr val="bg1"/>
                </a:solidFill>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18" name="TextBox 17">
            <a:extLst>
              <a:ext uri="{FF2B5EF4-FFF2-40B4-BE49-F238E27FC236}">
                <a16:creationId xmlns:a16="http://schemas.microsoft.com/office/drawing/2014/main" id="{63B1D70D-738B-49D8-99DE-A3648758315F}"/>
              </a:ext>
            </a:extLst>
          </p:cNvPr>
          <p:cNvSpPr txBox="1"/>
          <p:nvPr/>
        </p:nvSpPr>
        <p:spPr>
          <a:xfrm>
            <a:off x="184470" y="6405223"/>
            <a:ext cx="4175021" cy="369332"/>
          </a:xfrm>
          <a:prstGeom prst="rect">
            <a:avLst/>
          </a:prstGeom>
          <a:noFill/>
        </p:spPr>
        <p:txBody>
          <a:bodyPr wrap="square" rtlCol="0">
            <a:spAutoFit/>
          </a:bodyPr>
          <a:lstStyle/>
          <a:p>
            <a:r>
              <a:rPr lang="hr-HR" b="1" dirty="0">
                <a:solidFill>
                  <a:schemeClr val="bg1"/>
                </a:solidFill>
              </a:rPr>
              <a:t>Agencija za zaštitu osobnih podataka</a:t>
            </a:r>
          </a:p>
        </p:txBody>
      </p:sp>
      <p:cxnSp>
        <p:nvCxnSpPr>
          <p:cNvPr id="20" name="Straight Connector 19">
            <a:extLst>
              <a:ext uri="{FF2B5EF4-FFF2-40B4-BE49-F238E27FC236}">
                <a16:creationId xmlns:a16="http://schemas.microsoft.com/office/drawing/2014/main" id="{80C8CFCE-2719-44CC-B782-569E35C3A000}"/>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E398CF6-78F9-AE18-5D67-C0380DB0A7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589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0023" y="87089"/>
            <a:ext cx="1770699" cy="788743"/>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pic>
        <p:nvPicPr>
          <p:cNvPr id="3" name="Picture 2">
            <a:extLst>
              <a:ext uri="{FF2B5EF4-FFF2-40B4-BE49-F238E27FC236}">
                <a16:creationId xmlns:a16="http://schemas.microsoft.com/office/drawing/2014/main" id="{ADD1AEB9-E5E9-66F1-67B4-139C43C78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0023" y="59734"/>
            <a:ext cx="1917498" cy="901118"/>
          </a:xfrm>
          <a:prstGeom prst="rect">
            <a:avLst/>
          </a:prstGeom>
        </p:spPr>
      </p:pic>
      <p:sp>
        <p:nvSpPr>
          <p:cNvPr id="13" name="TextBox 12">
            <a:extLst>
              <a:ext uri="{FF2B5EF4-FFF2-40B4-BE49-F238E27FC236}">
                <a16:creationId xmlns:a16="http://schemas.microsoft.com/office/drawing/2014/main" id="{8C5A87B8-CC70-6389-94CC-82BE5A8FCE11}"/>
              </a:ext>
            </a:extLst>
          </p:cNvPr>
          <p:cNvSpPr txBox="1"/>
          <p:nvPr/>
        </p:nvSpPr>
        <p:spPr>
          <a:xfrm>
            <a:off x="705367" y="1225695"/>
            <a:ext cx="6094070" cy="646331"/>
          </a:xfrm>
          <a:prstGeom prst="rect">
            <a:avLst/>
          </a:prstGeom>
          <a:noFill/>
        </p:spPr>
        <p:txBody>
          <a:bodyPr wrap="square">
            <a:spAutoFit/>
          </a:bodyPr>
          <a:lstStyle/>
          <a:p>
            <a:r>
              <a:rPr lang="en-US" dirty="0">
                <a:hlinkClick r:id="rId6"/>
              </a:rPr>
              <a:t>https://olivia-gdpr-arc.eu/hr/topic/show/4</a:t>
            </a:r>
            <a:endParaRPr lang="en-US" dirty="0"/>
          </a:p>
          <a:p>
            <a:endParaRPr lang="en-US" dirty="0"/>
          </a:p>
        </p:txBody>
      </p:sp>
      <p:pic>
        <p:nvPicPr>
          <p:cNvPr id="15" name="Picture 14">
            <a:extLst>
              <a:ext uri="{FF2B5EF4-FFF2-40B4-BE49-F238E27FC236}">
                <a16:creationId xmlns:a16="http://schemas.microsoft.com/office/drawing/2014/main" id="{F7E93582-A015-B286-8EA7-107CB9C3C8C4}"/>
              </a:ext>
            </a:extLst>
          </p:cNvPr>
          <p:cNvPicPr>
            <a:picLocks noChangeAspect="1"/>
          </p:cNvPicPr>
          <p:nvPr/>
        </p:nvPicPr>
        <p:blipFill>
          <a:blip r:embed="rId7"/>
          <a:stretch>
            <a:fillRect/>
          </a:stretch>
        </p:blipFill>
        <p:spPr>
          <a:xfrm>
            <a:off x="566488" y="1701606"/>
            <a:ext cx="10503440" cy="4343623"/>
          </a:xfrm>
          <a:prstGeom prst="rect">
            <a:avLst/>
          </a:prstGeom>
        </p:spPr>
      </p:pic>
    </p:spTree>
    <p:extLst>
      <p:ext uri="{BB962C8B-B14F-4D97-AF65-F5344CB8AC3E}">
        <p14:creationId xmlns:p14="http://schemas.microsoft.com/office/powerpoint/2010/main" val="19837242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45189" y="687335"/>
            <a:ext cx="8456458" cy="5031105"/>
            <a:chOff x="935736" y="961655"/>
            <a:chExt cx="9265285" cy="5031105"/>
          </a:xfrm>
        </p:grpSpPr>
        <p:pic>
          <p:nvPicPr>
            <p:cNvPr id="3" name="object 3"/>
            <p:cNvPicPr/>
            <p:nvPr/>
          </p:nvPicPr>
          <p:blipFill>
            <a:blip r:embed="rId2" cstate="print"/>
            <a:stretch>
              <a:fillRect/>
            </a:stretch>
          </p:blipFill>
          <p:spPr>
            <a:xfrm>
              <a:off x="1819655" y="961655"/>
              <a:ext cx="8381253" cy="4725107"/>
            </a:xfrm>
            <a:prstGeom prst="rect">
              <a:avLst/>
            </a:prstGeom>
          </p:spPr>
        </p:pic>
        <p:sp>
          <p:nvSpPr>
            <p:cNvPr id="4" name="object 4"/>
            <p:cNvSpPr/>
            <p:nvPr/>
          </p:nvSpPr>
          <p:spPr>
            <a:xfrm>
              <a:off x="954786" y="1322070"/>
              <a:ext cx="5142230" cy="4651375"/>
            </a:xfrm>
            <a:custGeom>
              <a:avLst/>
              <a:gdLst/>
              <a:ahLst/>
              <a:cxnLst/>
              <a:rect l="l" t="t" r="r" b="b"/>
              <a:pathLst>
                <a:path w="5142230" h="4651375">
                  <a:moveTo>
                    <a:pt x="1312164" y="149351"/>
                  </a:moveTo>
                  <a:lnTo>
                    <a:pt x="1353056" y="118523"/>
                  </a:lnTo>
                  <a:lnTo>
                    <a:pt x="1391226" y="106765"/>
                  </a:lnTo>
                  <a:lnTo>
                    <a:pt x="1441064" y="95397"/>
                  </a:lnTo>
                  <a:lnTo>
                    <a:pt x="1502037" y="84461"/>
                  </a:lnTo>
                  <a:lnTo>
                    <a:pt x="1573614" y="73998"/>
                  </a:lnTo>
                  <a:lnTo>
                    <a:pt x="1613213" y="68957"/>
                  </a:lnTo>
                  <a:lnTo>
                    <a:pt x="1655263" y="64051"/>
                  </a:lnTo>
                  <a:lnTo>
                    <a:pt x="1699698" y="59283"/>
                  </a:lnTo>
                  <a:lnTo>
                    <a:pt x="1746452" y="54659"/>
                  </a:lnTo>
                  <a:lnTo>
                    <a:pt x="1795457" y="50186"/>
                  </a:lnTo>
                  <a:lnTo>
                    <a:pt x="1846649" y="45867"/>
                  </a:lnTo>
                  <a:lnTo>
                    <a:pt x="1899959" y="41708"/>
                  </a:lnTo>
                  <a:lnTo>
                    <a:pt x="1955322" y="37714"/>
                  </a:lnTo>
                  <a:lnTo>
                    <a:pt x="2012671" y="33890"/>
                  </a:lnTo>
                  <a:lnTo>
                    <a:pt x="2071940" y="30242"/>
                  </a:lnTo>
                  <a:lnTo>
                    <a:pt x="2133062" y="26775"/>
                  </a:lnTo>
                  <a:lnTo>
                    <a:pt x="2195971" y="23494"/>
                  </a:lnTo>
                  <a:lnTo>
                    <a:pt x="2260599" y="20404"/>
                  </a:lnTo>
                  <a:lnTo>
                    <a:pt x="2326882" y="17511"/>
                  </a:lnTo>
                  <a:lnTo>
                    <a:pt x="2394752" y="14819"/>
                  </a:lnTo>
                  <a:lnTo>
                    <a:pt x="2464143" y="12333"/>
                  </a:lnTo>
                  <a:lnTo>
                    <a:pt x="2534988" y="10060"/>
                  </a:lnTo>
                  <a:lnTo>
                    <a:pt x="2607221" y="8004"/>
                  </a:lnTo>
                  <a:lnTo>
                    <a:pt x="2680775" y="6171"/>
                  </a:lnTo>
                  <a:lnTo>
                    <a:pt x="2755584" y="4565"/>
                  </a:lnTo>
                  <a:lnTo>
                    <a:pt x="2831582" y="3191"/>
                  </a:lnTo>
                  <a:lnTo>
                    <a:pt x="2908701" y="2056"/>
                  </a:lnTo>
                  <a:lnTo>
                    <a:pt x="2986876" y="1164"/>
                  </a:lnTo>
                  <a:lnTo>
                    <a:pt x="3066040" y="521"/>
                  </a:lnTo>
                  <a:lnTo>
                    <a:pt x="3146127" y="131"/>
                  </a:lnTo>
                  <a:lnTo>
                    <a:pt x="3227069" y="0"/>
                  </a:lnTo>
                  <a:lnTo>
                    <a:pt x="3308012" y="131"/>
                  </a:lnTo>
                  <a:lnTo>
                    <a:pt x="3388099" y="521"/>
                  </a:lnTo>
                  <a:lnTo>
                    <a:pt x="3467263" y="1164"/>
                  </a:lnTo>
                  <a:lnTo>
                    <a:pt x="3545438" y="2056"/>
                  </a:lnTo>
                  <a:lnTo>
                    <a:pt x="3622557" y="3191"/>
                  </a:lnTo>
                  <a:lnTo>
                    <a:pt x="3698555" y="4565"/>
                  </a:lnTo>
                  <a:lnTo>
                    <a:pt x="3773364" y="6171"/>
                  </a:lnTo>
                  <a:lnTo>
                    <a:pt x="3846918" y="8004"/>
                  </a:lnTo>
                  <a:lnTo>
                    <a:pt x="3919151" y="10060"/>
                  </a:lnTo>
                  <a:lnTo>
                    <a:pt x="3989996" y="12333"/>
                  </a:lnTo>
                  <a:lnTo>
                    <a:pt x="4059387" y="14819"/>
                  </a:lnTo>
                  <a:lnTo>
                    <a:pt x="4127257" y="17511"/>
                  </a:lnTo>
                  <a:lnTo>
                    <a:pt x="4193540" y="20404"/>
                  </a:lnTo>
                  <a:lnTo>
                    <a:pt x="4258168" y="23494"/>
                  </a:lnTo>
                  <a:lnTo>
                    <a:pt x="4321077" y="26775"/>
                  </a:lnTo>
                  <a:lnTo>
                    <a:pt x="4382199" y="30242"/>
                  </a:lnTo>
                  <a:lnTo>
                    <a:pt x="4441468" y="33890"/>
                  </a:lnTo>
                  <a:lnTo>
                    <a:pt x="4498817" y="37714"/>
                  </a:lnTo>
                  <a:lnTo>
                    <a:pt x="4554180" y="41708"/>
                  </a:lnTo>
                  <a:lnTo>
                    <a:pt x="4607490" y="45867"/>
                  </a:lnTo>
                  <a:lnTo>
                    <a:pt x="4658682" y="50186"/>
                  </a:lnTo>
                  <a:lnTo>
                    <a:pt x="4707687" y="54659"/>
                  </a:lnTo>
                  <a:lnTo>
                    <a:pt x="4754441" y="59283"/>
                  </a:lnTo>
                  <a:lnTo>
                    <a:pt x="4798876" y="64051"/>
                  </a:lnTo>
                  <a:lnTo>
                    <a:pt x="4840926" y="68957"/>
                  </a:lnTo>
                  <a:lnTo>
                    <a:pt x="4880525" y="73998"/>
                  </a:lnTo>
                  <a:lnTo>
                    <a:pt x="4952102" y="84461"/>
                  </a:lnTo>
                  <a:lnTo>
                    <a:pt x="5013075" y="95397"/>
                  </a:lnTo>
                  <a:lnTo>
                    <a:pt x="5062913" y="106765"/>
                  </a:lnTo>
                  <a:lnTo>
                    <a:pt x="5101083" y="118523"/>
                  </a:lnTo>
                  <a:lnTo>
                    <a:pt x="5135300" y="136800"/>
                  </a:lnTo>
                  <a:lnTo>
                    <a:pt x="5141976" y="149351"/>
                  </a:lnTo>
                  <a:lnTo>
                    <a:pt x="5140296" y="155660"/>
                  </a:lnTo>
                  <a:lnTo>
                    <a:pt x="5101083" y="180180"/>
                  </a:lnTo>
                  <a:lnTo>
                    <a:pt x="5062913" y="191938"/>
                  </a:lnTo>
                  <a:lnTo>
                    <a:pt x="5013075" y="203306"/>
                  </a:lnTo>
                  <a:lnTo>
                    <a:pt x="4952102" y="214242"/>
                  </a:lnTo>
                  <a:lnTo>
                    <a:pt x="4880525" y="224705"/>
                  </a:lnTo>
                  <a:lnTo>
                    <a:pt x="4840926" y="229746"/>
                  </a:lnTo>
                  <a:lnTo>
                    <a:pt x="4798876" y="234652"/>
                  </a:lnTo>
                  <a:lnTo>
                    <a:pt x="4754441" y="239420"/>
                  </a:lnTo>
                  <a:lnTo>
                    <a:pt x="4707687" y="244044"/>
                  </a:lnTo>
                  <a:lnTo>
                    <a:pt x="4658682" y="248517"/>
                  </a:lnTo>
                  <a:lnTo>
                    <a:pt x="4607490" y="252836"/>
                  </a:lnTo>
                  <a:lnTo>
                    <a:pt x="4554180" y="256995"/>
                  </a:lnTo>
                  <a:lnTo>
                    <a:pt x="4498817" y="260989"/>
                  </a:lnTo>
                  <a:lnTo>
                    <a:pt x="4441468" y="264813"/>
                  </a:lnTo>
                  <a:lnTo>
                    <a:pt x="4382199" y="268461"/>
                  </a:lnTo>
                  <a:lnTo>
                    <a:pt x="4321077" y="271928"/>
                  </a:lnTo>
                  <a:lnTo>
                    <a:pt x="4258168" y="275209"/>
                  </a:lnTo>
                  <a:lnTo>
                    <a:pt x="4193539" y="278299"/>
                  </a:lnTo>
                  <a:lnTo>
                    <a:pt x="4127257" y="281192"/>
                  </a:lnTo>
                  <a:lnTo>
                    <a:pt x="4059387" y="283884"/>
                  </a:lnTo>
                  <a:lnTo>
                    <a:pt x="3989996" y="286370"/>
                  </a:lnTo>
                  <a:lnTo>
                    <a:pt x="3919151" y="288643"/>
                  </a:lnTo>
                  <a:lnTo>
                    <a:pt x="3846918" y="290699"/>
                  </a:lnTo>
                  <a:lnTo>
                    <a:pt x="3773364" y="292532"/>
                  </a:lnTo>
                  <a:lnTo>
                    <a:pt x="3698555" y="294138"/>
                  </a:lnTo>
                  <a:lnTo>
                    <a:pt x="3622557" y="295512"/>
                  </a:lnTo>
                  <a:lnTo>
                    <a:pt x="3545438" y="296647"/>
                  </a:lnTo>
                  <a:lnTo>
                    <a:pt x="3467263" y="297539"/>
                  </a:lnTo>
                  <a:lnTo>
                    <a:pt x="3388099" y="298182"/>
                  </a:lnTo>
                  <a:lnTo>
                    <a:pt x="3308012" y="298572"/>
                  </a:lnTo>
                  <a:lnTo>
                    <a:pt x="3227069" y="298703"/>
                  </a:lnTo>
                  <a:lnTo>
                    <a:pt x="3146127" y="298572"/>
                  </a:lnTo>
                  <a:lnTo>
                    <a:pt x="3066040" y="298182"/>
                  </a:lnTo>
                  <a:lnTo>
                    <a:pt x="2986876" y="297539"/>
                  </a:lnTo>
                  <a:lnTo>
                    <a:pt x="2908701" y="296647"/>
                  </a:lnTo>
                  <a:lnTo>
                    <a:pt x="2831582" y="295512"/>
                  </a:lnTo>
                  <a:lnTo>
                    <a:pt x="2755584" y="294138"/>
                  </a:lnTo>
                  <a:lnTo>
                    <a:pt x="2680775" y="292532"/>
                  </a:lnTo>
                  <a:lnTo>
                    <a:pt x="2607221" y="290699"/>
                  </a:lnTo>
                  <a:lnTo>
                    <a:pt x="2534988" y="288643"/>
                  </a:lnTo>
                  <a:lnTo>
                    <a:pt x="2464143" y="286370"/>
                  </a:lnTo>
                  <a:lnTo>
                    <a:pt x="2394752" y="283884"/>
                  </a:lnTo>
                  <a:lnTo>
                    <a:pt x="2326882" y="281192"/>
                  </a:lnTo>
                  <a:lnTo>
                    <a:pt x="2260600" y="278299"/>
                  </a:lnTo>
                  <a:lnTo>
                    <a:pt x="2195971" y="275209"/>
                  </a:lnTo>
                  <a:lnTo>
                    <a:pt x="2133062" y="271928"/>
                  </a:lnTo>
                  <a:lnTo>
                    <a:pt x="2071940" y="268461"/>
                  </a:lnTo>
                  <a:lnTo>
                    <a:pt x="2012671" y="264813"/>
                  </a:lnTo>
                  <a:lnTo>
                    <a:pt x="1955322" y="260989"/>
                  </a:lnTo>
                  <a:lnTo>
                    <a:pt x="1899959" y="256995"/>
                  </a:lnTo>
                  <a:lnTo>
                    <a:pt x="1846649" y="252836"/>
                  </a:lnTo>
                  <a:lnTo>
                    <a:pt x="1795457" y="248517"/>
                  </a:lnTo>
                  <a:lnTo>
                    <a:pt x="1746452" y="244044"/>
                  </a:lnTo>
                  <a:lnTo>
                    <a:pt x="1699698" y="239420"/>
                  </a:lnTo>
                  <a:lnTo>
                    <a:pt x="1655263" y="234652"/>
                  </a:lnTo>
                  <a:lnTo>
                    <a:pt x="1613213" y="229746"/>
                  </a:lnTo>
                  <a:lnTo>
                    <a:pt x="1573614" y="224705"/>
                  </a:lnTo>
                  <a:lnTo>
                    <a:pt x="1502037" y="214242"/>
                  </a:lnTo>
                  <a:lnTo>
                    <a:pt x="1441064" y="203306"/>
                  </a:lnTo>
                  <a:lnTo>
                    <a:pt x="1391226" y="191938"/>
                  </a:lnTo>
                  <a:lnTo>
                    <a:pt x="1353056" y="180180"/>
                  </a:lnTo>
                  <a:lnTo>
                    <a:pt x="1318839" y="161903"/>
                  </a:lnTo>
                  <a:lnTo>
                    <a:pt x="1312164" y="149351"/>
                  </a:lnTo>
                  <a:close/>
                </a:path>
                <a:path w="5142230" h="4651375">
                  <a:moveTo>
                    <a:pt x="527304" y="2107691"/>
                  </a:moveTo>
                  <a:lnTo>
                    <a:pt x="555096" y="2056143"/>
                  </a:lnTo>
                  <a:lnTo>
                    <a:pt x="602343" y="2024368"/>
                  </a:lnTo>
                  <a:lnTo>
                    <a:pt x="670139" y="1995238"/>
                  </a:lnTo>
                  <a:lnTo>
                    <a:pt x="711095" y="1981818"/>
                  </a:lnTo>
                  <a:lnTo>
                    <a:pt x="756410" y="1969244"/>
                  </a:lnTo>
                  <a:lnTo>
                    <a:pt x="805824" y="1957576"/>
                  </a:lnTo>
                  <a:lnTo>
                    <a:pt x="859077" y="1946875"/>
                  </a:lnTo>
                  <a:lnTo>
                    <a:pt x="915911" y="1937204"/>
                  </a:lnTo>
                  <a:lnTo>
                    <a:pt x="976065" y="1928624"/>
                  </a:lnTo>
                  <a:lnTo>
                    <a:pt x="1039279" y="1921195"/>
                  </a:lnTo>
                  <a:lnTo>
                    <a:pt x="1105294" y="1914980"/>
                  </a:lnTo>
                  <a:lnTo>
                    <a:pt x="1173851" y="1910039"/>
                  </a:lnTo>
                  <a:lnTo>
                    <a:pt x="1244690" y="1906433"/>
                  </a:lnTo>
                  <a:lnTo>
                    <a:pt x="1317550" y="1904225"/>
                  </a:lnTo>
                  <a:lnTo>
                    <a:pt x="1392174" y="1903476"/>
                  </a:lnTo>
                  <a:lnTo>
                    <a:pt x="1466797" y="1904225"/>
                  </a:lnTo>
                  <a:lnTo>
                    <a:pt x="1539657" y="1906433"/>
                  </a:lnTo>
                  <a:lnTo>
                    <a:pt x="1610496" y="1910039"/>
                  </a:lnTo>
                  <a:lnTo>
                    <a:pt x="1679053" y="1914980"/>
                  </a:lnTo>
                  <a:lnTo>
                    <a:pt x="1745068" y="1921195"/>
                  </a:lnTo>
                  <a:lnTo>
                    <a:pt x="1808282" y="1928624"/>
                  </a:lnTo>
                  <a:lnTo>
                    <a:pt x="1868436" y="1937204"/>
                  </a:lnTo>
                  <a:lnTo>
                    <a:pt x="1925270" y="1946875"/>
                  </a:lnTo>
                  <a:lnTo>
                    <a:pt x="1978523" y="1957576"/>
                  </a:lnTo>
                  <a:lnTo>
                    <a:pt x="2027937" y="1969244"/>
                  </a:lnTo>
                  <a:lnTo>
                    <a:pt x="2073252" y="1981818"/>
                  </a:lnTo>
                  <a:lnTo>
                    <a:pt x="2114208" y="1995238"/>
                  </a:lnTo>
                  <a:lnTo>
                    <a:pt x="2150545" y="2009442"/>
                  </a:lnTo>
                  <a:lnTo>
                    <a:pt x="2208326" y="2039956"/>
                  </a:lnTo>
                  <a:lnTo>
                    <a:pt x="2244518" y="2072869"/>
                  </a:lnTo>
                  <a:lnTo>
                    <a:pt x="2257044" y="2107691"/>
                  </a:lnTo>
                  <a:lnTo>
                    <a:pt x="2253869" y="2125311"/>
                  </a:lnTo>
                  <a:lnTo>
                    <a:pt x="2229251" y="2159240"/>
                  </a:lnTo>
                  <a:lnTo>
                    <a:pt x="2182004" y="2191015"/>
                  </a:lnTo>
                  <a:lnTo>
                    <a:pt x="2114208" y="2220145"/>
                  </a:lnTo>
                  <a:lnTo>
                    <a:pt x="2073252" y="2233565"/>
                  </a:lnTo>
                  <a:lnTo>
                    <a:pt x="2027937" y="2246139"/>
                  </a:lnTo>
                  <a:lnTo>
                    <a:pt x="1978523" y="2257807"/>
                  </a:lnTo>
                  <a:lnTo>
                    <a:pt x="1925270" y="2268508"/>
                  </a:lnTo>
                  <a:lnTo>
                    <a:pt x="1868436" y="2278179"/>
                  </a:lnTo>
                  <a:lnTo>
                    <a:pt x="1808282" y="2286759"/>
                  </a:lnTo>
                  <a:lnTo>
                    <a:pt x="1745068" y="2294188"/>
                  </a:lnTo>
                  <a:lnTo>
                    <a:pt x="1679053" y="2300403"/>
                  </a:lnTo>
                  <a:lnTo>
                    <a:pt x="1610496" y="2305344"/>
                  </a:lnTo>
                  <a:lnTo>
                    <a:pt x="1539657" y="2308950"/>
                  </a:lnTo>
                  <a:lnTo>
                    <a:pt x="1466797" y="2311158"/>
                  </a:lnTo>
                  <a:lnTo>
                    <a:pt x="1392174" y="2311907"/>
                  </a:lnTo>
                  <a:lnTo>
                    <a:pt x="1317550" y="2311158"/>
                  </a:lnTo>
                  <a:lnTo>
                    <a:pt x="1244690" y="2308950"/>
                  </a:lnTo>
                  <a:lnTo>
                    <a:pt x="1173851" y="2305344"/>
                  </a:lnTo>
                  <a:lnTo>
                    <a:pt x="1105294" y="2300403"/>
                  </a:lnTo>
                  <a:lnTo>
                    <a:pt x="1039279" y="2294188"/>
                  </a:lnTo>
                  <a:lnTo>
                    <a:pt x="976065" y="2286759"/>
                  </a:lnTo>
                  <a:lnTo>
                    <a:pt x="915911" y="2278179"/>
                  </a:lnTo>
                  <a:lnTo>
                    <a:pt x="859077" y="2268508"/>
                  </a:lnTo>
                  <a:lnTo>
                    <a:pt x="805824" y="2257807"/>
                  </a:lnTo>
                  <a:lnTo>
                    <a:pt x="756410" y="2246139"/>
                  </a:lnTo>
                  <a:lnTo>
                    <a:pt x="711095" y="2233565"/>
                  </a:lnTo>
                  <a:lnTo>
                    <a:pt x="670139" y="2220145"/>
                  </a:lnTo>
                  <a:lnTo>
                    <a:pt x="633802" y="2205941"/>
                  </a:lnTo>
                  <a:lnTo>
                    <a:pt x="576021" y="2175427"/>
                  </a:lnTo>
                  <a:lnTo>
                    <a:pt x="539829" y="2142514"/>
                  </a:lnTo>
                  <a:lnTo>
                    <a:pt x="527304" y="2107691"/>
                  </a:lnTo>
                  <a:close/>
                </a:path>
                <a:path w="5142230" h="4651375">
                  <a:moveTo>
                    <a:pt x="0" y="3987545"/>
                  </a:moveTo>
                  <a:lnTo>
                    <a:pt x="4161" y="3948551"/>
                  </a:lnTo>
                  <a:lnTo>
                    <a:pt x="16492" y="3910149"/>
                  </a:lnTo>
                  <a:lnTo>
                    <a:pt x="36763" y="3872403"/>
                  </a:lnTo>
                  <a:lnTo>
                    <a:pt x="64743" y="3835374"/>
                  </a:lnTo>
                  <a:lnTo>
                    <a:pt x="100203" y="3799125"/>
                  </a:lnTo>
                  <a:lnTo>
                    <a:pt x="142913" y="3763718"/>
                  </a:lnTo>
                  <a:lnTo>
                    <a:pt x="192643" y="3729216"/>
                  </a:lnTo>
                  <a:lnTo>
                    <a:pt x="249162" y="3695680"/>
                  </a:lnTo>
                  <a:lnTo>
                    <a:pt x="312242" y="3663172"/>
                  </a:lnTo>
                  <a:lnTo>
                    <a:pt x="381652" y="3631756"/>
                  </a:lnTo>
                  <a:lnTo>
                    <a:pt x="418659" y="3616477"/>
                  </a:lnTo>
                  <a:lnTo>
                    <a:pt x="457162" y="3601494"/>
                  </a:lnTo>
                  <a:lnTo>
                    <a:pt x="497133" y="3586814"/>
                  </a:lnTo>
                  <a:lnTo>
                    <a:pt x="538542" y="3572447"/>
                  </a:lnTo>
                  <a:lnTo>
                    <a:pt x="581362" y="3558398"/>
                  </a:lnTo>
                  <a:lnTo>
                    <a:pt x="625563" y="3544678"/>
                  </a:lnTo>
                  <a:lnTo>
                    <a:pt x="671117" y="3531292"/>
                  </a:lnTo>
                  <a:lnTo>
                    <a:pt x="717994" y="3518249"/>
                  </a:lnTo>
                  <a:lnTo>
                    <a:pt x="766167" y="3505556"/>
                  </a:lnTo>
                  <a:lnTo>
                    <a:pt x="815605" y="3493222"/>
                  </a:lnTo>
                  <a:lnTo>
                    <a:pt x="866282" y="3481255"/>
                  </a:lnTo>
                  <a:lnTo>
                    <a:pt x="918167" y="3469661"/>
                  </a:lnTo>
                  <a:lnTo>
                    <a:pt x="971233" y="3458449"/>
                  </a:lnTo>
                  <a:lnTo>
                    <a:pt x="1025450" y="3447627"/>
                  </a:lnTo>
                  <a:lnTo>
                    <a:pt x="1080789" y="3437201"/>
                  </a:lnTo>
                  <a:lnTo>
                    <a:pt x="1137223" y="3427181"/>
                  </a:lnTo>
                  <a:lnTo>
                    <a:pt x="1194722" y="3417574"/>
                  </a:lnTo>
                  <a:lnTo>
                    <a:pt x="1253257" y="3408388"/>
                  </a:lnTo>
                  <a:lnTo>
                    <a:pt x="1312799" y="3399630"/>
                  </a:lnTo>
                  <a:lnTo>
                    <a:pt x="1373321" y="3391308"/>
                  </a:lnTo>
                  <a:lnTo>
                    <a:pt x="1434793" y="3383431"/>
                  </a:lnTo>
                  <a:lnTo>
                    <a:pt x="1497187" y="3376005"/>
                  </a:lnTo>
                  <a:lnTo>
                    <a:pt x="1560473" y="3369039"/>
                  </a:lnTo>
                  <a:lnTo>
                    <a:pt x="1624623" y="3362540"/>
                  </a:lnTo>
                  <a:lnTo>
                    <a:pt x="1689608" y="3356516"/>
                  </a:lnTo>
                  <a:lnTo>
                    <a:pt x="1755400" y="3350975"/>
                  </a:lnTo>
                  <a:lnTo>
                    <a:pt x="1821970" y="3345925"/>
                  </a:lnTo>
                  <a:lnTo>
                    <a:pt x="1889289" y="3341374"/>
                  </a:lnTo>
                  <a:lnTo>
                    <a:pt x="1957327" y="3337329"/>
                  </a:lnTo>
                  <a:lnTo>
                    <a:pt x="2026058" y="3333798"/>
                  </a:lnTo>
                  <a:lnTo>
                    <a:pt x="2095451" y="3330789"/>
                  </a:lnTo>
                  <a:lnTo>
                    <a:pt x="2165479" y="3328309"/>
                  </a:lnTo>
                  <a:lnTo>
                    <a:pt x="2236111" y="3326367"/>
                  </a:lnTo>
                  <a:lnTo>
                    <a:pt x="2307320" y="3324970"/>
                  </a:lnTo>
                  <a:lnTo>
                    <a:pt x="2379077" y="3324126"/>
                  </a:lnTo>
                  <a:lnTo>
                    <a:pt x="2451354" y="3323843"/>
                  </a:lnTo>
                  <a:lnTo>
                    <a:pt x="2523630" y="3324126"/>
                  </a:lnTo>
                  <a:lnTo>
                    <a:pt x="2595387" y="3324970"/>
                  </a:lnTo>
                  <a:lnTo>
                    <a:pt x="2666596" y="3326367"/>
                  </a:lnTo>
                  <a:lnTo>
                    <a:pt x="2737228" y="3328309"/>
                  </a:lnTo>
                  <a:lnTo>
                    <a:pt x="2807256" y="3330789"/>
                  </a:lnTo>
                  <a:lnTo>
                    <a:pt x="2876649" y="3333798"/>
                  </a:lnTo>
                  <a:lnTo>
                    <a:pt x="2945380" y="3337329"/>
                  </a:lnTo>
                  <a:lnTo>
                    <a:pt x="3013418" y="3341374"/>
                  </a:lnTo>
                  <a:lnTo>
                    <a:pt x="3080737" y="3345925"/>
                  </a:lnTo>
                  <a:lnTo>
                    <a:pt x="3147307" y="3350975"/>
                  </a:lnTo>
                  <a:lnTo>
                    <a:pt x="3213099" y="3356516"/>
                  </a:lnTo>
                  <a:lnTo>
                    <a:pt x="3278084" y="3362540"/>
                  </a:lnTo>
                  <a:lnTo>
                    <a:pt x="3342234" y="3369039"/>
                  </a:lnTo>
                  <a:lnTo>
                    <a:pt x="3405520" y="3376005"/>
                  </a:lnTo>
                  <a:lnTo>
                    <a:pt x="3467914" y="3383431"/>
                  </a:lnTo>
                  <a:lnTo>
                    <a:pt x="3529386" y="3391308"/>
                  </a:lnTo>
                  <a:lnTo>
                    <a:pt x="3589908" y="3399630"/>
                  </a:lnTo>
                  <a:lnTo>
                    <a:pt x="3649450" y="3408388"/>
                  </a:lnTo>
                  <a:lnTo>
                    <a:pt x="3707985" y="3417574"/>
                  </a:lnTo>
                  <a:lnTo>
                    <a:pt x="3765484" y="3427181"/>
                  </a:lnTo>
                  <a:lnTo>
                    <a:pt x="3821918" y="3437201"/>
                  </a:lnTo>
                  <a:lnTo>
                    <a:pt x="3877257" y="3447627"/>
                  </a:lnTo>
                  <a:lnTo>
                    <a:pt x="3931474" y="3458449"/>
                  </a:lnTo>
                  <a:lnTo>
                    <a:pt x="3984540" y="3469661"/>
                  </a:lnTo>
                  <a:lnTo>
                    <a:pt x="4036425" y="3481255"/>
                  </a:lnTo>
                  <a:lnTo>
                    <a:pt x="4087102" y="3493222"/>
                  </a:lnTo>
                  <a:lnTo>
                    <a:pt x="4136540" y="3505556"/>
                  </a:lnTo>
                  <a:lnTo>
                    <a:pt x="4184713" y="3518249"/>
                  </a:lnTo>
                  <a:lnTo>
                    <a:pt x="4231590" y="3531292"/>
                  </a:lnTo>
                  <a:lnTo>
                    <a:pt x="4277144" y="3544678"/>
                  </a:lnTo>
                  <a:lnTo>
                    <a:pt x="4321345" y="3558398"/>
                  </a:lnTo>
                  <a:lnTo>
                    <a:pt x="4364165" y="3572447"/>
                  </a:lnTo>
                  <a:lnTo>
                    <a:pt x="4405574" y="3586814"/>
                  </a:lnTo>
                  <a:lnTo>
                    <a:pt x="4445545" y="3601494"/>
                  </a:lnTo>
                  <a:lnTo>
                    <a:pt x="4484048" y="3616477"/>
                  </a:lnTo>
                  <a:lnTo>
                    <a:pt x="4521055" y="3631756"/>
                  </a:lnTo>
                  <a:lnTo>
                    <a:pt x="4556537" y="3647324"/>
                  </a:lnTo>
                  <a:lnTo>
                    <a:pt x="4622810" y="3679293"/>
                  </a:lnTo>
                  <a:lnTo>
                    <a:pt x="4682639" y="3712323"/>
                  </a:lnTo>
                  <a:lnTo>
                    <a:pt x="4735792" y="3746350"/>
                  </a:lnTo>
                  <a:lnTo>
                    <a:pt x="4782041" y="3781313"/>
                  </a:lnTo>
                  <a:lnTo>
                    <a:pt x="4821155" y="3817148"/>
                  </a:lnTo>
                  <a:lnTo>
                    <a:pt x="4852904" y="3853795"/>
                  </a:lnTo>
                  <a:lnTo>
                    <a:pt x="4877058" y="3891191"/>
                  </a:lnTo>
                  <a:lnTo>
                    <a:pt x="4893387" y="3929272"/>
                  </a:lnTo>
                  <a:lnTo>
                    <a:pt x="4901662" y="3967978"/>
                  </a:lnTo>
                  <a:lnTo>
                    <a:pt x="4902708" y="3987545"/>
                  </a:lnTo>
                  <a:lnTo>
                    <a:pt x="4901662" y="4007114"/>
                  </a:lnTo>
                  <a:lnTo>
                    <a:pt x="4893387" y="4045822"/>
                  </a:lnTo>
                  <a:lnTo>
                    <a:pt x="4877058" y="4083906"/>
                  </a:lnTo>
                  <a:lnTo>
                    <a:pt x="4852904" y="4121303"/>
                  </a:lnTo>
                  <a:lnTo>
                    <a:pt x="4821155" y="4157951"/>
                  </a:lnTo>
                  <a:lnTo>
                    <a:pt x="4782041" y="4193788"/>
                  </a:lnTo>
                  <a:lnTo>
                    <a:pt x="4735792" y="4228751"/>
                  </a:lnTo>
                  <a:lnTo>
                    <a:pt x="4682639" y="4262779"/>
                  </a:lnTo>
                  <a:lnTo>
                    <a:pt x="4622810" y="4295809"/>
                  </a:lnTo>
                  <a:lnTo>
                    <a:pt x="4556537" y="4327778"/>
                  </a:lnTo>
                  <a:lnTo>
                    <a:pt x="4521055" y="4343346"/>
                  </a:lnTo>
                  <a:lnTo>
                    <a:pt x="4484048" y="4358625"/>
                  </a:lnTo>
                  <a:lnTo>
                    <a:pt x="4445545" y="4373608"/>
                  </a:lnTo>
                  <a:lnTo>
                    <a:pt x="4405574" y="4388288"/>
                  </a:lnTo>
                  <a:lnTo>
                    <a:pt x="4364165" y="4402655"/>
                  </a:lnTo>
                  <a:lnTo>
                    <a:pt x="4321345" y="4416703"/>
                  </a:lnTo>
                  <a:lnTo>
                    <a:pt x="4277144" y="4430424"/>
                  </a:lnTo>
                  <a:lnTo>
                    <a:pt x="4231590" y="4443809"/>
                  </a:lnTo>
                  <a:lnTo>
                    <a:pt x="4184713" y="4456852"/>
                  </a:lnTo>
                  <a:lnTo>
                    <a:pt x="4136540" y="4469544"/>
                  </a:lnTo>
                  <a:lnTo>
                    <a:pt x="4087102" y="4481877"/>
                  </a:lnTo>
                  <a:lnTo>
                    <a:pt x="4036425" y="4493845"/>
                  </a:lnTo>
                  <a:lnTo>
                    <a:pt x="3984540" y="4505438"/>
                  </a:lnTo>
                  <a:lnTo>
                    <a:pt x="3931474" y="4516650"/>
                  </a:lnTo>
                  <a:lnTo>
                    <a:pt x="3877257" y="4527472"/>
                  </a:lnTo>
                  <a:lnTo>
                    <a:pt x="3821918" y="4537896"/>
                  </a:lnTo>
                  <a:lnTo>
                    <a:pt x="3765484" y="4547916"/>
                  </a:lnTo>
                  <a:lnTo>
                    <a:pt x="3707985" y="4557522"/>
                  </a:lnTo>
                  <a:lnTo>
                    <a:pt x="3649450" y="4566708"/>
                  </a:lnTo>
                  <a:lnTo>
                    <a:pt x="3589908" y="4575466"/>
                  </a:lnTo>
                  <a:lnTo>
                    <a:pt x="3529386" y="4583787"/>
                  </a:lnTo>
                  <a:lnTo>
                    <a:pt x="3467914" y="4591664"/>
                  </a:lnTo>
                  <a:lnTo>
                    <a:pt x="3405520" y="4599090"/>
                  </a:lnTo>
                  <a:lnTo>
                    <a:pt x="3342234" y="4606056"/>
                  </a:lnTo>
                  <a:lnTo>
                    <a:pt x="3278084" y="4612554"/>
                  </a:lnTo>
                  <a:lnTo>
                    <a:pt x="3213099" y="4618577"/>
                  </a:lnTo>
                  <a:lnTo>
                    <a:pt x="3147307" y="4624118"/>
                  </a:lnTo>
                  <a:lnTo>
                    <a:pt x="3080737" y="4629167"/>
                  </a:lnTo>
                  <a:lnTo>
                    <a:pt x="3013418" y="4633718"/>
                  </a:lnTo>
                  <a:lnTo>
                    <a:pt x="2945380" y="4637763"/>
                  </a:lnTo>
                  <a:lnTo>
                    <a:pt x="2876649" y="4641294"/>
                  </a:lnTo>
                  <a:lnTo>
                    <a:pt x="2807256" y="4644303"/>
                  </a:lnTo>
                  <a:lnTo>
                    <a:pt x="2737228" y="4646782"/>
                  </a:lnTo>
                  <a:lnTo>
                    <a:pt x="2666596" y="4648724"/>
                  </a:lnTo>
                  <a:lnTo>
                    <a:pt x="2595387" y="4650121"/>
                  </a:lnTo>
                  <a:lnTo>
                    <a:pt x="2523630" y="4650965"/>
                  </a:lnTo>
                  <a:lnTo>
                    <a:pt x="2451354" y="4651248"/>
                  </a:lnTo>
                  <a:lnTo>
                    <a:pt x="2379077" y="4650965"/>
                  </a:lnTo>
                  <a:lnTo>
                    <a:pt x="2307320" y="4650121"/>
                  </a:lnTo>
                  <a:lnTo>
                    <a:pt x="2236111" y="4648724"/>
                  </a:lnTo>
                  <a:lnTo>
                    <a:pt x="2165479" y="4646782"/>
                  </a:lnTo>
                  <a:lnTo>
                    <a:pt x="2095451" y="4644303"/>
                  </a:lnTo>
                  <a:lnTo>
                    <a:pt x="2026058" y="4641294"/>
                  </a:lnTo>
                  <a:lnTo>
                    <a:pt x="1957327" y="4637763"/>
                  </a:lnTo>
                  <a:lnTo>
                    <a:pt x="1889289" y="4633718"/>
                  </a:lnTo>
                  <a:lnTo>
                    <a:pt x="1821970" y="4629167"/>
                  </a:lnTo>
                  <a:lnTo>
                    <a:pt x="1755400" y="4624118"/>
                  </a:lnTo>
                  <a:lnTo>
                    <a:pt x="1689608" y="4618577"/>
                  </a:lnTo>
                  <a:lnTo>
                    <a:pt x="1624623" y="4612554"/>
                  </a:lnTo>
                  <a:lnTo>
                    <a:pt x="1560473" y="4606056"/>
                  </a:lnTo>
                  <a:lnTo>
                    <a:pt x="1497187" y="4599090"/>
                  </a:lnTo>
                  <a:lnTo>
                    <a:pt x="1434793" y="4591664"/>
                  </a:lnTo>
                  <a:lnTo>
                    <a:pt x="1373321" y="4583787"/>
                  </a:lnTo>
                  <a:lnTo>
                    <a:pt x="1312799" y="4575466"/>
                  </a:lnTo>
                  <a:lnTo>
                    <a:pt x="1253257" y="4566708"/>
                  </a:lnTo>
                  <a:lnTo>
                    <a:pt x="1194722" y="4557522"/>
                  </a:lnTo>
                  <a:lnTo>
                    <a:pt x="1137223" y="4547916"/>
                  </a:lnTo>
                  <a:lnTo>
                    <a:pt x="1080789" y="4537896"/>
                  </a:lnTo>
                  <a:lnTo>
                    <a:pt x="1025450" y="4527472"/>
                  </a:lnTo>
                  <a:lnTo>
                    <a:pt x="971233" y="4516650"/>
                  </a:lnTo>
                  <a:lnTo>
                    <a:pt x="918167" y="4505438"/>
                  </a:lnTo>
                  <a:lnTo>
                    <a:pt x="866282" y="4493845"/>
                  </a:lnTo>
                  <a:lnTo>
                    <a:pt x="815605" y="4481877"/>
                  </a:lnTo>
                  <a:lnTo>
                    <a:pt x="766167" y="4469544"/>
                  </a:lnTo>
                  <a:lnTo>
                    <a:pt x="717994" y="4456852"/>
                  </a:lnTo>
                  <a:lnTo>
                    <a:pt x="671117" y="4443809"/>
                  </a:lnTo>
                  <a:lnTo>
                    <a:pt x="625563" y="4430424"/>
                  </a:lnTo>
                  <a:lnTo>
                    <a:pt x="581362" y="4416703"/>
                  </a:lnTo>
                  <a:lnTo>
                    <a:pt x="538542" y="4402655"/>
                  </a:lnTo>
                  <a:lnTo>
                    <a:pt x="497133" y="4388288"/>
                  </a:lnTo>
                  <a:lnTo>
                    <a:pt x="457162" y="4373608"/>
                  </a:lnTo>
                  <a:lnTo>
                    <a:pt x="418659" y="4358625"/>
                  </a:lnTo>
                  <a:lnTo>
                    <a:pt x="381652" y="4343346"/>
                  </a:lnTo>
                  <a:lnTo>
                    <a:pt x="346170" y="4327778"/>
                  </a:lnTo>
                  <a:lnTo>
                    <a:pt x="279897" y="4295809"/>
                  </a:lnTo>
                  <a:lnTo>
                    <a:pt x="220068" y="4262779"/>
                  </a:lnTo>
                  <a:lnTo>
                    <a:pt x="166915" y="4228751"/>
                  </a:lnTo>
                  <a:lnTo>
                    <a:pt x="120666" y="4193788"/>
                  </a:lnTo>
                  <a:lnTo>
                    <a:pt x="81552" y="4157951"/>
                  </a:lnTo>
                  <a:lnTo>
                    <a:pt x="49803" y="4121303"/>
                  </a:lnTo>
                  <a:lnTo>
                    <a:pt x="25649" y="4083906"/>
                  </a:lnTo>
                  <a:lnTo>
                    <a:pt x="9320" y="4045822"/>
                  </a:lnTo>
                  <a:lnTo>
                    <a:pt x="1045" y="4007114"/>
                  </a:lnTo>
                  <a:lnTo>
                    <a:pt x="0" y="3987545"/>
                  </a:lnTo>
                  <a:close/>
                </a:path>
              </a:pathLst>
            </a:custGeom>
            <a:ln w="38100">
              <a:solidFill>
                <a:srgbClr val="FF0000"/>
              </a:solidFill>
            </a:ln>
          </p:spPr>
          <p:txBody>
            <a:bodyPr wrap="square" lIns="0" tIns="0" rIns="0" bIns="0" rtlCol="0"/>
            <a:lstStyle/>
            <a:p>
              <a:endParaRPr/>
            </a:p>
          </p:txBody>
        </p:sp>
      </p:grpSp>
    </p:spTree>
    <p:extLst>
      <p:ext uri="{BB962C8B-B14F-4D97-AF65-F5344CB8AC3E}">
        <p14:creationId xmlns:p14="http://schemas.microsoft.com/office/powerpoint/2010/main" val="10830092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3" name="TextBox 2">
            <a:extLst>
              <a:ext uri="{FF2B5EF4-FFF2-40B4-BE49-F238E27FC236}">
                <a16:creationId xmlns:a16="http://schemas.microsoft.com/office/drawing/2014/main" id="{8A0E0112-BBA9-491E-A8DF-9B5AB5601BBE}"/>
              </a:ext>
            </a:extLst>
          </p:cNvPr>
          <p:cNvSpPr txBox="1"/>
          <p:nvPr/>
        </p:nvSpPr>
        <p:spPr>
          <a:xfrm>
            <a:off x="203509" y="1076837"/>
            <a:ext cx="11215339" cy="1754326"/>
          </a:xfrm>
          <a:prstGeom prst="rect">
            <a:avLst/>
          </a:prstGeom>
          <a:noFill/>
        </p:spPr>
        <p:txBody>
          <a:bodyPr wrap="square">
            <a:spAutoFit/>
          </a:bodyPr>
          <a:lstStyle/>
          <a:p>
            <a:pPr algn="just"/>
            <a:r>
              <a:rPr lang="hr-HR" b="1" dirty="0">
                <a:solidFill>
                  <a:srgbClr val="000000"/>
                </a:solidFill>
                <a:latin typeface="Bitter"/>
              </a:rPr>
              <a:t>P</a:t>
            </a:r>
            <a:r>
              <a:rPr lang="hr-HR" b="1" i="0" dirty="0">
                <a:solidFill>
                  <a:srgbClr val="000000"/>
                </a:solidFill>
                <a:effectLst/>
                <a:latin typeface="Bitter"/>
              </a:rPr>
              <a:t>oduzeće ima otvoren poslovni račun u jednoj banci. </a:t>
            </a:r>
            <a:r>
              <a:rPr lang="hr-HR" b="1" dirty="0">
                <a:solidFill>
                  <a:srgbClr val="000000"/>
                </a:solidFill>
                <a:latin typeface="Bitter"/>
              </a:rPr>
              <a:t> Na </a:t>
            </a:r>
            <a:r>
              <a:rPr lang="hr-HR" b="1" i="0" dirty="0">
                <a:solidFill>
                  <a:srgbClr val="000000"/>
                </a:solidFill>
                <a:effectLst/>
                <a:latin typeface="Bitter"/>
              </a:rPr>
              <a:t>e-mail poduzeća pristigla je elektronička pošta s nazivom te banke, a u poruci je pisalo da banka moli ažuriranje nove verzije mobilnog bankarstva. Za to se trebalo prijaviti na link koji se nalazio u elektroničkoj pošti. Ulaskom na link zatražen je korisnički broj za ulaz u mobilno bankarstvo, pin i jednokratna zaporka koja je pristigla SMS porukom s broja banke. Zaposlenica poduzeća je otvorila zlonamjernu poruku, kliknula na poveznicu, unijela tražene podatke i s poslovnog računa poduzeća je nestalo nekoliko tisuća eura.</a:t>
            </a:r>
            <a:endParaRPr lang="hr-HR" b="1" dirty="0"/>
          </a:p>
        </p:txBody>
      </p:sp>
      <p:sp>
        <p:nvSpPr>
          <p:cNvPr id="6" name="TextBox 5">
            <a:extLst>
              <a:ext uri="{FF2B5EF4-FFF2-40B4-BE49-F238E27FC236}">
                <a16:creationId xmlns:a16="http://schemas.microsoft.com/office/drawing/2014/main" id="{B9033223-A5C1-C668-556F-1CD2F5B5743A}"/>
              </a:ext>
            </a:extLst>
          </p:cNvPr>
          <p:cNvSpPr txBox="1"/>
          <p:nvPr/>
        </p:nvSpPr>
        <p:spPr>
          <a:xfrm>
            <a:off x="6248400" y="2872675"/>
            <a:ext cx="5642517" cy="2862322"/>
          </a:xfrm>
          <a:prstGeom prst="rect">
            <a:avLst/>
          </a:prstGeom>
          <a:noFill/>
        </p:spPr>
        <p:txBody>
          <a:bodyPr wrap="square" rtlCol="0">
            <a:spAutoFit/>
          </a:bodyPr>
          <a:lstStyle/>
          <a:p>
            <a:pPr algn="just"/>
            <a:r>
              <a:rPr lang="hr-HR" b="1" dirty="0"/>
              <a:t>ZAŠTO VAM TREBA SSL CERTIFIKAT (HTTPS PROTOKOL)? </a:t>
            </a:r>
          </a:p>
          <a:p>
            <a:pPr algn="just"/>
            <a:r>
              <a:rPr lang="hr-HR" dirty="0"/>
              <a:t>Možda mislite da niste dovoljno zanimljivi da bi bili žrtva hakerskog napada, ali  ističemo da se napadi provode putem raznih zlonamjernih softvera (botova) koji automatski prolaze kroz razne web adrese i napadaju nasumično sve. Uz nedostatak SSL protokola, vaši i podaci vaših korisnika mogu vrlo lako biti kompromitirani jer takvi zlonamjerni softveri prvenstveno vrebaju slabo zaštićene stranice.</a:t>
            </a:r>
          </a:p>
          <a:p>
            <a:endParaRPr lang="hr-HR" dirty="0"/>
          </a:p>
        </p:txBody>
      </p:sp>
      <p:sp>
        <p:nvSpPr>
          <p:cNvPr id="7" name="AutoShape 2">
            <a:extLst>
              <a:ext uri="{FF2B5EF4-FFF2-40B4-BE49-F238E27FC236}">
                <a16:creationId xmlns:a16="http://schemas.microsoft.com/office/drawing/2014/main" id="{27FDECF5-C2CA-B7E2-48E2-36373A5713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11" name="Picture 10">
            <a:extLst>
              <a:ext uri="{FF2B5EF4-FFF2-40B4-BE49-F238E27FC236}">
                <a16:creationId xmlns:a16="http://schemas.microsoft.com/office/drawing/2014/main" id="{0E2B419D-E620-7311-7263-2918186FA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64" y="3193967"/>
            <a:ext cx="4999154" cy="2738053"/>
          </a:xfrm>
          <a:prstGeom prst="rect">
            <a:avLst/>
          </a:prstGeom>
        </p:spPr>
      </p:pic>
      <p:pic>
        <p:nvPicPr>
          <p:cNvPr id="1028" name="Picture 4" descr="Free vector data stealing malware abstract concept illustration">
            <a:extLst>
              <a:ext uri="{FF2B5EF4-FFF2-40B4-BE49-F238E27FC236}">
                <a16:creationId xmlns:a16="http://schemas.microsoft.com/office/drawing/2014/main" id="{96409F84-A878-B4AE-82B1-F5E6B11876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238" y="2627970"/>
            <a:ext cx="1906859" cy="190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6319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TextBox 5">
            <a:extLst>
              <a:ext uri="{FF2B5EF4-FFF2-40B4-BE49-F238E27FC236}">
                <a16:creationId xmlns:a16="http://schemas.microsoft.com/office/drawing/2014/main" id="{7DFCED15-0B3E-31BC-2C48-D955972D266A}"/>
              </a:ext>
            </a:extLst>
          </p:cNvPr>
          <p:cNvSpPr txBox="1"/>
          <p:nvPr/>
        </p:nvSpPr>
        <p:spPr>
          <a:xfrm>
            <a:off x="700359" y="2860693"/>
            <a:ext cx="4869180" cy="1569660"/>
          </a:xfrm>
          <a:prstGeom prst="rect">
            <a:avLst/>
          </a:prstGeom>
          <a:noFill/>
        </p:spPr>
        <p:txBody>
          <a:bodyPr wrap="square">
            <a:spAutoFit/>
          </a:bodyPr>
          <a:lstStyle/>
          <a:p>
            <a:r>
              <a:rPr lang="en-US" sz="3200" b="1" dirty="0">
                <a:solidFill>
                  <a:schemeClr val="bg1"/>
                </a:solidFill>
              </a:rPr>
              <a:t>“</a:t>
            </a:r>
            <a:r>
              <a:rPr lang="en-US" sz="3200" b="1" dirty="0" err="1">
                <a:solidFill>
                  <a:schemeClr val="bg1"/>
                </a:solidFill>
              </a:rPr>
              <a:t>Kako</a:t>
            </a:r>
            <a:r>
              <a:rPr lang="en-US" sz="3200" b="1" dirty="0">
                <a:solidFill>
                  <a:schemeClr val="bg1"/>
                </a:solidFill>
              </a:rPr>
              <a:t> </a:t>
            </a:r>
            <a:r>
              <a:rPr lang="en-US" sz="3200" b="1" dirty="0" err="1">
                <a:solidFill>
                  <a:schemeClr val="bg1"/>
                </a:solidFill>
              </a:rPr>
              <a:t>zaposlenicima</a:t>
            </a:r>
            <a:r>
              <a:rPr lang="en-US" sz="3200" b="1" dirty="0">
                <a:solidFill>
                  <a:schemeClr val="bg1"/>
                </a:solidFill>
              </a:rPr>
              <a:t> </a:t>
            </a:r>
            <a:r>
              <a:rPr lang="en-US" sz="3200" b="1" dirty="0" err="1">
                <a:solidFill>
                  <a:schemeClr val="bg1"/>
                </a:solidFill>
              </a:rPr>
              <a:t>objasniti</a:t>
            </a:r>
            <a:r>
              <a:rPr lang="en-US" sz="3200" b="1" dirty="0">
                <a:solidFill>
                  <a:schemeClr val="bg1"/>
                </a:solidFill>
              </a:rPr>
              <a:t> </a:t>
            </a:r>
            <a:r>
              <a:rPr lang="en-US" sz="3200" b="1" dirty="0" err="1">
                <a:solidFill>
                  <a:schemeClr val="bg1"/>
                </a:solidFill>
              </a:rPr>
              <a:t>zašto</a:t>
            </a:r>
            <a:r>
              <a:rPr lang="en-US" sz="3200" b="1" dirty="0">
                <a:solidFill>
                  <a:schemeClr val="bg1"/>
                </a:solidFill>
              </a:rPr>
              <a:t> je </a:t>
            </a:r>
            <a:r>
              <a:rPr lang="en-US" sz="3200" b="1" dirty="0" err="1">
                <a:solidFill>
                  <a:schemeClr val="bg1"/>
                </a:solidFill>
              </a:rPr>
              <a:t>važna</a:t>
            </a:r>
            <a:r>
              <a:rPr lang="en-US" sz="3200" b="1" dirty="0">
                <a:solidFill>
                  <a:schemeClr val="bg1"/>
                </a:solidFill>
              </a:rPr>
              <a:t> </a:t>
            </a:r>
            <a:r>
              <a:rPr lang="en-US" sz="3200" b="1" dirty="0" err="1">
                <a:solidFill>
                  <a:schemeClr val="bg1"/>
                </a:solidFill>
              </a:rPr>
              <a:t>zaštita</a:t>
            </a:r>
            <a:r>
              <a:rPr lang="en-US" sz="3200" b="1" dirty="0">
                <a:solidFill>
                  <a:schemeClr val="bg1"/>
                </a:solidFill>
              </a:rPr>
              <a:t> osobnih podataka?”</a:t>
            </a:r>
          </a:p>
        </p:txBody>
      </p:sp>
      <p:sp>
        <p:nvSpPr>
          <p:cNvPr id="3" name="TextBox 2">
            <a:extLst>
              <a:ext uri="{FF2B5EF4-FFF2-40B4-BE49-F238E27FC236}">
                <a16:creationId xmlns:a16="http://schemas.microsoft.com/office/drawing/2014/main" id="{B43DCA9E-9951-666B-EC36-A09004140552}"/>
              </a:ext>
            </a:extLst>
          </p:cNvPr>
          <p:cNvSpPr txBox="1"/>
          <p:nvPr/>
        </p:nvSpPr>
        <p:spPr>
          <a:xfrm>
            <a:off x="316286" y="894235"/>
            <a:ext cx="11875714" cy="5813515"/>
          </a:xfrm>
          <a:prstGeom prst="rect">
            <a:avLst/>
          </a:prstGeom>
          <a:noFill/>
        </p:spPr>
        <p:txBody>
          <a:bodyPr wrap="square">
            <a:spAutoFit/>
          </a:bodyPr>
          <a:lstStyle/>
          <a:p>
            <a:pPr marL="0" marR="0">
              <a:lnSpc>
                <a:spcPct val="107000"/>
              </a:lnSpc>
              <a:spcBef>
                <a:spcPts val="0"/>
              </a:spcBef>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3. Ransomware: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vrsta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zlonamjernog</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softvera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koji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kriptira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podatke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računalu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mreži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i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traži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otkup</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za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njihovo</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dekriptiranje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4.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Socijalni</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inženjering</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Napadači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mogu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koristiti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manipulaciju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i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obmane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kako</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bi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uvjerili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ljude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otkriju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osjetljive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informacije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izvrše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radnje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koje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ugrožavaju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sigurnost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3.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Nedostatak</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ažuriranja</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softvera</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Neažurirani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softver</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može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biti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ranjiv</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poznate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sigurnosne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propuste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koje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napadači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mogu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iskoristiti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4.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Slabe</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err="1">
                <a:effectLst/>
                <a:latin typeface="Aptos" panose="020B0004020202020204" pitchFamily="34" charset="0"/>
                <a:ea typeface="Aptos" panose="020B0004020202020204" pitchFamily="34" charset="0"/>
                <a:cs typeface="Times New Roman" panose="02020603050405020304" pitchFamily="18" charset="0"/>
              </a:rPr>
              <a:t>lozinke</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Korištenje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slabo</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izabranih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lako</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pogodivih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lozinki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može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olakšati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neovlašten</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pristup</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računima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i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sustavima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7.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Fizički</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sigurnosni</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rizici</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Nedostatak</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fizičke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sigurnosti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poput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nezaštićenih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servera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nestanka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računalne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opreme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može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dovesti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gubitka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podataka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neovlaštenog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pristupa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558996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latin typeface="Aptos" panose="020B0004020202020204" pitchFamily="34" charset="0"/>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TextBox 5">
            <a:extLst>
              <a:ext uri="{FF2B5EF4-FFF2-40B4-BE49-F238E27FC236}">
                <a16:creationId xmlns:a16="http://schemas.microsoft.com/office/drawing/2014/main" id="{7DFCED15-0B3E-31BC-2C48-D955972D266A}"/>
              </a:ext>
            </a:extLst>
          </p:cNvPr>
          <p:cNvSpPr txBox="1"/>
          <p:nvPr/>
        </p:nvSpPr>
        <p:spPr>
          <a:xfrm>
            <a:off x="700359" y="2860693"/>
            <a:ext cx="4869180" cy="2062103"/>
          </a:xfrm>
          <a:prstGeom prst="rect">
            <a:avLst/>
          </a:prstGeom>
          <a:noFill/>
        </p:spPr>
        <p:txBody>
          <a:bodyPr wrap="square">
            <a:spAutoFit/>
          </a:bodyPr>
          <a:lstStyle/>
          <a:p>
            <a:r>
              <a:rPr lang="en-US" sz="3200" b="1" dirty="0">
                <a:solidFill>
                  <a:schemeClr val="bg1"/>
                </a:solidFill>
                <a:latin typeface="Aptos" panose="020B0004020202020204" pitchFamily="34" charset="0"/>
              </a:rPr>
              <a:t>“</a:t>
            </a:r>
            <a:r>
              <a:rPr lang="en-US" sz="3200" b="1" dirty="0" err="1">
                <a:solidFill>
                  <a:schemeClr val="bg1"/>
                </a:solidFill>
                <a:latin typeface="Aptos" panose="020B0004020202020204" pitchFamily="34" charset="0"/>
              </a:rPr>
              <a:t>Kako</a:t>
            </a:r>
            <a:r>
              <a:rPr lang="en-US" sz="3200" b="1" dirty="0">
                <a:solidFill>
                  <a:schemeClr val="bg1"/>
                </a:solidFill>
                <a:latin typeface="Aptos" panose="020B0004020202020204" pitchFamily="34" charset="0"/>
              </a:rPr>
              <a:t> </a:t>
            </a:r>
            <a:r>
              <a:rPr lang="en-US" sz="3200" b="1" dirty="0" err="1">
                <a:solidFill>
                  <a:schemeClr val="bg1"/>
                </a:solidFill>
                <a:latin typeface="Aptos" panose="020B0004020202020204" pitchFamily="34" charset="0"/>
              </a:rPr>
              <a:t>zaposlenicima</a:t>
            </a:r>
            <a:r>
              <a:rPr lang="en-US" sz="3200" b="1" dirty="0">
                <a:solidFill>
                  <a:schemeClr val="bg1"/>
                </a:solidFill>
                <a:latin typeface="Aptos" panose="020B0004020202020204" pitchFamily="34" charset="0"/>
              </a:rPr>
              <a:t> </a:t>
            </a:r>
            <a:r>
              <a:rPr lang="en-US" sz="3200" b="1" dirty="0" err="1">
                <a:solidFill>
                  <a:schemeClr val="bg1"/>
                </a:solidFill>
                <a:latin typeface="Aptos" panose="020B0004020202020204" pitchFamily="34" charset="0"/>
              </a:rPr>
              <a:t>objasniti</a:t>
            </a:r>
            <a:r>
              <a:rPr lang="en-US" sz="3200" b="1" dirty="0">
                <a:solidFill>
                  <a:schemeClr val="bg1"/>
                </a:solidFill>
                <a:latin typeface="Aptos" panose="020B0004020202020204" pitchFamily="34" charset="0"/>
              </a:rPr>
              <a:t> </a:t>
            </a:r>
            <a:r>
              <a:rPr lang="en-US" sz="3200" b="1" dirty="0" err="1">
                <a:solidFill>
                  <a:schemeClr val="bg1"/>
                </a:solidFill>
                <a:latin typeface="Aptos" panose="020B0004020202020204" pitchFamily="34" charset="0"/>
              </a:rPr>
              <a:t>zašto</a:t>
            </a:r>
            <a:r>
              <a:rPr lang="en-US" sz="3200" b="1" dirty="0">
                <a:solidFill>
                  <a:schemeClr val="bg1"/>
                </a:solidFill>
                <a:latin typeface="Aptos" panose="020B0004020202020204" pitchFamily="34" charset="0"/>
              </a:rPr>
              <a:t> je </a:t>
            </a:r>
            <a:r>
              <a:rPr lang="en-US" sz="3200" b="1" dirty="0" err="1">
                <a:solidFill>
                  <a:schemeClr val="bg1"/>
                </a:solidFill>
                <a:latin typeface="Aptos" panose="020B0004020202020204" pitchFamily="34" charset="0"/>
              </a:rPr>
              <a:t>važna</a:t>
            </a:r>
            <a:r>
              <a:rPr lang="en-US" sz="3200" b="1" dirty="0">
                <a:solidFill>
                  <a:schemeClr val="bg1"/>
                </a:solidFill>
                <a:latin typeface="Aptos" panose="020B0004020202020204" pitchFamily="34" charset="0"/>
              </a:rPr>
              <a:t> </a:t>
            </a:r>
            <a:r>
              <a:rPr lang="en-US" sz="3200" b="1" dirty="0" err="1">
                <a:solidFill>
                  <a:schemeClr val="bg1"/>
                </a:solidFill>
                <a:latin typeface="Aptos" panose="020B0004020202020204" pitchFamily="34" charset="0"/>
              </a:rPr>
              <a:t>zaštita</a:t>
            </a:r>
            <a:r>
              <a:rPr lang="en-US" sz="3200" b="1" dirty="0">
                <a:solidFill>
                  <a:schemeClr val="bg1"/>
                </a:solidFill>
                <a:latin typeface="Aptos" panose="020B0004020202020204" pitchFamily="34" charset="0"/>
              </a:rPr>
              <a:t> osobnih podataka?”</a:t>
            </a:r>
          </a:p>
        </p:txBody>
      </p:sp>
      <p:pic>
        <p:nvPicPr>
          <p:cNvPr id="3" name="Picture 2" descr="A person in mask and mask holding a pen and writing on a paper&#10;&#10;Description automatically generated">
            <a:extLst>
              <a:ext uri="{FF2B5EF4-FFF2-40B4-BE49-F238E27FC236}">
                <a16:creationId xmlns:a16="http://schemas.microsoft.com/office/drawing/2014/main" id="{4919A008-7121-6A95-01B3-50CC4CDE9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815" y="1123405"/>
            <a:ext cx="4846320" cy="4846320"/>
          </a:xfrm>
          <a:prstGeom prst="rect">
            <a:avLst/>
          </a:prstGeom>
        </p:spPr>
      </p:pic>
      <p:sp>
        <p:nvSpPr>
          <p:cNvPr id="5" name="TextBox 4">
            <a:extLst>
              <a:ext uri="{FF2B5EF4-FFF2-40B4-BE49-F238E27FC236}">
                <a16:creationId xmlns:a16="http://schemas.microsoft.com/office/drawing/2014/main" id="{602C2856-1167-4C19-9CE3-BBC2A6443017}"/>
              </a:ext>
            </a:extLst>
          </p:cNvPr>
          <p:cNvSpPr txBox="1"/>
          <p:nvPr/>
        </p:nvSpPr>
        <p:spPr>
          <a:xfrm>
            <a:off x="5388655" y="1149531"/>
            <a:ext cx="6265410" cy="5418919"/>
          </a:xfrm>
          <a:prstGeom prst="rect">
            <a:avLst/>
          </a:prstGeom>
          <a:noFill/>
        </p:spPr>
        <p:txBody>
          <a:bodyPr wrap="square" rtlCol="0">
            <a:spAutoFit/>
          </a:bodyPr>
          <a:lstStyle/>
          <a:p>
            <a:pPr marL="0" marR="0" algn="just">
              <a:lnSpc>
                <a:spcPct val="107000"/>
              </a:lnSpc>
              <a:spcBef>
                <a:spcPts val="0"/>
              </a:spcBef>
              <a:spcAft>
                <a:spcPts val="800"/>
              </a:spcAf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Primjer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socijalnog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inženjeringa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napadač</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kontaktira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zaposlenika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tvrtke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putem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pošte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telefona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predstavljajući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kao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nadređeni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član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odjela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Napadač</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traži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zaposlenika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otkrije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svoje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korisničko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ime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lozinku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radi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sigurnosne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provjere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otvori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zlonamjernu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privitak</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pošte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koji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može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inficirati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računalo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mrežu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gn="just">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800"/>
              </a:spcAf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Korištenjem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manipulativnih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tehnika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lažnih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identiteta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napadač</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pokušava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iskoristiti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ljudsku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sklonost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pomogne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surađuje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autoritetima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kako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došao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osjetljivih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informacija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pristupa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sustavima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Ovakvi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napadi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socijalnog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inženjeringa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često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uspješni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jer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oslanjaju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ljudski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faktor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nesigurnost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umjesto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tehničke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propuste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u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sustavima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Zbog</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toga je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važno</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educirati</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osoblje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o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rizicima</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socijalnog</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inženjeringa</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i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provoditi</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sigurnosne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protokole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kako</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bi se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smanjila</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ranjivost</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na</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ovakve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vrste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napada</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latin typeface="Aptos" panose="020B0004020202020204" pitchFamily="34" charset="0"/>
            </a:endParaRPr>
          </a:p>
        </p:txBody>
      </p:sp>
    </p:spTree>
    <p:extLst>
      <p:ext uri="{BB962C8B-B14F-4D97-AF65-F5344CB8AC3E}">
        <p14:creationId xmlns:p14="http://schemas.microsoft.com/office/powerpoint/2010/main" val="25952701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pic>
        <p:nvPicPr>
          <p:cNvPr id="5" name="Picture 4">
            <a:extLst>
              <a:ext uri="{FF2B5EF4-FFF2-40B4-BE49-F238E27FC236}">
                <a16:creationId xmlns:a16="http://schemas.microsoft.com/office/drawing/2014/main" id="{30CB8C2A-A52F-5304-E904-4C05C2133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253123CD-15B5-624A-1FE2-07F67A21CFEB}"/>
              </a:ext>
            </a:extLst>
          </p:cNvPr>
          <p:cNvSpPr/>
          <p:nvPr/>
        </p:nvSpPr>
        <p:spPr>
          <a:xfrm>
            <a:off x="3187337" y="1623388"/>
            <a:ext cx="8673737" cy="32704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BEDEF0C-4C88-0FFC-BFF1-D2468CED8B36}"/>
              </a:ext>
            </a:extLst>
          </p:cNvPr>
          <p:cNvSpPr txBox="1"/>
          <p:nvPr/>
        </p:nvSpPr>
        <p:spPr>
          <a:xfrm>
            <a:off x="3762103" y="1728765"/>
            <a:ext cx="8264434" cy="3662541"/>
          </a:xfrm>
          <a:prstGeom prst="rect">
            <a:avLst/>
          </a:prstGeom>
          <a:noFill/>
        </p:spPr>
        <p:txBody>
          <a:bodyPr wrap="square" rtlCol="0">
            <a:spAutoFit/>
          </a:bodyPr>
          <a:lstStyle/>
          <a:p>
            <a:r>
              <a:rPr lang="en-US" sz="2800" dirty="0">
                <a:solidFill>
                  <a:schemeClr val="bg1"/>
                </a:solidFill>
              </a:rPr>
              <a:t>NE PLAĆAJTE OTKUPNINU! PROBAJTE OTKLJUČATI SVOJE PODATKE: </a:t>
            </a:r>
            <a:r>
              <a:rPr lang="en-US" sz="2800" dirty="0">
                <a:solidFill>
                  <a:schemeClr val="bg1"/>
                </a:solidFill>
                <a:hlinkClick r:id="rId6">
                  <a:extLst>
                    <a:ext uri="{A12FA001-AC4F-418D-AE19-62706E023703}">
                      <ahyp:hlinkClr xmlns:ahyp="http://schemas.microsoft.com/office/drawing/2018/hyperlinkcolor" val="tx"/>
                    </a:ext>
                  </a:extLst>
                </a:hlinkClick>
              </a:rPr>
              <a:t>https://www.nomoreransom.org/cro/index.html</a:t>
            </a:r>
            <a:endParaRPr lang="en-US" sz="2800" dirty="0">
              <a:solidFill>
                <a:schemeClr val="bg1"/>
              </a:solidFill>
            </a:endParaRPr>
          </a:p>
          <a:p>
            <a:endParaRPr lang="en-US" sz="2800" dirty="0">
              <a:solidFill>
                <a:schemeClr val="bg1"/>
              </a:solidFill>
            </a:endParaRPr>
          </a:p>
          <a:p>
            <a:r>
              <a:rPr lang="en-US" sz="2800" dirty="0">
                <a:solidFill>
                  <a:schemeClr val="bg1"/>
                </a:solidFill>
              </a:rPr>
              <a:t>Ili </a:t>
            </a:r>
            <a:r>
              <a:rPr lang="en-US" sz="2800" dirty="0" err="1">
                <a:solidFill>
                  <a:schemeClr val="bg1"/>
                </a:solidFill>
              </a:rPr>
              <a:t>kontaktirajte</a:t>
            </a:r>
            <a:r>
              <a:rPr lang="en-US" sz="2800" dirty="0">
                <a:solidFill>
                  <a:schemeClr val="bg1"/>
                </a:solidFill>
              </a:rPr>
              <a:t> </a:t>
            </a:r>
            <a:r>
              <a:rPr lang="en-US" sz="2800" dirty="0" err="1">
                <a:solidFill>
                  <a:schemeClr val="bg1"/>
                </a:solidFill>
              </a:rPr>
              <a:t>policiju</a:t>
            </a:r>
            <a:r>
              <a:rPr lang="en-US" sz="2800" dirty="0">
                <a:solidFill>
                  <a:schemeClr val="bg1"/>
                </a:solidFill>
              </a:rPr>
              <a:t>! Incident </a:t>
            </a:r>
            <a:r>
              <a:rPr lang="en-US" sz="2800" dirty="0" err="1">
                <a:solidFill>
                  <a:schemeClr val="bg1"/>
                </a:solidFill>
              </a:rPr>
              <a:t>prijavite</a:t>
            </a:r>
            <a:r>
              <a:rPr lang="en-US" sz="2800" dirty="0">
                <a:solidFill>
                  <a:schemeClr val="bg1"/>
                </a:solidFill>
              </a:rPr>
              <a:t> AZOP-U: </a:t>
            </a:r>
            <a:r>
              <a:rPr lang="en-US" sz="2800" dirty="0">
                <a:solidFill>
                  <a:schemeClr val="bg1"/>
                </a:solidFill>
                <a:hlinkClick r:id="rId7">
                  <a:extLst>
                    <a:ext uri="{A12FA001-AC4F-418D-AE19-62706E023703}">
                      <ahyp:hlinkClr xmlns:ahyp="http://schemas.microsoft.com/office/drawing/2018/hyperlinkcolor" val="tx"/>
                    </a:ext>
                  </a:extLst>
                </a:hlinkClick>
              </a:rPr>
              <a:t>https://azop.hr/izvjescivanje-o-povredi-osobnih-podataka</a:t>
            </a:r>
            <a:r>
              <a:rPr lang="en-US" dirty="0">
                <a:solidFill>
                  <a:srgbClr val="0563C1"/>
                </a:solidFill>
                <a:hlinkClick r:id="rId7">
                  <a:extLst>
                    <a:ext uri="{A12FA001-AC4F-418D-AE19-62706E023703}">
                      <ahyp:hlinkClr xmlns:ahyp="http://schemas.microsoft.com/office/drawing/2018/hyperlinkcolor" val="tx"/>
                    </a:ext>
                  </a:extLst>
                </a:hlinkClick>
              </a:rPr>
              <a:t>/</a:t>
            </a:r>
            <a:endParaRPr lang="en-US" dirty="0"/>
          </a:p>
          <a:p>
            <a:endParaRPr lang="en-US" dirty="0"/>
          </a:p>
          <a:p>
            <a:endParaRPr lang="en-US" dirty="0"/>
          </a:p>
        </p:txBody>
      </p:sp>
    </p:spTree>
    <p:extLst>
      <p:ext uri="{BB962C8B-B14F-4D97-AF65-F5344CB8AC3E}">
        <p14:creationId xmlns:p14="http://schemas.microsoft.com/office/powerpoint/2010/main" val="15473797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TextBox 5">
            <a:extLst>
              <a:ext uri="{FF2B5EF4-FFF2-40B4-BE49-F238E27FC236}">
                <a16:creationId xmlns:a16="http://schemas.microsoft.com/office/drawing/2014/main" id="{7DFCED15-0B3E-31BC-2C48-D955972D266A}"/>
              </a:ext>
            </a:extLst>
          </p:cNvPr>
          <p:cNvSpPr txBox="1"/>
          <p:nvPr/>
        </p:nvSpPr>
        <p:spPr>
          <a:xfrm>
            <a:off x="700359" y="2860693"/>
            <a:ext cx="4869180" cy="1569660"/>
          </a:xfrm>
          <a:prstGeom prst="rect">
            <a:avLst/>
          </a:prstGeom>
          <a:noFill/>
        </p:spPr>
        <p:txBody>
          <a:bodyPr wrap="square">
            <a:spAutoFit/>
          </a:bodyPr>
          <a:lstStyle/>
          <a:p>
            <a:r>
              <a:rPr lang="en-US" sz="3200" b="1" dirty="0">
                <a:solidFill>
                  <a:schemeClr val="bg1"/>
                </a:solidFill>
              </a:rPr>
              <a:t>“</a:t>
            </a:r>
            <a:r>
              <a:rPr lang="en-US" sz="3200" b="1" dirty="0" err="1">
                <a:solidFill>
                  <a:schemeClr val="bg1"/>
                </a:solidFill>
              </a:rPr>
              <a:t>Kako</a:t>
            </a:r>
            <a:r>
              <a:rPr lang="en-US" sz="3200" b="1" dirty="0">
                <a:solidFill>
                  <a:schemeClr val="bg1"/>
                </a:solidFill>
              </a:rPr>
              <a:t> </a:t>
            </a:r>
            <a:r>
              <a:rPr lang="en-US" sz="3200" b="1" dirty="0" err="1">
                <a:solidFill>
                  <a:schemeClr val="bg1"/>
                </a:solidFill>
              </a:rPr>
              <a:t>zaposlenicima</a:t>
            </a:r>
            <a:r>
              <a:rPr lang="en-US" sz="3200" b="1" dirty="0">
                <a:solidFill>
                  <a:schemeClr val="bg1"/>
                </a:solidFill>
              </a:rPr>
              <a:t> </a:t>
            </a:r>
            <a:r>
              <a:rPr lang="en-US" sz="3200" b="1" dirty="0" err="1">
                <a:solidFill>
                  <a:schemeClr val="bg1"/>
                </a:solidFill>
              </a:rPr>
              <a:t>objasniti</a:t>
            </a:r>
            <a:r>
              <a:rPr lang="en-US" sz="3200" b="1" dirty="0">
                <a:solidFill>
                  <a:schemeClr val="bg1"/>
                </a:solidFill>
              </a:rPr>
              <a:t> </a:t>
            </a:r>
            <a:r>
              <a:rPr lang="en-US" sz="3200" b="1" dirty="0" err="1">
                <a:solidFill>
                  <a:schemeClr val="bg1"/>
                </a:solidFill>
              </a:rPr>
              <a:t>zašto</a:t>
            </a:r>
            <a:r>
              <a:rPr lang="en-US" sz="3200" b="1" dirty="0">
                <a:solidFill>
                  <a:schemeClr val="bg1"/>
                </a:solidFill>
              </a:rPr>
              <a:t> je </a:t>
            </a:r>
            <a:r>
              <a:rPr lang="en-US" sz="3200" b="1" dirty="0" err="1">
                <a:solidFill>
                  <a:schemeClr val="bg1"/>
                </a:solidFill>
              </a:rPr>
              <a:t>važna</a:t>
            </a:r>
            <a:r>
              <a:rPr lang="en-US" sz="3200" b="1" dirty="0">
                <a:solidFill>
                  <a:schemeClr val="bg1"/>
                </a:solidFill>
              </a:rPr>
              <a:t> </a:t>
            </a:r>
            <a:r>
              <a:rPr lang="en-US" sz="3200" b="1" dirty="0" err="1">
                <a:solidFill>
                  <a:schemeClr val="bg1"/>
                </a:solidFill>
              </a:rPr>
              <a:t>zaštita</a:t>
            </a:r>
            <a:r>
              <a:rPr lang="en-US" sz="3200" b="1" dirty="0">
                <a:solidFill>
                  <a:schemeClr val="bg1"/>
                </a:solidFill>
              </a:rPr>
              <a:t> osobnih podataka?”</a:t>
            </a:r>
          </a:p>
        </p:txBody>
      </p:sp>
      <p:sp>
        <p:nvSpPr>
          <p:cNvPr id="2" name="TextBox 1">
            <a:extLst>
              <a:ext uri="{FF2B5EF4-FFF2-40B4-BE49-F238E27FC236}">
                <a16:creationId xmlns:a16="http://schemas.microsoft.com/office/drawing/2014/main" id="{2B016CC0-C5E1-0D7D-415C-139AA6BA598A}"/>
              </a:ext>
            </a:extLst>
          </p:cNvPr>
          <p:cNvSpPr txBox="1"/>
          <p:nvPr/>
        </p:nvSpPr>
        <p:spPr>
          <a:xfrm>
            <a:off x="488620" y="1195073"/>
            <a:ext cx="11281014" cy="5282472"/>
          </a:xfrm>
          <a:prstGeom prst="rect">
            <a:avLst/>
          </a:prstGeom>
          <a:noFill/>
        </p:spPr>
        <p:txBody>
          <a:bodyPr wrap="square" rtlCol="0">
            <a:spAutoFit/>
          </a:bodyPr>
          <a:lstStyle/>
          <a:p>
            <a:r>
              <a:rPr lang="en-US" sz="2000" b="1" dirty="0">
                <a:latin typeface="Aptos" panose="020B0004020202020204" pitchFamily="34" charset="0"/>
              </a:rPr>
              <a:t>KORISNI SAVJETI:</a:t>
            </a:r>
          </a:p>
          <a:p>
            <a:endParaRPr lang="en-US" sz="2000" dirty="0">
              <a:latin typeface="Aptos" panose="020B0004020202020204" pitchFamily="34" charset="0"/>
            </a:endParaRPr>
          </a:p>
          <a:p>
            <a:r>
              <a:rPr lang="en-US" sz="2000" b="1" dirty="0">
                <a:latin typeface="Aptos" panose="020B0004020202020204" pitchFamily="34" charset="0"/>
              </a:rPr>
              <a:t>NE OTVARAJTE E-MAIL POŠTU OD SUMNJIVIH POŠILJATELJA, NE PREUZIMAJTE SUMNJIVE PRIVITKE, NEMOJTE KLIKATI NA SUMNJIVE POVEZNICE.</a:t>
            </a:r>
          </a:p>
          <a:p>
            <a:endParaRPr lang="en-US" sz="2000" dirty="0">
              <a:latin typeface="Aptos" panose="020B0004020202020204" pitchFamily="34" charset="0"/>
            </a:endParaRPr>
          </a:p>
          <a:p>
            <a:pPr marL="0" marR="0">
              <a:lnSpc>
                <a:spcPct val="107000"/>
              </a:lnSpc>
              <a:spcBef>
                <a:spcPts val="0"/>
              </a:spcBef>
              <a:spcAft>
                <a:spcPts val="800"/>
              </a:spcAft>
            </a:pP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Sumnjive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poveznice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mogu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biti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pokušaj</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phishinga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gdje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zlonamjerni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pošiljatelj</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pokušava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doći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do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vaših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osjetljivih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informacija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poput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lozinki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korisničkih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imena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bankovnih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podataka.</a:t>
            </a:r>
          </a:p>
          <a:p>
            <a:pPr marL="0" marR="0">
              <a:lnSpc>
                <a:spcPct val="107000"/>
              </a:lnSpc>
              <a:spcBef>
                <a:spcPts val="0"/>
              </a:spcBef>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Poveznice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mogu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voditi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do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zlonamjernih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web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stranica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koje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automatski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preuzimaju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i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instaliraju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malware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vaš</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uređaj</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ugrožavajući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sigurnost</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vaših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podataka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odnosno</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podataka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vaših</a:t>
            </a:r>
            <a:r>
              <a:rPr lang="en-US" sz="2000" kern="100" dirty="0">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klijenata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kupaca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zaposlenika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Klikom</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na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sumnjive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poveznice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možete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biti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izloženi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riziku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od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krađe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identiteta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gdje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se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vaši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osobni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podaci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mogu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zloupotrijebiti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u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kriminalne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svrhe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gn="just">
              <a:lnSpc>
                <a:spcPct val="107000"/>
              </a:lnSpc>
              <a:spcBef>
                <a:spcPts val="0"/>
              </a:spcBef>
              <a:spcAft>
                <a:spcPts val="800"/>
              </a:spcAft>
            </a:pP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Poveznice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mogu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voditi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do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lažnih</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web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stranica</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koje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pokušavaju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prevariti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korisnike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otkriju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svoje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financijske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podatke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podatke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organizacije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da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izvrše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transakcije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koje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su</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zapravo</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prijevare</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3037209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6752BDD-8F1D-49DA-90B3-A592C9D26C5C}"/>
              </a:ext>
            </a:extLst>
          </p:cNvPr>
          <p:cNvSpPr/>
          <p:nvPr/>
        </p:nvSpPr>
        <p:spPr>
          <a:xfrm flipV="1">
            <a:off x="-1" y="832798"/>
            <a:ext cx="12192000" cy="7199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568225A-A774-4002-B1B7-1DFD5482DEAB}"/>
              </a:ext>
            </a:extLst>
          </p:cNvPr>
          <p:cNvSpPr/>
          <p:nvPr/>
        </p:nvSpPr>
        <p:spPr>
          <a:xfrm>
            <a:off x="87385" y="6059507"/>
            <a:ext cx="12104615" cy="1613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Naslov 1">
            <a:extLst>
              <a:ext uri="{FF2B5EF4-FFF2-40B4-BE49-F238E27FC236}">
                <a16:creationId xmlns:a16="http://schemas.microsoft.com/office/drawing/2014/main" id="{9A9E0E81-24FB-4781-85D4-123043BBB217}"/>
              </a:ext>
            </a:extLst>
          </p:cNvPr>
          <p:cNvSpPr txBox="1">
            <a:spLocks/>
          </p:cNvSpPr>
          <p:nvPr/>
        </p:nvSpPr>
        <p:spPr>
          <a:xfrm>
            <a:off x="3657072" y="3331009"/>
            <a:ext cx="4570765" cy="10653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hr-HR" sz="6600" b="1" i="0" u="none" strike="noStrike" kern="1200" cap="none" spc="0" normalizeH="0" baseline="0" noProof="0" dirty="0">
                <a:ln>
                  <a:noFill/>
                </a:ln>
                <a:solidFill>
                  <a:srgbClr val="92D050"/>
                </a:solidFill>
                <a:effectLst/>
                <a:uLnTx/>
                <a:uFillTx/>
                <a:latin typeface="Calibri" panose="020F0502020204030204" pitchFamily="34" charset="0"/>
                <a:ea typeface="+mj-ea"/>
                <a:cs typeface="Calibri" panose="020F0502020204030204" pitchFamily="34" charset="0"/>
              </a:rPr>
              <a:t>Q&amp;A</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hr-HR" sz="6000" b="1" i="0" u="none" strike="noStrike" kern="1200" cap="none" spc="0" normalizeH="0" baseline="0" noProof="0" dirty="0">
              <a:ln>
                <a:noFill/>
              </a:ln>
              <a:solidFill>
                <a:srgbClr val="92D050"/>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hr-HR" sz="5400" b="1" i="0" u="none" strike="noStrike" kern="1200" cap="none" spc="0" normalizeH="0" baseline="0" noProof="0" dirty="0">
                <a:ln>
                  <a:noFill/>
                </a:ln>
                <a:solidFill>
                  <a:srgbClr val="92D050"/>
                </a:solidFill>
                <a:effectLst/>
                <a:uLnTx/>
                <a:uFillTx/>
                <a:latin typeface="Calibri" panose="020F0502020204030204" pitchFamily="34" charset="0"/>
                <a:ea typeface="+mj-ea"/>
                <a:cs typeface="Calibri" panose="020F0502020204030204" pitchFamily="34" charset="0"/>
              </a:rPr>
              <a:t>Hvala na pažnji!</a:t>
            </a:r>
          </a:p>
        </p:txBody>
      </p:sp>
      <p:sp>
        <p:nvSpPr>
          <p:cNvPr id="4" name="TextBox 3">
            <a:extLst>
              <a:ext uri="{FF2B5EF4-FFF2-40B4-BE49-F238E27FC236}">
                <a16:creationId xmlns:a16="http://schemas.microsoft.com/office/drawing/2014/main" id="{4BA00E0B-E5AB-4B92-8462-319A967F9256}"/>
              </a:ext>
            </a:extLst>
          </p:cNvPr>
          <p:cNvSpPr txBox="1"/>
          <p:nvPr/>
        </p:nvSpPr>
        <p:spPr>
          <a:xfrm>
            <a:off x="3439970" y="4824873"/>
            <a:ext cx="49772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Agencija za zaštitu osobnih podataka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srgbClr val="0563C1"/>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0563C1"/>
                </a:solidFill>
                <a:effectLst/>
                <a:uLnTx/>
                <a:uFillTx/>
                <a:latin typeface="Calibri" panose="020F0502020204030204"/>
                <a:ea typeface="+mn-ea"/>
                <a:cs typeface="+mn-cs"/>
                <a:hlinkClick r:id="rId4"/>
              </a:rPr>
              <a:t>https://azop.hr/</a:t>
            </a:r>
            <a:endParaRPr kumimoji="0" lang="hr-HR" sz="1800" b="0" i="0" u="none" strike="noStrike" kern="1200" cap="none" spc="0" normalizeH="0" baseline="0" noProof="0" dirty="0">
              <a:ln>
                <a:noFill/>
              </a:ln>
              <a:solidFill>
                <a:srgbClr val="0563C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hr-HR" dirty="0">
                <a:solidFill>
                  <a:srgbClr val="0563C1"/>
                </a:solidFill>
                <a:latin typeface="Calibri" panose="020F0502020204030204"/>
              </a:rPr>
              <a:t>azop</a:t>
            </a:r>
            <a:r>
              <a:rPr kumimoji="0" lang="hr-HR" sz="1800" b="0" i="0" u="none" strike="noStrike" kern="1200" cap="none" spc="0" normalizeH="0" baseline="0" noProof="0" dirty="0">
                <a:ln>
                  <a:noFill/>
                </a:ln>
                <a:solidFill>
                  <a:srgbClr val="0563C1"/>
                </a:solidFill>
                <a:effectLst/>
                <a:uLnTx/>
                <a:uFillTx/>
                <a:latin typeface="Calibri" panose="020F0502020204030204"/>
                <a:ea typeface="+mn-ea"/>
                <a:cs typeface="+mn-cs"/>
              </a:rPr>
              <a:t>@azop.hr</a:t>
            </a: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7">
            <a:extLst>
              <a:ext uri="{FF2B5EF4-FFF2-40B4-BE49-F238E27FC236}">
                <a16:creationId xmlns:a16="http://schemas.microsoft.com/office/drawing/2014/main" id="{9F09C23F-32AC-4029-AD5B-1BB9FFB46ED6}"/>
              </a:ext>
            </a:extLst>
          </p:cNvPr>
          <p:cNvSpPr txBox="1"/>
          <p:nvPr/>
        </p:nvSpPr>
        <p:spPr>
          <a:xfrm rot="16200000">
            <a:off x="-2040600" y="3245040"/>
            <a:ext cx="4818062" cy="367921"/>
          </a:xfrm>
          <a:prstGeom prst="rect">
            <a:avLst/>
          </a:prstGeom>
        </p:spPr>
        <p:txBody>
          <a:bodyPr wrap="square"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hr-HR" sz="1400" b="0" i="0" u="none" strike="noStrike" kern="1200" cap="none" spc="143" normalizeH="0" baseline="0" noProof="0" dirty="0">
                <a:ln>
                  <a:noFill/>
                </a:ln>
                <a:solidFill>
                  <a:srgbClr val="111B1E"/>
                </a:solidFill>
                <a:effectLst/>
                <a:uLnTx/>
                <a:uFillTx/>
                <a:latin typeface="Cormorant Garamond Bold"/>
                <a:ea typeface="+mn-ea"/>
                <a:cs typeface="+mn-cs"/>
              </a:rPr>
              <a:t>Personal data protection is a human right.</a:t>
            </a:r>
            <a:endParaRPr kumimoji="0" lang="en-US" sz="1400" b="0" i="0" u="none" strike="noStrike" kern="1200" cap="none" spc="143" normalizeH="0" baseline="0" noProof="0" dirty="0">
              <a:ln>
                <a:noFill/>
              </a:ln>
              <a:solidFill>
                <a:srgbClr val="111B1E"/>
              </a:solidFill>
              <a:effectLst/>
              <a:uLnTx/>
              <a:uFillTx/>
              <a:latin typeface="Cormorant Garamond Bold"/>
              <a:ea typeface="+mn-ea"/>
              <a:cs typeface="+mn-cs"/>
            </a:endParaRPr>
          </a:p>
        </p:txBody>
      </p:sp>
      <p:sp>
        <p:nvSpPr>
          <p:cNvPr id="14" name="AutoShape 2">
            <a:extLst>
              <a:ext uri="{FF2B5EF4-FFF2-40B4-BE49-F238E27FC236}">
                <a16:creationId xmlns:a16="http://schemas.microsoft.com/office/drawing/2014/main" id="{EA3F18E7-00B0-4C91-8B70-F9D7BDC5F3F8}"/>
              </a:ext>
            </a:extLst>
          </p:cNvPr>
          <p:cNvSpPr/>
          <p:nvPr/>
        </p:nvSpPr>
        <p:spPr>
          <a:xfrm>
            <a:off x="0" y="4890960"/>
            <a:ext cx="1384958" cy="1449347"/>
          </a:xfrm>
          <a:prstGeom prst="rect">
            <a:avLst/>
          </a:prstGeom>
          <a:solidFill>
            <a:srgbClr val="92D050"/>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hr-HR" sz="1400" b="1" dirty="0">
                <a:solidFill>
                  <a:prstClr val="white"/>
                </a:solidFill>
                <a:latin typeface="Calibri" panose="020F0502020204030204"/>
              </a:rPr>
              <a:t>i</a:t>
            </a:r>
            <a:r>
              <a:rPr kumimoji="0" lang="hr-HR" sz="1400" b="1" i="0" u="none" strike="noStrike" kern="1200" cap="none" spc="0" normalizeH="0" baseline="0" noProof="0" dirty="0">
                <a:ln>
                  <a:noFill/>
                </a:ln>
                <a:solidFill>
                  <a:prstClr val="white"/>
                </a:solidFill>
                <a:effectLst/>
                <a:uLnTx/>
                <a:uFillTx/>
                <a:latin typeface="Calibri" panose="020F0502020204030204"/>
                <a:ea typeface="+mn-ea"/>
                <a:cs typeface="+mn-cs"/>
              </a:rPr>
              <a:t> srednji</a:t>
            </a:r>
          </a:p>
        </p:txBody>
      </p:sp>
      <p:sp>
        <p:nvSpPr>
          <p:cNvPr id="16" name="AutoShape 3">
            <a:extLst>
              <a:ext uri="{FF2B5EF4-FFF2-40B4-BE49-F238E27FC236}">
                <a16:creationId xmlns:a16="http://schemas.microsoft.com/office/drawing/2014/main" id="{200AA7BC-263D-471B-BE31-F121DDC0A648}"/>
              </a:ext>
            </a:extLst>
          </p:cNvPr>
          <p:cNvSpPr/>
          <p:nvPr/>
        </p:nvSpPr>
        <p:spPr>
          <a:xfrm>
            <a:off x="1303118" y="832799"/>
            <a:ext cx="108755" cy="4571907"/>
          </a:xfrm>
          <a:prstGeom prst="rect">
            <a:avLst/>
          </a:prstGeom>
          <a:solidFill>
            <a:srgbClr val="92D050">
              <a:alpha val="29803"/>
            </a:srgbClr>
          </a:solidFill>
        </p:spPr>
        <p:txBody>
          <a:bodyPr/>
          <a:lstStyle/>
          <a:p>
            <a:endParaRPr lang="hr-HR"/>
          </a:p>
        </p:txBody>
      </p:sp>
      <p:sp>
        <p:nvSpPr>
          <p:cNvPr id="19" name="AutoShape 2">
            <a:extLst>
              <a:ext uri="{FF2B5EF4-FFF2-40B4-BE49-F238E27FC236}">
                <a16:creationId xmlns:a16="http://schemas.microsoft.com/office/drawing/2014/main" id="{89CD20C1-6579-4A43-8613-E23F1D537FC8}"/>
              </a:ext>
            </a:extLst>
          </p:cNvPr>
          <p:cNvSpPr/>
          <p:nvPr/>
        </p:nvSpPr>
        <p:spPr>
          <a:xfrm>
            <a:off x="0" y="0"/>
            <a:ext cx="1409351" cy="832799"/>
          </a:xfrm>
          <a:prstGeom prst="rect">
            <a:avLst/>
          </a:prstGeom>
          <a:solidFill>
            <a:srgbClr val="92D050"/>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white"/>
                </a:solidFill>
                <a:effectLst/>
                <a:uLnTx/>
                <a:uFillTx/>
                <a:latin typeface="Calibri" panose="020F0502020204030204"/>
                <a:ea typeface="+mn-ea"/>
                <a:cs typeface="+mn-cs"/>
              </a:rPr>
              <a:t>mikro</a:t>
            </a:r>
          </a:p>
        </p:txBody>
      </p:sp>
      <p:sp>
        <p:nvSpPr>
          <p:cNvPr id="20" name="AutoShape 2">
            <a:extLst>
              <a:ext uri="{FF2B5EF4-FFF2-40B4-BE49-F238E27FC236}">
                <a16:creationId xmlns:a16="http://schemas.microsoft.com/office/drawing/2014/main" id="{7A91A056-4ADC-4F58-A7D8-4C671402014B}"/>
              </a:ext>
            </a:extLst>
          </p:cNvPr>
          <p:cNvSpPr/>
          <p:nvPr/>
        </p:nvSpPr>
        <p:spPr>
          <a:xfrm>
            <a:off x="11115415" y="3915"/>
            <a:ext cx="1076585" cy="832799"/>
          </a:xfrm>
          <a:prstGeom prst="rect">
            <a:avLst/>
          </a:prstGeom>
          <a:solidFill>
            <a:srgbClr val="92D050"/>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white"/>
                </a:solidFill>
                <a:effectLst/>
                <a:uLnTx/>
                <a:uFillTx/>
                <a:latin typeface="Calibri" panose="020F0502020204030204"/>
                <a:ea typeface="+mn-ea"/>
                <a:cs typeface="+mn-cs"/>
              </a:rPr>
              <a:t>mali</a:t>
            </a:r>
          </a:p>
        </p:txBody>
      </p:sp>
      <p:sp>
        <p:nvSpPr>
          <p:cNvPr id="22" name="AutoShape 2">
            <a:extLst>
              <a:ext uri="{FF2B5EF4-FFF2-40B4-BE49-F238E27FC236}">
                <a16:creationId xmlns:a16="http://schemas.microsoft.com/office/drawing/2014/main" id="{8554E337-D2DD-4AA0-BF94-D33FA2B37A4C}"/>
              </a:ext>
            </a:extLst>
          </p:cNvPr>
          <p:cNvSpPr/>
          <p:nvPr/>
        </p:nvSpPr>
        <p:spPr>
          <a:xfrm>
            <a:off x="11124006" y="5370847"/>
            <a:ext cx="1067994" cy="755006"/>
          </a:xfrm>
          <a:prstGeom prst="rect">
            <a:avLst/>
          </a:prstGeom>
          <a:solidFill>
            <a:srgbClr val="92D050"/>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white"/>
                </a:solidFill>
                <a:effectLst/>
                <a:uLnTx/>
                <a:uFillTx/>
                <a:latin typeface="Calibri" panose="020F0502020204030204"/>
                <a:ea typeface="+mn-ea"/>
                <a:cs typeface="+mn-cs"/>
              </a:rPr>
              <a:t>poduzetnici</a:t>
            </a:r>
          </a:p>
        </p:txBody>
      </p:sp>
      <p:sp>
        <p:nvSpPr>
          <p:cNvPr id="23" name="AutoShape 3">
            <a:extLst>
              <a:ext uri="{FF2B5EF4-FFF2-40B4-BE49-F238E27FC236}">
                <a16:creationId xmlns:a16="http://schemas.microsoft.com/office/drawing/2014/main" id="{FEDB140B-CE23-410F-8102-EED3907EC5F6}"/>
              </a:ext>
            </a:extLst>
          </p:cNvPr>
          <p:cNvSpPr/>
          <p:nvPr/>
        </p:nvSpPr>
        <p:spPr>
          <a:xfrm>
            <a:off x="11115414" y="664062"/>
            <a:ext cx="120301" cy="5461791"/>
          </a:xfrm>
          <a:prstGeom prst="rect">
            <a:avLst/>
          </a:prstGeom>
          <a:solidFill>
            <a:srgbClr val="92D050">
              <a:alpha val="2980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8316A43C-AF4C-4A36-960E-13747A07EE80}"/>
              </a:ext>
            </a:extLst>
          </p:cNvPr>
          <p:cNvSpPr txBox="1"/>
          <p:nvPr/>
        </p:nvSpPr>
        <p:spPr>
          <a:xfrm rot="16200000">
            <a:off x="9827914" y="3143809"/>
            <a:ext cx="3584349" cy="374398"/>
          </a:xfrm>
          <a:prstGeom prst="rect">
            <a:avLst/>
          </a:prstGeom>
        </p:spPr>
        <p:txBody>
          <a:bodyPr wrap="square" lIns="0" tIns="0" rIns="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hr-HR" sz="1400" b="0" i="0" u="none" strike="noStrike" kern="1200" cap="none" spc="143" normalizeH="0" baseline="0" noProof="0" dirty="0">
                <a:ln>
                  <a:noFill/>
                </a:ln>
                <a:solidFill>
                  <a:srgbClr val="111B1E"/>
                </a:solidFill>
                <a:effectLst/>
                <a:uLnTx/>
                <a:uFillTx/>
                <a:latin typeface="Cormorant Garamond Bold"/>
                <a:ea typeface="+mn-ea"/>
                <a:cs typeface="+mn-cs"/>
              </a:rPr>
              <a:t>Data subject’s rights matters.</a:t>
            </a:r>
            <a:endParaRPr kumimoji="0" lang="en-US" sz="1400" b="0" i="0" u="none" strike="noStrike" kern="1200" cap="none" spc="143" normalizeH="0" baseline="0" noProof="0" dirty="0">
              <a:ln>
                <a:noFill/>
              </a:ln>
              <a:solidFill>
                <a:srgbClr val="111B1E"/>
              </a:solidFill>
              <a:effectLst/>
              <a:uLnTx/>
              <a:uFillTx/>
              <a:latin typeface="Cormorant Garamond Bold"/>
              <a:ea typeface="+mn-ea"/>
              <a:cs typeface="+mn-cs"/>
            </a:endParaRPr>
          </a:p>
        </p:txBody>
      </p:sp>
      <p:pic>
        <p:nvPicPr>
          <p:cNvPr id="29" name="Picture 28" descr="A picture containing graphical user interface&#10;&#10;Description automatically generated">
            <a:extLst>
              <a:ext uri="{FF2B5EF4-FFF2-40B4-BE49-F238E27FC236}">
                <a16:creationId xmlns:a16="http://schemas.microsoft.com/office/drawing/2014/main" id="{1CAEA422-ACD5-4935-9E99-7A68536C7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490" y="119147"/>
            <a:ext cx="3304240" cy="632727"/>
          </a:xfrm>
          <a:prstGeom prst="rect">
            <a:avLst/>
          </a:prstGeom>
        </p:spPr>
      </p:pic>
      <p:pic>
        <p:nvPicPr>
          <p:cNvPr id="30" name="Picture 29" descr="Text&#10;&#10;Description automatically generated">
            <a:extLst>
              <a:ext uri="{FF2B5EF4-FFF2-40B4-BE49-F238E27FC236}">
                <a16:creationId xmlns:a16="http://schemas.microsoft.com/office/drawing/2014/main" id="{58B1A15F-8868-40E9-98D4-F06264280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3735" y="196320"/>
            <a:ext cx="3200400" cy="579120"/>
          </a:xfrm>
          <a:prstGeom prst="rect">
            <a:avLst/>
          </a:prstGeom>
        </p:spPr>
      </p:pic>
      <p:cxnSp>
        <p:nvCxnSpPr>
          <p:cNvPr id="32" name="Straight Connector 31">
            <a:extLst>
              <a:ext uri="{FF2B5EF4-FFF2-40B4-BE49-F238E27FC236}">
                <a16:creationId xmlns:a16="http://schemas.microsoft.com/office/drawing/2014/main" id="{76A80175-09CF-49B3-90C8-BDA1B862406A}"/>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A8DE458-B040-4568-A605-756F3ED26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74223"/>
            <a:ext cx="12192000" cy="714164"/>
          </a:xfrm>
          <a:prstGeom prst="rect">
            <a:avLst/>
          </a:prstGeom>
        </p:spPr>
      </p:pic>
      <p:sp>
        <p:nvSpPr>
          <p:cNvPr id="34" name="TextBox 33">
            <a:extLst>
              <a:ext uri="{FF2B5EF4-FFF2-40B4-BE49-F238E27FC236}">
                <a16:creationId xmlns:a16="http://schemas.microsoft.com/office/drawing/2014/main" id="{F4E447F6-CD0F-4186-80D1-65FA709F68AE}"/>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sp>
        <p:nvSpPr>
          <p:cNvPr id="36" name="TextBox 35">
            <a:extLst>
              <a:ext uri="{FF2B5EF4-FFF2-40B4-BE49-F238E27FC236}">
                <a16:creationId xmlns:a16="http://schemas.microsoft.com/office/drawing/2014/main" id="{5DAF143C-7F4A-4149-A1DA-A6F2162AB11C}"/>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pic>
        <p:nvPicPr>
          <p:cNvPr id="2" name="Picture 1">
            <a:extLst>
              <a:ext uri="{FF2B5EF4-FFF2-40B4-BE49-F238E27FC236}">
                <a16:creationId xmlns:a16="http://schemas.microsoft.com/office/drawing/2014/main" id="{A7662F84-E843-56BB-947F-1956D54B0E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607476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rgbClr val="00B050"/>
                </a:solidFill>
                <a:effectLst/>
                <a:uLnTx/>
                <a:uFillTx/>
                <a:latin typeface="Calibri" panose="020F0502020204030204"/>
                <a:ea typeface="+mn-ea"/>
                <a:cs typeface="+mn-cs"/>
              </a:rPr>
              <a:t>PRIVOLA KAO PRAVNI TEMELJ ZA OBRADU PODATAKA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hr-HR" sz="1600" dirty="0">
              <a:solidFill>
                <a:srgbClr val="404040"/>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Kad se mora dobiti </a:t>
            </a:r>
            <a:r>
              <a:rPr kumimoji="0" lang="hr-HR" sz="1600" b="1" i="0" u="none" strike="noStrike" kern="1200" cap="none" spc="0" normalizeH="0" baseline="0" noProof="0" dirty="0">
                <a:ln>
                  <a:noFill/>
                </a:ln>
                <a:solidFill>
                  <a:srgbClr val="404040"/>
                </a:solidFill>
                <a:effectLst/>
                <a:uLnTx/>
                <a:uFillTx/>
                <a:latin typeface="Calibri" panose="020F0502020204030204"/>
                <a:ea typeface="+mn-ea"/>
                <a:cs typeface="+mn-cs"/>
              </a:rPr>
              <a:t>privola</a:t>
            </a: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 za obradu osobnih podataka, da bi ta privola bila valjana, nekoliko sljedećih uvjeta mora biti zadovoljeno:</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mora biti </a:t>
            </a:r>
            <a:r>
              <a:rPr kumimoji="0" lang="hr-HR" sz="1600" b="1" i="0" u="none" strike="noStrike" kern="1200" cap="none" spc="0" normalizeH="0" baseline="0" noProof="0" dirty="0">
                <a:ln>
                  <a:noFill/>
                </a:ln>
                <a:solidFill>
                  <a:srgbClr val="404040"/>
                </a:solidFill>
                <a:effectLst/>
                <a:uLnTx/>
                <a:uFillTx/>
                <a:latin typeface="Calibri" panose="020F0502020204030204"/>
                <a:ea typeface="+mn-ea"/>
                <a:cs typeface="+mn-cs"/>
              </a:rPr>
              <a:t>dobrovoljno dana;</a:t>
            </a:r>
            <a:endPar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mora biti </a:t>
            </a:r>
            <a:r>
              <a:rPr kumimoji="0" lang="hr-HR" sz="1600" b="1" i="0" u="none" strike="noStrike" kern="1200" cap="none" spc="0" normalizeH="0" baseline="0" noProof="0" dirty="0">
                <a:ln>
                  <a:noFill/>
                </a:ln>
                <a:solidFill>
                  <a:srgbClr val="404040"/>
                </a:solidFill>
                <a:effectLst/>
                <a:uLnTx/>
                <a:uFillTx/>
                <a:latin typeface="Calibri" panose="020F0502020204030204"/>
                <a:ea typeface="+mn-ea"/>
                <a:cs typeface="+mn-cs"/>
              </a:rPr>
              <a:t>informirana;</a:t>
            </a:r>
            <a:endPar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mora biti dana za </a:t>
            </a:r>
            <a:r>
              <a:rPr kumimoji="0" lang="hr-HR" sz="1600" b="1" i="0" u="none" strike="noStrike" kern="1200" cap="none" spc="0" normalizeH="0" baseline="0" noProof="0" dirty="0">
                <a:ln>
                  <a:noFill/>
                </a:ln>
                <a:solidFill>
                  <a:srgbClr val="404040"/>
                </a:solidFill>
                <a:effectLst/>
                <a:uLnTx/>
                <a:uFillTx/>
                <a:latin typeface="Calibri" panose="020F0502020204030204"/>
                <a:ea typeface="+mn-ea"/>
                <a:cs typeface="+mn-cs"/>
              </a:rPr>
              <a:t>specifičnu svrhu;</a:t>
            </a:r>
            <a:endPar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svi razlozi za obradu moraju biti jasno navedeni;</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1" i="0" u="none" strike="noStrike" kern="1200" cap="none" spc="0" normalizeH="0" baseline="0" noProof="0" dirty="0">
                <a:ln>
                  <a:noFill/>
                </a:ln>
                <a:solidFill>
                  <a:srgbClr val="404040"/>
                </a:solidFill>
                <a:effectLst/>
                <a:uLnTx/>
                <a:uFillTx/>
                <a:latin typeface="Calibri" panose="020F0502020204030204"/>
                <a:ea typeface="+mn-ea"/>
                <a:cs typeface="+mn-cs"/>
              </a:rPr>
              <a:t>izričita</a:t>
            </a: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 je i dana pozitivnim činom (primjer: elektronički okvir za označavanje koji pojedinac mora izričito označiti na internetu ili potpis na obrascu);</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1" i="0" u="none" strike="noStrike" kern="1200" cap="none" spc="0" normalizeH="0" baseline="0" noProof="0" dirty="0">
                <a:ln>
                  <a:noFill/>
                </a:ln>
                <a:solidFill>
                  <a:srgbClr val="404040"/>
                </a:solidFill>
                <a:effectLst/>
                <a:uLnTx/>
                <a:uFillTx/>
                <a:latin typeface="Calibri" panose="020F0502020204030204"/>
                <a:ea typeface="+mn-ea"/>
                <a:cs typeface="+mn-cs"/>
              </a:rPr>
              <a:t>Upotrebljava jasan i jednostavan jezik</a:t>
            </a: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 te je jasno vidljiva;</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moguće je i </a:t>
            </a:r>
            <a:r>
              <a:rPr kumimoji="0" lang="hr-HR" sz="1600" b="1" i="0" u="none" strike="noStrike" kern="1200" cap="none" spc="0" normalizeH="0" baseline="0" noProof="0" dirty="0">
                <a:ln>
                  <a:noFill/>
                </a:ln>
                <a:solidFill>
                  <a:srgbClr val="404040"/>
                </a:solidFill>
                <a:effectLst/>
                <a:uLnTx/>
                <a:uFillTx/>
                <a:latin typeface="Calibri" panose="020F0502020204030204"/>
                <a:ea typeface="+mn-ea"/>
                <a:cs typeface="+mn-cs"/>
              </a:rPr>
              <a:t>povući privolu</a:t>
            </a: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 i ta činjenica je objašnjena</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Da bi privola bila </a:t>
            </a:r>
            <a:r>
              <a:rPr kumimoji="0" lang="hr-HR" sz="1600" b="1" i="0" u="none" strike="noStrike" kern="1200" cap="none" spc="0" normalizeH="0" baseline="0" noProof="0" dirty="0">
                <a:ln>
                  <a:noFill/>
                </a:ln>
                <a:solidFill>
                  <a:srgbClr val="404040"/>
                </a:solidFill>
                <a:effectLst/>
                <a:uLnTx/>
                <a:uFillTx/>
                <a:latin typeface="Calibri" panose="020F0502020204030204"/>
                <a:ea typeface="+mn-ea"/>
                <a:cs typeface="+mn-cs"/>
              </a:rPr>
              <a:t>dobrovoljna</a:t>
            </a:r>
            <a:r>
              <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rPr>
              <a:t>, pojedinac mora imati slobodan izbor i mora moći odbiti dati ili povući privolu, a da zbog toga ne trpi štetu. Npr. tražite gosta privolu da fotografirate njegovu osobnu iskaznicu. Što u slučaju ako to odbije, odbit ćete mu pružiti uslugu? Takva privola ne udovoljava zahtjevima iz GDPR-a.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hr-HR" sz="1600" dirty="0">
              <a:solidFill>
                <a:srgbClr val="40404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r-HR" sz="1600" b="0" i="0" u="none" strike="noStrike" kern="1200" cap="none" spc="0" normalizeH="0" baseline="0" noProof="0" dirty="0">
              <a:ln>
                <a:noFill/>
              </a:ln>
              <a:solidFill>
                <a:srgbClr val="404040"/>
              </a:solidFill>
              <a:effectLst/>
              <a:uLnTx/>
              <a:uFillTx/>
              <a:latin typeface="Calibri" panose="020F0502020204030204"/>
              <a:ea typeface="+mn-ea"/>
              <a:cs typeface="+mn-cs"/>
            </a:endParaRPr>
          </a:p>
          <a:p>
            <a:endParaRPr lang="hr-HR" sz="2000" b="1" dirty="0">
              <a:solidFill>
                <a:srgbClr val="00B050"/>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0261" y="102179"/>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6526" y="205096"/>
            <a:ext cx="2168433" cy="558536"/>
          </a:xfrm>
          <a:prstGeom prst="rect">
            <a:avLst/>
          </a:prstGeom>
        </p:spPr>
      </p:pic>
    </p:spTree>
    <p:extLst>
      <p:ext uri="{BB962C8B-B14F-4D97-AF65-F5344CB8AC3E}">
        <p14:creationId xmlns:p14="http://schemas.microsoft.com/office/powerpoint/2010/main" val="1296092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252505-10F8-63BE-719C-8ABD5B4B8E85}"/>
              </a:ext>
            </a:extLst>
          </p:cNvPr>
          <p:cNvSpPr/>
          <p:nvPr/>
        </p:nvSpPr>
        <p:spPr>
          <a:xfrm>
            <a:off x="-179762" y="0"/>
            <a:ext cx="12371762"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3" name="Picture 12">
            <a:extLst>
              <a:ext uri="{FF2B5EF4-FFF2-40B4-BE49-F238E27FC236}">
                <a16:creationId xmlns:a16="http://schemas.microsoft.com/office/drawing/2014/main" id="{FC5B98DC-B23F-5CFD-D028-F0A82377D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003" y="0"/>
            <a:ext cx="5901606" cy="6858000"/>
          </a:xfrm>
          <a:prstGeom prst="rect">
            <a:avLst/>
          </a:prstGeom>
          <a:ln>
            <a:solidFill>
              <a:schemeClr val="tx2"/>
            </a:solidFill>
          </a:ln>
        </p:spPr>
      </p:pic>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321452" y="2540106"/>
            <a:ext cx="2138337" cy="1158731"/>
          </a:xfrm>
        </p:spPr>
        <p:txBody>
          <a:bodyPr>
            <a:noAutofit/>
          </a:bodyPr>
          <a:lstStyle/>
          <a:p>
            <a:endParaRPr lang="hr-HR" sz="1800" b="1" dirty="0">
              <a:solidFill>
                <a:schemeClr val="tx1"/>
              </a:solidFill>
            </a:endParaRPr>
          </a:p>
          <a:p>
            <a:r>
              <a:rPr lang="hr-HR" sz="1800" b="1" dirty="0">
                <a:solidFill>
                  <a:schemeClr val="accent2"/>
                </a:solidFill>
              </a:rPr>
              <a:t>PRIMJER PRIVOLE</a:t>
            </a:r>
          </a:p>
        </p:txBody>
      </p:sp>
      <p:pic>
        <p:nvPicPr>
          <p:cNvPr id="2" name="Picture 1">
            <a:extLst>
              <a:ext uri="{FF2B5EF4-FFF2-40B4-BE49-F238E27FC236}">
                <a16:creationId xmlns:a16="http://schemas.microsoft.com/office/drawing/2014/main" id="{EE561140-218A-F8BC-E885-E225DD92A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49287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F46DD9C-2B1C-453A-AA53-96B840FA295A}"/>
              </a:ext>
            </a:extLst>
          </p:cNvPr>
          <p:cNvSpPr txBox="1"/>
          <p:nvPr/>
        </p:nvSpPr>
        <p:spPr>
          <a:xfrm>
            <a:off x="3073400" y="2706499"/>
            <a:ext cx="6534726" cy="200055"/>
          </a:xfrm>
          <a:prstGeom prst="rect">
            <a:avLst/>
          </a:prstGeom>
          <a:noFill/>
        </p:spPr>
        <p:txBody>
          <a:bodyPr wrap="square">
            <a:spAutoFit/>
          </a:bodyPr>
          <a:lstStyle/>
          <a:p>
            <a:endParaRPr lang="hr-HR" sz="700" dirty="0"/>
          </a:p>
        </p:txBody>
      </p:sp>
      <p:sp>
        <p:nvSpPr>
          <p:cNvPr id="6" name="TekstniOkvir 5">
            <a:extLst>
              <a:ext uri="{FF2B5EF4-FFF2-40B4-BE49-F238E27FC236}">
                <a16:creationId xmlns:a16="http://schemas.microsoft.com/office/drawing/2014/main" id="{0FB84C20-F27E-9FA6-E297-19A610A44FFF}"/>
              </a:ext>
            </a:extLst>
          </p:cNvPr>
          <p:cNvSpPr txBox="1"/>
          <p:nvPr/>
        </p:nvSpPr>
        <p:spPr>
          <a:xfrm>
            <a:off x="184470" y="1237673"/>
            <a:ext cx="9679966" cy="1200329"/>
          </a:xfrm>
          <a:prstGeom prst="rect">
            <a:avLst/>
          </a:prstGeom>
          <a:noFill/>
        </p:spPr>
        <p:txBody>
          <a:bodyPr wrap="square" rtlCol="0">
            <a:spAutoFit/>
          </a:bodyPr>
          <a:lstStyle/>
          <a:p>
            <a:r>
              <a:rPr lang="en-GB" sz="2400" b="1" dirty="0" err="1">
                <a:solidFill>
                  <a:schemeClr val="accent6"/>
                </a:solidFill>
              </a:rPr>
              <a:t>Obrada</a:t>
            </a:r>
            <a:r>
              <a:rPr lang="en-GB" sz="2400" b="1" dirty="0">
                <a:solidFill>
                  <a:schemeClr val="accent6"/>
                </a:solidFill>
              </a:rPr>
              <a:t> je </a:t>
            </a:r>
            <a:r>
              <a:rPr lang="en-GB" sz="2400" b="1" dirty="0" err="1">
                <a:solidFill>
                  <a:schemeClr val="accent6"/>
                </a:solidFill>
              </a:rPr>
              <a:t>nužna</a:t>
            </a:r>
            <a:r>
              <a:rPr lang="en-GB" sz="2400" b="1" dirty="0">
                <a:solidFill>
                  <a:schemeClr val="accent6"/>
                </a:solidFill>
              </a:rPr>
              <a:t> za </a:t>
            </a:r>
            <a:r>
              <a:rPr lang="en-GB" sz="2400" b="1" dirty="0" err="1">
                <a:solidFill>
                  <a:schemeClr val="accent6"/>
                </a:solidFill>
              </a:rPr>
              <a:t>potrebe</a:t>
            </a:r>
            <a:r>
              <a:rPr lang="en-GB" sz="2400" b="1" dirty="0">
                <a:solidFill>
                  <a:schemeClr val="accent6"/>
                </a:solidFill>
              </a:rPr>
              <a:t> </a:t>
            </a:r>
            <a:r>
              <a:rPr lang="en-GB" sz="2400" b="1" dirty="0" err="1">
                <a:solidFill>
                  <a:schemeClr val="accent6"/>
                </a:solidFill>
              </a:rPr>
              <a:t>legitimnih</a:t>
            </a:r>
            <a:r>
              <a:rPr lang="en-GB" sz="2400" b="1" dirty="0">
                <a:solidFill>
                  <a:schemeClr val="accent6"/>
                </a:solidFill>
              </a:rPr>
              <a:t> </a:t>
            </a:r>
            <a:r>
              <a:rPr lang="en-GB" sz="2400" b="1" dirty="0" err="1">
                <a:solidFill>
                  <a:schemeClr val="accent6"/>
                </a:solidFill>
              </a:rPr>
              <a:t>interesa</a:t>
            </a:r>
            <a:r>
              <a:rPr lang="en-GB" sz="2400" b="1" dirty="0">
                <a:solidFill>
                  <a:schemeClr val="accent6"/>
                </a:solidFill>
              </a:rPr>
              <a:t> </a:t>
            </a:r>
            <a:r>
              <a:rPr lang="en-GB" sz="2400" b="1" dirty="0" err="1">
                <a:solidFill>
                  <a:schemeClr val="accent6"/>
                </a:solidFill>
              </a:rPr>
              <a:t>voditelja</a:t>
            </a:r>
            <a:r>
              <a:rPr lang="en-GB" sz="2400" b="1" dirty="0">
                <a:solidFill>
                  <a:schemeClr val="accent6"/>
                </a:solidFill>
              </a:rPr>
              <a:t> </a:t>
            </a:r>
            <a:r>
              <a:rPr lang="en-GB" sz="2400" b="1" dirty="0" err="1">
                <a:solidFill>
                  <a:schemeClr val="accent6"/>
                </a:solidFill>
              </a:rPr>
              <a:t>obrade</a:t>
            </a:r>
            <a:r>
              <a:rPr lang="en-GB" sz="2400" b="1" dirty="0">
                <a:solidFill>
                  <a:schemeClr val="accent6"/>
                </a:solidFill>
              </a:rPr>
              <a:t> </a:t>
            </a:r>
            <a:r>
              <a:rPr lang="en-GB" sz="2400" b="1" dirty="0" err="1">
                <a:solidFill>
                  <a:schemeClr val="accent6"/>
                </a:solidFill>
              </a:rPr>
              <a:t>ili</a:t>
            </a:r>
            <a:r>
              <a:rPr lang="en-GB" sz="2400" b="1" dirty="0">
                <a:solidFill>
                  <a:schemeClr val="accent6"/>
                </a:solidFill>
              </a:rPr>
              <a:t> </a:t>
            </a:r>
            <a:r>
              <a:rPr lang="en-GB" sz="2400" b="1" dirty="0" err="1">
                <a:solidFill>
                  <a:schemeClr val="accent6"/>
                </a:solidFill>
              </a:rPr>
              <a:t>treće</a:t>
            </a:r>
            <a:r>
              <a:rPr lang="en-GB" sz="2400" b="1" dirty="0">
                <a:solidFill>
                  <a:schemeClr val="accent6"/>
                </a:solidFill>
              </a:rPr>
              <a:t> </a:t>
            </a:r>
            <a:r>
              <a:rPr lang="en-GB" sz="2400" b="1" dirty="0" err="1">
                <a:solidFill>
                  <a:schemeClr val="accent6"/>
                </a:solidFill>
              </a:rPr>
              <a:t>strane</a:t>
            </a:r>
            <a:r>
              <a:rPr lang="en-GB" sz="2400" b="1" dirty="0">
                <a:solidFill>
                  <a:schemeClr val="accent6"/>
                </a:solidFill>
              </a:rPr>
              <a:t>, </a:t>
            </a:r>
            <a:r>
              <a:rPr lang="en-GB" sz="2400" b="1" dirty="0" err="1">
                <a:solidFill>
                  <a:schemeClr val="accent6"/>
                </a:solidFill>
              </a:rPr>
              <a:t>osim</a:t>
            </a:r>
            <a:r>
              <a:rPr lang="en-GB" sz="2400" b="1" dirty="0">
                <a:solidFill>
                  <a:schemeClr val="accent6"/>
                </a:solidFill>
              </a:rPr>
              <a:t> </a:t>
            </a:r>
            <a:r>
              <a:rPr lang="en-GB" sz="2400" b="1" dirty="0" err="1">
                <a:solidFill>
                  <a:schemeClr val="accent6"/>
                </a:solidFill>
              </a:rPr>
              <a:t>kada</a:t>
            </a:r>
            <a:r>
              <a:rPr lang="en-GB" sz="2400" b="1" dirty="0">
                <a:solidFill>
                  <a:schemeClr val="accent6"/>
                </a:solidFill>
              </a:rPr>
              <a:t> </a:t>
            </a:r>
            <a:r>
              <a:rPr lang="en-GB" sz="2400" b="1" dirty="0" err="1">
                <a:solidFill>
                  <a:schemeClr val="accent6"/>
                </a:solidFill>
              </a:rPr>
              <a:t>su</a:t>
            </a:r>
            <a:r>
              <a:rPr lang="en-GB" sz="2400" b="1" dirty="0">
                <a:solidFill>
                  <a:schemeClr val="accent6"/>
                </a:solidFill>
              </a:rPr>
              <a:t> od </a:t>
            </a:r>
            <a:r>
              <a:rPr lang="en-GB" sz="2400" b="1" dirty="0" err="1">
                <a:solidFill>
                  <a:schemeClr val="accent6"/>
                </a:solidFill>
              </a:rPr>
              <a:t>tih</a:t>
            </a:r>
            <a:r>
              <a:rPr lang="en-GB" sz="2400" b="1" dirty="0">
                <a:solidFill>
                  <a:schemeClr val="accent6"/>
                </a:solidFill>
              </a:rPr>
              <a:t> </a:t>
            </a:r>
            <a:r>
              <a:rPr lang="en-GB" sz="2400" b="1" dirty="0" err="1">
                <a:solidFill>
                  <a:schemeClr val="accent6"/>
                </a:solidFill>
              </a:rPr>
              <a:t>interesa</a:t>
            </a:r>
            <a:r>
              <a:rPr lang="en-GB" sz="2400" b="1" dirty="0">
                <a:solidFill>
                  <a:schemeClr val="accent6"/>
                </a:solidFill>
              </a:rPr>
              <a:t> </a:t>
            </a:r>
            <a:r>
              <a:rPr lang="en-GB" sz="2400" b="1" dirty="0" err="1">
                <a:solidFill>
                  <a:schemeClr val="accent6"/>
                </a:solidFill>
              </a:rPr>
              <a:t>jači</a:t>
            </a:r>
            <a:r>
              <a:rPr lang="en-GB" sz="2400" b="1" dirty="0">
                <a:solidFill>
                  <a:schemeClr val="accent6"/>
                </a:solidFill>
              </a:rPr>
              <a:t> </a:t>
            </a:r>
            <a:r>
              <a:rPr lang="en-GB" sz="2400" b="1" dirty="0" err="1">
                <a:solidFill>
                  <a:schemeClr val="accent6"/>
                </a:solidFill>
              </a:rPr>
              <a:t>interesi</a:t>
            </a:r>
            <a:r>
              <a:rPr lang="en-GB" sz="2400" b="1" dirty="0">
                <a:solidFill>
                  <a:schemeClr val="accent6"/>
                </a:solidFill>
              </a:rPr>
              <a:t> </a:t>
            </a:r>
            <a:r>
              <a:rPr lang="en-GB" sz="2400" b="1" dirty="0" err="1">
                <a:solidFill>
                  <a:schemeClr val="accent6"/>
                </a:solidFill>
              </a:rPr>
              <a:t>ili</a:t>
            </a:r>
            <a:r>
              <a:rPr lang="en-GB" sz="2400" b="1" dirty="0">
                <a:solidFill>
                  <a:schemeClr val="accent6"/>
                </a:solidFill>
              </a:rPr>
              <a:t> </a:t>
            </a:r>
            <a:r>
              <a:rPr lang="en-GB" sz="2400" b="1" dirty="0" err="1">
                <a:solidFill>
                  <a:schemeClr val="accent6"/>
                </a:solidFill>
              </a:rPr>
              <a:t>temeljna</a:t>
            </a:r>
            <a:r>
              <a:rPr lang="en-GB" sz="2400" b="1" dirty="0">
                <a:solidFill>
                  <a:schemeClr val="accent6"/>
                </a:solidFill>
              </a:rPr>
              <a:t> </a:t>
            </a:r>
            <a:r>
              <a:rPr lang="en-GB" sz="2400" b="1" dirty="0" err="1">
                <a:solidFill>
                  <a:schemeClr val="accent6"/>
                </a:solidFill>
              </a:rPr>
              <a:t>prava</a:t>
            </a:r>
            <a:r>
              <a:rPr lang="en-GB" sz="2400" b="1" dirty="0">
                <a:solidFill>
                  <a:schemeClr val="accent6"/>
                </a:solidFill>
              </a:rPr>
              <a:t> I </a:t>
            </a:r>
            <a:r>
              <a:rPr lang="en-GB" sz="2400" b="1" dirty="0" err="1">
                <a:solidFill>
                  <a:schemeClr val="accent6"/>
                </a:solidFill>
              </a:rPr>
              <a:t>slobode</a:t>
            </a:r>
            <a:r>
              <a:rPr lang="en-GB" sz="2400" b="1" dirty="0">
                <a:solidFill>
                  <a:schemeClr val="accent6"/>
                </a:solidFill>
              </a:rPr>
              <a:t> </a:t>
            </a:r>
            <a:r>
              <a:rPr lang="en-GB" sz="2400" b="1" dirty="0" err="1">
                <a:solidFill>
                  <a:schemeClr val="accent6"/>
                </a:solidFill>
              </a:rPr>
              <a:t>ispitanika</a:t>
            </a:r>
            <a:r>
              <a:rPr lang="en-GB" sz="2400" b="1" dirty="0">
                <a:solidFill>
                  <a:schemeClr val="accent6"/>
                </a:solidFill>
              </a:rPr>
              <a:t> koji </a:t>
            </a:r>
            <a:r>
              <a:rPr lang="en-GB" sz="2400" b="1" dirty="0" err="1">
                <a:solidFill>
                  <a:schemeClr val="accent6"/>
                </a:solidFill>
              </a:rPr>
              <a:t>zahtijevaju</a:t>
            </a:r>
            <a:r>
              <a:rPr lang="en-GB" sz="2400" b="1" dirty="0">
                <a:solidFill>
                  <a:schemeClr val="accent6"/>
                </a:solidFill>
              </a:rPr>
              <a:t> </a:t>
            </a:r>
            <a:r>
              <a:rPr lang="en-GB" sz="2400" b="1" dirty="0" err="1">
                <a:solidFill>
                  <a:schemeClr val="accent6"/>
                </a:solidFill>
              </a:rPr>
              <a:t>zaštitu</a:t>
            </a:r>
            <a:r>
              <a:rPr lang="en-GB" sz="2400" b="1" dirty="0">
                <a:solidFill>
                  <a:schemeClr val="accent6"/>
                </a:solidFill>
              </a:rPr>
              <a:t> </a:t>
            </a:r>
            <a:r>
              <a:rPr lang="en-GB" sz="2400" b="1" dirty="0" err="1">
                <a:solidFill>
                  <a:schemeClr val="accent6"/>
                </a:solidFill>
              </a:rPr>
              <a:t>osobnih</a:t>
            </a:r>
            <a:r>
              <a:rPr lang="en-GB" sz="2400" b="1" dirty="0">
                <a:solidFill>
                  <a:schemeClr val="accent6"/>
                </a:solidFill>
              </a:rPr>
              <a:t> </a:t>
            </a:r>
            <a:r>
              <a:rPr lang="en-GB" sz="2400" b="1" dirty="0" err="1">
                <a:solidFill>
                  <a:schemeClr val="accent6"/>
                </a:solidFill>
              </a:rPr>
              <a:t>podataka</a:t>
            </a:r>
            <a:r>
              <a:rPr lang="en-GB" sz="2400" b="1" dirty="0">
                <a:solidFill>
                  <a:schemeClr val="accent6"/>
                </a:solidFill>
              </a:rPr>
              <a:t> </a:t>
            </a:r>
            <a:endParaRPr lang="hr-HR" sz="2400" b="1" dirty="0">
              <a:solidFill>
                <a:schemeClr val="accent6"/>
              </a:solidFill>
            </a:endParaRPr>
          </a:p>
        </p:txBody>
      </p:sp>
      <p:sp>
        <p:nvSpPr>
          <p:cNvPr id="2" name="TekstniOkvir 1">
            <a:extLst>
              <a:ext uri="{FF2B5EF4-FFF2-40B4-BE49-F238E27FC236}">
                <a16:creationId xmlns:a16="http://schemas.microsoft.com/office/drawing/2014/main" id="{5F0CB143-03D8-AA9E-E1F2-7E832E5A034B}"/>
              </a:ext>
            </a:extLst>
          </p:cNvPr>
          <p:cNvSpPr txBox="1"/>
          <p:nvPr/>
        </p:nvSpPr>
        <p:spPr>
          <a:xfrm>
            <a:off x="184470" y="2906554"/>
            <a:ext cx="4175021" cy="2585323"/>
          </a:xfrm>
          <a:prstGeom prst="rect">
            <a:avLst/>
          </a:prstGeom>
          <a:noFill/>
        </p:spPr>
        <p:txBody>
          <a:bodyPr wrap="square" rtlCol="0">
            <a:spAutoFit/>
          </a:bodyPr>
          <a:lstStyle/>
          <a:p>
            <a:r>
              <a:rPr lang="en-GB" dirty="0"/>
              <a:t> - </a:t>
            </a:r>
            <a:r>
              <a:rPr lang="en-GB" dirty="0" err="1"/>
              <a:t>postojanje</a:t>
            </a:r>
            <a:r>
              <a:rPr lang="en-GB" dirty="0"/>
              <a:t> </a:t>
            </a:r>
            <a:r>
              <a:rPr lang="en-GB" dirty="0" err="1"/>
              <a:t>legitimnog</a:t>
            </a:r>
            <a:r>
              <a:rPr lang="en-GB" dirty="0"/>
              <a:t> </a:t>
            </a:r>
            <a:r>
              <a:rPr lang="en-GB" dirty="0" err="1"/>
              <a:t>interesa</a:t>
            </a:r>
            <a:r>
              <a:rPr lang="en-GB" dirty="0"/>
              <a:t> mora se </a:t>
            </a:r>
            <a:r>
              <a:rPr lang="en-GB" dirty="0" err="1"/>
              <a:t>pažljivo</a:t>
            </a:r>
            <a:r>
              <a:rPr lang="en-GB" dirty="0"/>
              <a:t> </a:t>
            </a:r>
            <a:r>
              <a:rPr lang="en-GB" dirty="0" err="1"/>
              <a:t>procijeniti</a:t>
            </a:r>
            <a:r>
              <a:rPr lang="en-GB" dirty="0"/>
              <a:t> u </a:t>
            </a:r>
            <a:r>
              <a:rPr lang="en-GB" dirty="0" err="1"/>
              <a:t>svakom</a:t>
            </a:r>
            <a:r>
              <a:rPr lang="en-GB" dirty="0"/>
              <a:t> </a:t>
            </a:r>
            <a:r>
              <a:rPr lang="en-GB" dirty="0" err="1"/>
              <a:t>pojedinom</a:t>
            </a:r>
            <a:r>
              <a:rPr lang="en-GB" dirty="0"/>
              <a:t> </a:t>
            </a:r>
            <a:r>
              <a:rPr lang="en-GB" dirty="0" err="1"/>
              <a:t>slučaju</a:t>
            </a:r>
            <a:endParaRPr lang="en-GB" dirty="0"/>
          </a:p>
          <a:p>
            <a:endParaRPr lang="en-GB" dirty="0"/>
          </a:p>
          <a:p>
            <a:r>
              <a:rPr lang="en-GB" dirty="0"/>
              <a:t> - </a:t>
            </a:r>
            <a:r>
              <a:rPr lang="en-GB" dirty="0" err="1"/>
              <a:t>ako</a:t>
            </a:r>
            <a:r>
              <a:rPr lang="en-GB" dirty="0"/>
              <a:t> se </a:t>
            </a:r>
            <a:r>
              <a:rPr lang="en-GB" dirty="0" err="1"/>
              <a:t>utvrde</a:t>
            </a:r>
            <a:r>
              <a:rPr lang="en-GB" dirty="0"/>
              <a:t> </a:t>
            </a:r>
            <a:r>
              <a:rPr lang="en-GB" dirty="0" err="1"/>
              <a:t>legitimni</a:t>
            </a:r>
            <a:r>
              <a:rPr lang="en-GB" dirty="0"/>
              <a:t> </a:t>
            </a:r>
            <a:r>
              <a:rPr lang="en-GB" dirty="0" err="1"/>
              <a:t>interesi</a:t>
            </a:r>
            <a:r>
              <a:rPr lang="en-GB" dirty="0"/>
              <a:t> </a:t>
            </a:r>
            <a:r>
              <a:rPr lang="en-GB" dirty="0" err="1"/>
              <a:t>voditelja</a:t>
            </a:r>
            <a:r>
              <a:rPr lang="en-GB" dirty="0"/>
              <a:t> </a:t>
            </a:r>
            <a:r>
              <a:rPr lang="en-GB" dirty="0" err="1"/>
              <a:t>obrade</a:t>
            </a:r>
            <a:r>
              <a:rPr lang="en-GB" dirty="0"/>
              <a:t>, mora se </a:t>
            </a:r>
            <a:r>
              <a:rPr lang="en-GB" dirty="0" err="1"/>
              <a:t>provesti</a:t>
            </a:r>
            <a:r>
              <a:rPr lang="en-GB" dirty="0"/>
              <a:t> </a:t>
            </a:r>
            <a:r>
              <a:rPr lang="en-GB" dirty="0" err="1"/>
              <a:t>postupak</a:t>
            </a:r>
            <a:r>
              <a:rPr lang="en-GB" dirty="0"/>
              <a:t> </a:t>
            </a:r>
            <a:r>
              <a:rPr lang="en-GB" dirty="0" err="1"/>
              <a:t>odvagivanja</a:t>
            </a:r>
            <a:r>
              <a:rPr lang="en-GB" dirty="0"/>
              <a:t> </a:t>
            </a:r>
            <a:r>
              <a:rPr lang="en-GB" dirty="0" err="1"/>
              <a:t>tih</a:t>
            </a:r>
            <a:r>
              <a:rPr lang="en-GB" dirty="0"/>
              <a:t> </a:t>
            </a:r>
            <a:r>
              <a:rPr lang="en-GB" dirty="0" err="1"/>
              <a:t>interesa</a:t>
            </a:r>
            <a:r>
              <a:rPr lang="en-GB" dirty="0"/>
              <a:t> </a:t>
            </a:r>
            <a:r>
              <a:rPr lang="en-GB" dirty="0" err="1"/>
              <a:t>i</a:t>
            </a:r>
            <a:r>
              <a:rPr lang="en-GB" dirty="0"/>
              <a:t> </a:t>
            </a:r>
            <a:r>
              <a:rPr lang="en-GB" dirty="0" err="1"/>
              <a:t>interesa</a:t>
            </a:r>
            <a:r>
              <a:rPr lang="en-GB" dirty="0"/>
              <a:t> </a:t>
            </a:r>
            <a:r>
              <a:rPr lang="en-GB" dirty="0" err="1"/>
              <a:t>ili</a:t>
            </a:r>
            <a:r>
              <a:rPr lang="en-GB" dirty="0"/>
              <a:t> </a:t>
            </a:r>
            <a:r>
              <a:rPr lang="en-GB" dirty="0" err="1"/>
              <a:t>temeljnih</a:t>
            </a:r>
            <a:r>
              <a:rPr lang="en-GB" dirty="0"/>
              <a:t> </a:t>
            </a:r>
            <a:r>
              <a:rPr lang="en-GB" dirty="0" err="1"/>
              <a:t>prava</a:t>
            </a:r>
            <a:r>
              <a:rPr lang="en-GB" dirty="0"/>
              <a:t> </a:t>
            </a:r>
            <a:r>
              <a:rPr lang="en-GB" dirty="0" err="1"/>
              <a:t>i</a:t>
            </a:r>
            <a:r>
              <a:rPr lang="en-GB" dirty="0"/>
              <a:t> </a:t>
            </a:r>
            <a:r>
              <a:rPr lang="en-GB" dirty="0" err="1"/>
              <a:t>sloboda</a:t>
            </a:r>
            <a:r>
              <a:rPr lang="en-GB" dirty="0"/>
              <a:t> </a:t>
            </a:r>
            <a:r>
              <a:rPr lang="en-GB" dirty="0" err="1"/>
              <a:t>ispitanika</a:t>
            </a:r>
            <a:r>
              <a:rPr lang="en-GB" dirty="0"/>
              <a:t> – TEST LEGITIMNOG INTERESA </a:t>
            </a:r>
            <a:endParaRPr lang="hr-HR" dirty="0"/>
          </a:p>
        </p:txBody>
      </p:sp>
      <p:sp>
        <p:nvSpPr>
          <p:cNvPr id="4" name="TekstniOkvir 3">
            <a:extLst>
              <a:ext uri="{FF2B5EF4-FFF2-40B4-BE49-F238E27FC236}">
                <a16:creationId xmlns:a16="http://schemas.microsoft.com/office/drawing/2014/main" id="{35F12180-2F61-9FF0-A049-E09AA6F22197}"/>
              </a:ext>
            </a:extLst>
          </p:cNvPr>
          <p:cNvSpPr txBox="1"/>
          <p:nvPr/>
        </p:nvSpPr>
        <p:spPr>
          <a:xfrm>
            <a:off x="5024453" y="2671247"/>
            <a:ext cx="515112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chemeClr val="accent6"/>
                </a:solidFill>
                <a:effectLst/>
                <a:uLnTx/>
                <a:uFillTx/>
                <a:latin typeface="Calibri" panose="020F0502020204030204"/>
                <a:ea typeface="+mn-ea"/>
                <a:cs typeface="+mn-cs"/>
              </a:rPr>
              <a:t>Primjeri obrada koje se mogu temeljiti na legitimnom interesu: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izravni marketing i drugi oblici marketinga ili oglašavanja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hr-HR" sz="1800" b="0" i="0" u="none" strike="noStrike" kern="1200" cap="none" spc="0" normalizeH="0" baseline="0" noProof="0" dirty="0" err="1">
                <a:ln>
                  <a:noFill/>
                </a:ln>
                <a:solidFill>
                  <a:prstClr val="black"/>
                </a:solidFill>
                <a:effectLst/>
                <a:uLnTx/>
                <a:uFillTx/>
                <a:latin typeface="Calibri" panose="020F0502020204030204"/>
                <a:ea typeface="+mn-ea"/>
                <a:cs typeface="+mn-cs"/>
              </a:rPr>
              <a:t>ideonadzor</a:t>
            </a: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Provjeriti jesu li interesi ispitanika  ili njihova temeljna prava jača u odnosu na naš  legitimni interes – provođenjem testa ravnoteže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https://azop.hr/obrasci-predlosci/</a:t>
            </a: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Prigovor</a:t>
            </a:r>
          </a:p>
        </p:txBody>
      </p:sp>
      <p:pic>
        <p:nvPicPr>
          <p:cNvPr id="7" name="Picture 6">
            <a:extLst>
              <a:ext uri="{FF2B5EF4-FFF2-40B4-BE49-F238E27FC236}">
                <a16:creationId xmlns:a16="http://schemas.microsoft.com/office/drawing/2014/main" id="{DFCE0638-7BD1-A5C5-7E7C-AA072B44CB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440779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rgbClr val="00B050"/>
                </a:solidFill>
                <a:effectLst/>
                <a:uLnTx/>
                <a:uFillTx/>
                <a:ea typeface="+mn-ea"/>
                <a:cs typeface="+mn-cs"/>
              </a:rPr>
              <a:t>LEGITIMAN INTERES KAO KAO PRAVNI TEMELJ ZA OBRADU PODATAKA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hr-HR" sz="1600" dirty="0">
              <a:solidFill>
                <a:srgbClr val="40404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r-HR" sz="1600" b="0" i="0" u="none" strike="noStrike" kern="1200" cap="none" spc="0" normalizeH="0" baseline="0" noProof="0" dirty="0">
              <a:ln>
                <a:noFill/>
              </a:ln>
              <a:solidFill>
                <a:srgbClr val="404040"/>
              </a:solidFill>
              <a:effectLst/>
              <a:uLnTx/>
              <a:uFillTx/>
              <a:ea typeface="+mn-ea"/>
              <a:cs typeface="+mn-cs"/>
            </a:endParaRPr>
          </a:p>
          <a:p>
            <a:pPr algn="l"/>
            <a:r>
              <a:rPr lang="hr-HR" sz="1600" b="1" dirty="0">
                <a:solidFill>
                  <a:srgbClr val="00B050"/>
                </a:solidFill>
              </a:rPr>
              <a:t>Primjeri obrada koje se mogu temeljiti na legitimnom interesu:</a:t>
            </a:r>
          </a:p>
          <a:p>
            <a:pPr marL="342900" indent="-342900" algn="l">
              <a:buFont typeface="Arial" panose="020B0604020202020204" pitchFamily="34" charset="0"/>
              <a:buChar char="•"/>
            </a:pPr>
            <a:r>
              <a:rPr lang="hr-HR" sz="1600" dirty="0">
                <a:solidFill>
                  <a:schemeClr val="tx1"/>
                </a:solidFill>
              </a:rPr>
              <a:t>izravni marketing i drugi oblici marketinga ili oglašavanja</a:t>
            </a:r>
          </a:p>
          <a:p>
            <a:pPr marL="342900" indent="-342900" algn="l">
              <a:buFont typeface="Arial" panose="020B0604020202020204" pitchFamily="34" charset="0"/>
              <a:buChar char="•"/>
            </a:pPr>
            <a:r>
              <a:rPr lang="hr-HR" sz="1600" dirty="0">
                <a:solidFill>
                  <a:schemeClr val="tx1"/>
                </a:solidFill>
              </a:rPr>
              <a:t>Videonadzor</a:t>
            </a:r>
          </a:p>
          <a:p>
            <a:pPr algn="l"/>
            <a:endParaRPr lang="hr-HR" sz="1600" dirty="0">
              <a:solidFill>
                <a:schemeClr val="tx1"/>
              </a:solidFill>
            </a:endParaRPr>
          </a:p>
          <a:p>
            <a:pPr algn="l"/>
            <a:r>
              <a:rPr lang="hr-HR" sz="1600" dirty="0">
                <a:solidFill>
                  <a:schemeClr val="tx1"/>
                </a:solidFill>
              </a:rPr>
              <a:t>   Provjeriti jesu li interesi ispitanika  ili njihova temeljna prava jača u odnosu na naš      	legitimni interes – provođenjem testa ravnoteže</a:t>
            </a:r>
          </a:p>
          <a:p>
            <a:pPr algn="l"/>
            <a:r>
              <a:rPr lang="hr-HR" sz="1600" dirty="0">
                <a:solidFill>
                  <a:schemeClr val="tx1"/>
                </a:solidFill>
              </a:rPr>
              <a:t>	</a:t>
            </a:r>
            <a:r>
              <a:rPr lang="hr-HR" sz="1600" dirty="0">
                <a:solidFill>
                  <a:schemeClr val="tx1"/>
                </a:solidFill>
                <a:hlinkClick r:id="rId3"/>
              </a:rPr>
              <a:t>https://arc-rec-project.eu/obrasci/</a:t>
            </a:r>
            <a:endParaRPr lang="hr-HR" sz="1600" dirty="0">
              <a:solidFill>
                <a:schemeClr val="tx1"/>
              </a:solidFill>
            </a:endParaRPr>
          </a:p>
          <a:p>
            <a:pPr algn="l"/>
            <a:endParaRPr lang="hr-HR" sz="1600" dirty="0">
              <a:solidFill>
                <a:schemeClr val="tx1"/>
              </a:solidFill>
            </a:endParaRPr>
          </a:p>
          <a:p>
            <a:pPr marL="342900" indent="-342900" algn="l">
              <a:buFont typeface="Arial" panose="020B0604020202020204" pitchFamily="34" charset="0"/>
              <a:buChar char="•"/>
            </a:pPr>
            <a:r>
              <a:rPr lang="hr-HR" sz="1600" dirty="0">
                <a:solidFill>
                  <a:schemeClr val="tx1"/>
                </a:solidFill>
              </a:rPr>
              <a:t>Prigovor</a:t>
            </a:r>
          </a:p>
          <a:p>
            <a:endParaRPr lang="hr-HR" sz="2000" b="1" dirty="0">
              <a:solidFill>
                <a:srgbClr val="00B050"/>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261" y="102179"/>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526" y="205096"/>
            <a:ext cx="2168433" cy="558536"/>
          </a:xfrm>
          <a:prstGeom prst="rect">
            <a:avLst/>
          </a:prstGeom>
        </p:spPr>
      </p:pic>
    </p:spTree>
    <p:extLst>
      <p:ext uri="{BB962C8B-B14F-4D97-AF65-F5344CB8AC3E}">
        <p14:creationId xmlns:p14="http://schemas.microsoft.com/office/powerpoint/2010/main" val="1255850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Rectangle 5">
            <a:extLst>
              <a:ext uri="{FF2B5EF4-FFF2-40B4-BE49-F238E27FC236}">
                <a16:creationId xmlns:a16="http://schemas.microsoft.com/office/drawing/2014/main" id="{EDAB4E13-07CB-4E67-DC19-D792266FAA3C}"/>
              </a:ext>
            </a:extLst>
          </p:cNvPr>
          <p:cNvSpPr/>
          <p:nvPr/>
        </p:nvSpPr>
        <p:spPr>
          <a:xfrm>
            <a:off x="771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4726493-5F8B-715A-2190-9470F9F458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16" y="434430"/>
            <a:ext cx="12043593" cy="6423570"/>
          </a:xfrm>
          <a:prstGeom prst="rect">
            <a:avLst/>
          </a:prstGeom>
        </p:spPr>
      </p:pic>
      <p:sp>
        <p:nvSpPr>
          <p:cNvPr id="13" name="TextBox 12">
            <a:extLst>
              <a:ext uri="{FF2B5EF4-FFF2-40B4-BE49-F238E27FC236}">
                <a16:creationId xmlns:a16="http://schemas.microsoft.com/office/drawing/2014/main" id="{0803B01F-4DE4-E1D2-68B2-DF2F7BC4D30D}"/>
              </a:ext>
            </a:extLst>
          </p:cNvPr>
          <p:cNvSpPr txBox="1"/>
          <p:nvPr/>
        </p:nvSpPr>
        <p:spPr>
          <a:xfrm>
            <a:off x="289931" y="87089"/>
            <a:ext cx="11902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rgbClr val="ED7D31"/>
                </a:solidFill>
                <a:effectLst/>
                <a:uLnTx/>
                <a:uFillTx/>
                <a:latin typeface="Calibri" panose="020F0502020204030204"/>
                <a:ea typeface="+mn-ea"/>
                <a:cs typeface="+mn-cs"/>
              </a:rPr>
              <a:t>PRIMJER: TEST RAZMJERNOSTI (DOKAZIVANJE LEGITIMNOG INTERESA</a:t>
            </a:r>
            <a:r>
              <a:rPr lang="hr-HR" sz="1400" dirty="0">
                <a:solidFill>
                  <a:srgbClr val="ED7D31"/>
                </a:solidFill>
                <a:latin typeface="Calibri" panose="020F0502020204030204"/>
              </a:rPr>
              <a:t>)</a:t>
            </a:r>
            <a:endParaRPr kumimoji="0" lang="hr-HR" sz="14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395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F46DD9C-2B1C-453A-AA53-96B840FA295A}"/>
              </a:ext>
            </a:extLst>
          </p:cNvPr>
          <p:cNvSpPr txBox="1"/>
          <p:nvPr/>
        </p:nvSpPr>
        <p:spPr>
          <a:xfrm>
            <a:off x="3073400" y="2706499"/>
            <a:ext cx="6534726" cy="200055"/>
          </a:xfrm>
          <a:prstGeom prst="rect">
            <a:avLst/>
          </a:prstGeom>
          <a:noFill/>
        </p:spPr>
        <p:txBody>
          <a:bodyPr wrap="square">
            <a:spAutoFit/>
          </a:bodyPr>
          <a:lstStyle/>
          <a:p>
            <a:endParaRPr lang="hr-HR" sz="700" dirty="0"/>
          </a:p>
        </p:txBody>
      </p:sp>
      <p:sp>
        <p:nvSpPr>
          <p:cNvPr id="6" name="TekstniOkvir 5">
            <a:extLst>
              <a:ext uri="{FF2B5EF4-FFF2-40B4-BE49-F238E27FC236}">
                <a16:creationId xmlns:a16="http://schemas.microsoft.com/office/drawing/2014/main" id="{0FB84C20-F27E-9FA6-E297-19A610A44FFF}"/>
              </a:ext>
            </a:extLst>
          </p:cNvPr>
          <p:cNvSpPr txBox="1"/>
          <p:nvPr/>
        </p:nvSpPr>
        <p:spPr>
          <a:xfrm>
            <a:off x="184470" y="1237673"/>
            <a:ext cx="9679966" cy="830997"/>
          </a:xfrm>
          <a:prstGeom prst="rect">
            <a:avLst/>
          </a:prstGeom>
          <a:noFill/>
        </p:spPr>
        <p:txBody>
          <a:bodyPr wrap="square" rtlCol="0">
            <a:spAutoFit/>
          </a:bodyPr>
          <a:lstStyle/>
          <a:p>
            <a:r>
              <a:rPr lang="en-GB" sz="2400" b="1" dirty="0" err="1">
                <a:solidFill>
                  <a:schemeClr val="accent6"/>
                </a:solidFill>
              </a:rPr>
              <a:t>Obrada</a:t>
            </a:r>
            <a:r>
              <a:rPr lang="en-GB" sz="2400" b="1" dirty="0">
                <a:solidFill>
                  <a:schemeClr val="accent6"/>
                </a:solidFill>
              </a:rPr>
              <a:t> je </a:t>
            </a:r>
            <a:r>
              <a:rPr lang="en-GB" sz="2400" b="1" dirty="0" err="1">
                <a:solidFill>
                  <a:schemeClr val="accent6"/>
                </a:solidFill>
              </a:rPr>
              <a:t>nužna</a:t>
            </a:r>
            <a:r>
              <a:rPr lang="en-GB" sz="2400" b="1" u="sng" dirty="0">
                <a:solidFill>
                  <a:schemeClr val="accent6"/>
                </a:solidFill>
              </a:rPr>
              <a:t> </a:t>
            </a:r>
            <a:r>
              <a:rPr lang="en-GB" sz="2400" b="1" dirty="0">
                <a:solidFill>
                  <a:schemeClr val="accent6"/>
                </a:solidFill>
              </a:rPr>
              <a:t>za </a:t>
            </a:r>
            <a:r>
              <a:rPr lang="en-GB" sz="2400" b="1" dirty="0" err="1">
                <a:solidFill>
                  <a:schemeClr val="accent6"/>
                </a:solidFill>
              </a:rPr>
              <a:t>izvršavanje</a:t>
            </a:r>
            <a:r>
              <a:rPr lang="en-GB" sz="2400" b="1" dirty="0">
                <a:solidFill>
                  <a:schemeClr val="accent6"/>
                </a:solidFill>
              </a:rPr>
              <a:t> </a:t>
            </a:r>
            <a:r>
              <a:rPr lang="en-GB" sz="2400" b="1" dirty="0" err="1">
                <a:solidFill>
                  <a:schemeClr val="accent6"/>
                </a:solidFill>
              </a:rPr>
              <a:t>ugovora</a:t>
            </a:r>
            <a:r>
              <a:rPr lang="en-GB" sz="2400" b="1" dirty="0">
                <a:solidFill>
                  <a:schemeClr val="accent6"/>
                </a:solidFill>
              </a:rPr>
              <a:t> u </a:t>
            </a:r>
            <a:r>
              <a:rPr lang="en-GB" sz="2400" b="1" dirty="0" err="1">
                <a:solidFill>
                  <a:schemeClr val="accent6"/>
                </a:solidFill>
              </a:rPr>
              <a:t>kojem</a:t>
            </a:r>
            <a:r>
              <a:rPr lang="en-GB" sz="2400" b="1" dirty="0">
                <a:solidFill>
                  <a:schemeClr val="accent6"/>
                </a:solidFill>
              </a:rPr>
              <a:t> je </a:t>
            </a:r>
            <a:r>
              <a:rPr lang="en-GB" sz="2400" b="1" dirty="0" err="1">
                <a:solidFill>
                  <a:schemeClr val="accent6"/>
                </a:solidFill>
              </a:rPr>
              <a:t>ispitanik</a:t>
            </a:r>
            <a:r>
              <a:rPr lang="en-GB" sz="2400" b="1" dirty="0">
                <a:solidFill>
                  <a:schemeClr val="accent6"/>
                </a:solidFill>
              </a:rPr>
              <a:t> </a:t>
            </a:r>
            <a:r>
              <a:rPr lang="en-GB" sz="2400" b="1" dirty="0" err="1">
                <a:solidFill>
                  <a:schemeClr val="accent6"/>
                </a:solidFill>
              </a:rPr>
              <a:t>stranka</a:t>
            </a:r>
            <a:r>
              <a:rPr lang="en-GB" sz="2400" b="1" dirty="0">
                <a:solidFill>
                  <a:schemeClr val="accent6"/>
                </a:solidFill>
              </a:rPr>
              <a:t> </a:t>
            </a:r>
            <a:r>
              <a:rPr lang="en-GB" sz="2400" b="1" dirty="0" err="1">
                <a:solidFill>
                  <a:schemeClr val="accent6"/>
                </a:solidFill>
              </a:rPr>
              <a:t>ili</a:t>
            </a:r>
            <a:r>
              <a:rPr lang="en-GB" sz="2400" b="1" dirty="0">
                <a:solidFill>
                  <a:schemeClr val="accent6"/>
                </a:solidFill>
              </a:rPr>
              <a:t> </a:t>
            </a:r>
            <a:r>
              <a:rPr lang="en-GB" sz="2400" b="1" dirty="0" err="1">
                <a:solidFill>
                  <a:schemeClr val="accent6"/>
                </a:solidFill>
              </a:rPr>
              <a:t>kako</a:t>
            </a:r>
            <a:r>
              <a:rPr lang="en-GB" sz="2400" b="1" dirty="0">
                <a:solidFill>
                  <a:schemeClr val="accent6"/>
                </a:solidFill>
              </a:rPr>
              <a:t> bi se </a:t>
            </a:r>
            <a:r>
              <a:rPr lang="en-GB" sz="2400" b="1" dirty="0" err="1">
                <a:solidFill>
                  <a:schemeClr val="accent6"/>
                </a:solidFill>
              </a:rPr>
              <a:t>poduzele</a:t>
            </a:r>
            <a:r>
              <a:rPr lang="en-GB" sz="2400" b="1" dirty="0">
                <a:solidFill>
                  <a:schemeClr val="accent6"/>
                </a:solidFill>
              </a:rPr>
              <a:t> </a:t>
            </a:r>
            <a:r>
              <a:rPr lang="en-GB" sz="2400" b="1" dirty="0" err="1">
                <a:solidFill>
                  <a:schemeClr val="accent6"/>
                </a:solidFill>
              </a:rPr>
              <a:t>radnje</a:t>
            </a:r>
            <a:r>
              <a:rPr lang="en-GB" sz="2400" b="1" dirty="0">
                <a:solidFill>
                  <a:schemeClr val="accent6"/>
                </a:solidFill>
              </a:rPr>
              <a:t> </a:t>
            </a:r>
            <a:r>
              <a:rPr lang="en-GB" sz="2400" b="1" dirty="0" err="1">
                <a:solidFill>
                  <a:schemeClr val="accent6"/>
                </a:solidFill>
              </a:rPr>
              <a:t>na</a:t>
            </a:r>
            <a:r>
              <a:rPr lang="en-GB" sz="2400" b="1" dirty="0">
                <a:solidFill>
                  <a:schemeClr val="accent6"/>
                </a:solidFill>
              </a:rPr>
              <a:t> </a:t>
            </a:r>
            <a:r>
              <a:rPr lang="en-GB" sz="2400" b="1" dirty="0" err="1">
                <a:solidFill>
                  <a:schemeClr val="accent6"/>
                </a:solidFill>
              </a:rPr>
              <a:t>zahtjev</a:t>
            </a:r>
            <a:r>
              <a:rPr lang="en-GB" sz="2400" b="1" dirty="0">
                <a:solidFill>
                  <a:schemeClr val="accent6"/>
                </a:solidFill>
              </a:rPr>
              <a:t> </a:t>
            </a:r>
            <a:r>
              <a:rPr lang="en-GB" sz="2400" b="1" dirty="0" err="1">
                <a:solidFill>
                  <a:schemeClr val="accent6"/>
                </a:solidFill>
              </a:rPr>
              <a:t>ispitanika</a:t>
            </a:r>
            <a:r>
              <a:rPr lang="en-GB" sz="2400" b="1" dirty="0">
                <a:solidFill>
                  <a:schemeClr val="accent6"/>
                </a:solidFill>
              </a:rPr>
              <a:t> </a:t>
            </a:r>
            <a:r>
              <a:rPr lang="en-GB" sz="2400" b="1" dirty="0" err="1">
                <a:solidFill>
                  <a:schemeClr val="accent6"/>
                </a:solidFill>
              </a:rPr>
              <a:t>prije</a:t>
            </a:r>
            <a:r>
              <a:rPr lang="en-GB" sz="2400" b="1" dirty="0">
                <a:solidFill>
                  <a:schemeClr val="accent6"/>
                </a:solidFill>
              </a:rPr>
              <a:t> </a:t>
            </a:r>
            <a:r>
              <a:rPr lang="en-GB" sz="2400" b="1" dirty="0" err="1">
                <a:solidFill>
                  <a:schemeClr val="accent6"/>
                </a:solidFill>
              </a:rPr>
              <a:t>sklapanja</a:t>
            </a:r>
            <a:r>
              <a:rPr lang="en-GB" sz="2400" b="1" dirty="0">
                <a:solidFill>
                  <a:schemeClr val="accent6"/>
                </a:solidFill>
              </a:rPr>
              <a:t> </a:t>
            </a:r>
            <a:r>
              <a:rPr lang="en-GB" sz="2400" b="1" dirty="0" err="1">
                <a:solidFill>
                  <a:schemeClr val="accent6"/>
                </a:solidFill>
              </a:rPr>
              <a:t>ugovora</a:t>
            </a:r>
            <a:r>
              <a:rPr lang="en-GB" sz="2400" b="1" dirty="0">
                <a:solidFill>
                  <a:schemeClr val="accent6"/>
                </a:solidFill>
              </a:rPr>
              <a:t>  </a:t>
            </a:r>
            <a:endParaRPr lang="hr-HR" sz="2400" b="1" dirty="0">
              <a:solidFill>
                <a:schemeClr val="accent6"/>
              </a:solidFill>
            </a:endParaRPr>
          </a:p>
        </p:txBody>
      </p:sp>
      <p:sp>
        <p:nvSpPr>
          <p:cNvPr id="2" name="TekstniOkvir 1">
            <a:extLst>
              <a:ext uri="{FF2B5EF4-FFF2-40B4-BE49-F238E27FC236}">
                <a16:creationId xmlns:a16="http://schemas.microsoft.com/office/drawing/2014/main" id="{A40E40DA-9352-6826-83C8-BB40ED2F552C}"/>
              </a:ext>
            </a:extLst>
          </p:cNvPr>
          <p:cNvSpPr txBox="1"/>
          <p:nvPr/>
        </p:nvSpPr>
        <p:spPr>
          <a:xfrm>
            <a:off x="304800" y="2529840"/>
            <a:ext cx="9559636" cy="923330"/>
          </a:xfrm>
          <a:prstGeom prst="rect">
            <a:avLst/>
          </a:prstGeom>
          <a:noFill/>
        </p:spPr>
        <p:txBody>
          <a:bodyPr wrap="square" rtlCol="0">
            <a:spAutoFit/>
          </a:bodyPr>
          <a:lstStyle/>
          <a:p>
            <a:r>
              <a:rPr lang="en-GB" dirty="0"/>
              <a:t> - </a:t>
            </a:r>
            <a:r>
              <a:rPr lang="en-GB" dirty="0" err="1"/>
              <a:t>obuhvaća</a:t>
            </a:r>
            <a:r>
              <a:rPr lang="en-GB" dirty="0"/>
              <a:t> </a:t>
            </a:r>
            <a:r>
              <a:rPr lang="en-GB" dirty="0" err="1"/>
              <a:t>i</a:t>
            </a:r>
            <a:r>
              <a:rPr lang="en-GB" dirty="0"/>
              <a:t> </a:t>
            </a:r>
            <a:r>
              <a:rPr lang="en-GB" dirty="0" err="1"/>
              <a:t>predugovorne</a:t>
            </a:r>
            <a:r>
              <a:rPr lang="en-GB" dirty="0"/>
              <a:t> </a:t>
            </a:r>
            <a:r>
              <a:rPr lang="en-GB" dirty="0" err="1"/>
              <a:t>odnose</a:t>
            </a:r>
            <a:endParaRPr lang="en-GB" dirty="0"/>
          </a:p>
          <a:p>
            <a:endParaRPr lang="en-GB" dirty="0"/>
          </a:p>
          <a:p>
            <a:r>
              <a:rPr lang="en-GB" dirty="0"/>
              <a:t> - </a:t>
            </a:r>
            <a:r>
              <a:rPr lang="en-GB" dirty="0" err="1"/>
              <a:t>primjer</a:t>
            </a:r>
            <a:r>
              <a:rPr lang="en-GB" dirty="0"/>
              <a:t>: </a:t>
            </a:r>
            <a:r>
              <a:rPr lang="en-GB" dirty="0" err="1"/>
              <a:t>obrada</a:t>
            </a:r>
            <a:r>
              <a:rPr lang="en-GB" dirty="0"/>
              <a:t> </a:t>
            </a:r>
            <a:r>
              <a:rPr lang="en-GB" dirty="0" err="1"/>
              <a:t>podataka</a:t>
            </a:r>
            <a:r>
              <a:rPr lang="en-GB" dirty="0"/>
              <a:t> </a:t>
            </a:r>
            <a:r>
              <a:rPr lang="en-GB" dirty="0" err="1"/>
              <a:t>radi</a:t>
            </a:r>
            <a:r>
              <a:rPr lang="en-GB" dirty="0"/>
              <a:t> </a:t>
            </a:r>
            <a:r>
              <a:rPr lang="en-GB" dirty="0" err="1"/>
              <a:t>izvršenja</a:t>
            </a:r>
            <a:r>
              <a:rPr lang="en-GB" dirty="0"/>
              <a:t> </a:t>
            </a:r>
            <a:r>
              <a:rPr lang="en-GB" dirty="0" err="1"/>
              <a:t>ugovora</a:t>
            </a:r>
            <a:r>
              <a:rPr lang="en-GB" dirty="0"/>
              <a:t> o </a:t>
            </a:r>
            <a:r>
              <a:rPr lang="en-GB" dirty="0" err="1"/>
              <a:t>osiguranju</a:t>
            </a:r>
            <a:endParaRPr lang="hr-HR" dirty="0"/>
          </a:p>
        </p:txBody>
      </p:sp>
      <p:pic>
        <p:nvPicPr>
          <p:cNvPr id="4" name="Picture 3">
            <a:extLst>
              <a:ext uri="{FF2B5EF4-FFF2-40B4-BE49-F238E27FC236}">
                <a16:creationId xmlns:a16="http://schemas.microsoft.com/office/drawing/2014/main" id="{4C83EBDB-B75C-2501-2BE8-7E0B783E2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365881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F46DD9C-2B1C-453A-AA53-96B840FA295A}"/>
              </a:ext>
            </a:extLst>
          </p:cNvPr>
          <p:cNvSpPr txBox="1"/>
          <p:nvPr/>
        </p:nvSpPr>
        <p:spPr>
          <a:xfrm>
            <a:off x="3073400" y="2706499"/>
            <a:ext cx="6534726" cy="200055"/>
          </a:xfrm>
          <a:prstGeom prst="rect">
            <a:avLst/>
          </a:prstGeom>
          <a:noFill/>
        </p:spPr>
        <p:txBody>
          <a:bodyPr wrap="square">
            <a:spAutoFit/>
          </a:bodyPr>
          <a:lstStyle/>
          <a:p>
            <a:endParaRPr lang="hr-HR" sz="700" dirty="0"/>
          </a:p>
        </p:txBody>
      </p:sp>
      <p:sp>
        <p:nvSpPr>
          <p:cNvPr id="6" name="TekstniOkvir 5">
            <a:extLst>
              <a:ext uri="{FF2B5EF4-FFF2-40B4-BE49-F238E27FC236}">
                <a16:creationId xmlns:a16="http://schemas.microsoft.com/office/drawing/2014/main" id="{0FB84C20-F27E-9FA6-E297-19A610A44FFF}"/>
              </a:ext>
            </a:extLst>
          </p:cNvPr>
          <p:cNvSpPr txBox="1"/>
          <p:nvPr/>
        </p:nvSpPr>
        <p:spPr>
          <a:xfrm>
            <a:off x="184470" y="1237673"/>
            <a:ext cx="9679966" cy="461665"/>
          </a:xfrm>
          <a:prstGeom prst="rect">
            <a:avLst/>
          </a:prstGeom>
          <a:noFill/>
        </p:spPr>
        <p:txBody>
          <a:bodyPr wrap="square" rtlCol="0">
            <a:spAutoFit/>
          </a:bodyPr>
          <a:lstStyle/>
          <a:p>
            <a:r>
              <a:rPr lang="en-GB" sz="2400" b="1" dirty="0" err="1">
                <a:solidFill>
                  <a:schemeClr val="accent6"/>
                </a:solidFill>
              </a:rPr>
              <a:t>Obrada</a:t>
            </a:r>
            <a:r>
              <a:rPr lang="en-GB" sz="2400" b="1" dirty="0">
                <a:solidFill>
                  <a:schemeClr val="accent6"/>
                </a:solidFill>
              </a:rPr>
              <a:t> je </a:t>
            </a:r>
            <a:r>
              <a:rPr lang="en-GB" sz="2400" b="1" dirty="0" err="1">
                <a:solidFill>
                  <a:schemeClr val="accent6"/>
                </a:solidFill>
              </a:rPr>
              <a:t>nužna</a:t>
            </a:r>
            <a:r>
              <a:rPr lang="en-GB" sz="2400" b="1" dirty="0">
                <a:solidFill>
                  <a:schemeClr val="accent6"/>
                </a:solidFill>
              </a:rPr>
              <a:t> </a:t>
            </a:r>
            <a:r>
              <a:rPr lang="en-GB" sz="2400" b="1" dirty="0" err="1">
                <a:solidFill>
                  <a:schemeClr val="accent6"/>
                </a:solidFill>
              </a:rPr>
              <a:t>radi</a:t>
            </a:r>
            <a:r>
              <a:rPr lang="en-GB" sz="2400" b="1" dirty="0">
                <a:solidFill>
                  <a:schemeClr val="accent6"/>
                </a:solidFill>
              </a:rPr>
              <a:t> </a:t>
            </a:r>
            <a:r>
              <a:rPr lang="en-GB" sz="2400" b="1" dirty="0" err="1">
                <a:solidFill>
                  <a:schemeClr val="accent6"/>
                </a:solidFill>
              </a:rPr>
              <a:t>poštovanja</a:t>
            </a:r>
            <a:r>
              <a:rPr lang="en-GB" sz="2400" b="1" dirty="0">
                <a:solidFill>
                  <a:schemeClr val="accent6"/>
                </a:solidFill>
              </a:rPr>
              <a:t> </a:t>
            </a:r>
            <a:r>
              <a:rPr lang="en-GB" sz="2400" b="1" dirty="0" err="1">
                <a:solidFill>
                  <a:schemeClr val="accent6"/>
                </a:solidFill>
              </a:rPr>
              <a:t>pravnih</a:t>
            </a:r>
            <a:r>
              <a:rPr lang="en-GB" sz="2400" b="1" dirty="0">
                <a:solidFill>
                  <a:schemeClr val="accent6"/>
                </a:solidFill>
              </a:rPr>
              <a:t> </a:t>
            </a:r>
            <a:r>
              <a:rPr lang="en-GB" sz="2400" b="1" dirty="0" err="1">
                <a:solidFill>
                  <a:schemeClr val="accent6"/>
                </a:solidFill>
              </a:rPr>
              <a:t>obveza</a:t>
            </a:r>
            <a:r>
              <a:rPr lang="en-GB" sz="2400" b="1" dirty="0">
                <a:solidFill>
                  <a:schemeClr val="accent6"/>
                </a:solidFill>
              </a:rPr>
              <a:t> </a:t>
            </a:r>
            <a:r>
              <a:rPr lang="en-GB" sz="2400" b="1" dirty="0" err="1">
                <a:solidFill>
                  <a:schemeClr val="accent6"/>
                </a:solidFill>
              </a:rPr>
              <a:t>voditelja</a:t>
            </a:r>
            <a:r>
              <a:rPr lang="en-GB" sz="2400" b="1" dirty="0">
                <a:solidFill>
                  <a:schemeClr val="accent6"/>
                </a:solidFill>
              </a:rPr>
              <a:t> </a:t>
            </a:r>
            <a:r>
              <a:rPr lang="en-GB" sz="2400" b="1" dirty="0" err="1">
                <a:solidFill>
                  <a:schemeClr val="accent6"/>
                </a:solidFill>
              </a:rPr>
              <a:t>obrade</a:t>
            </a:r>
            <a:endParaRPr lang="hr-HR" sz="2400" b="1" dirty="0">
              <a:solidFill>
                <a:schemeClr val="accent6"/>
              </a:solidFill>
            </a:endParaRPr>
          </a:p>
        </p:txBody>
      </p:sp>
      <p:sp>
        <p:nvSpPr>
          <p:cNvPr id="2" name="TekstniOkvir 1">
            <a:extLst>
              <a:ext uri="{FF2B5EF4-FFF2-40B4-BE49-F238E27FC236}">
                <a16:creationId xmlns:a16="http://schemas.microsoft.com/office/drawing/2014/main" id="{B873B542-E345-2D57-3518-34343AF291C0}"/>
              </a:ext>
            </a:extLst>
          </p:cNvPr>
          <p:cNvSpPr txBox="1"/>
          <p:nvPr/>
        </p:nvSpPr>
        <p:spPr>
          <a:xfrm>
            <a:off x="440471" y="2148840"/>
            <a:ext cx="9141061" cy="1200329"/>
          </a:xfrm>
          <a:prstGeom prst="rect">
            <a:avLst/>
          </a:prstGeom>
          <a:noFill/>
        </p:spPr>
        <p:txBody>
          <a:bodyPr wrap="square" rtlCol="0">
            <a:spAutoFit/>
          </a:bodyPr>
          <a:lstStyle/>
          <a:p>
            <a:r>
              <a:rPr lang="en-GB" dirty="0"/>
              <a:t>- </a:t>
            </a:r>
            <a:r>
              <a:rPr lang="en-GB" dirty="0" err="1"/>
              <a:t>pravna</a:t>
            </a:r>
            <a:r>
              <a:rPr lang="en-GB" dirty="0"/>
              <a:t> </a:t>
            </a:r>
            <a:r>
              <a:rPr lang="en-GB" dirty="0" err="1"/>
              <a:t>obveza</a:t>
            </a:r>
            <a:r>
              <a:rPr lang="en-GB" dirty="0"/>
              <a:t> mora </a:t>
            </a:r>
            <a:r>
              <a:rPr lang="en-GB" dirty="0" err="1"/>
              <a:t>proizlaziti</a:t>
            </a:r>
            <a:r>
              <a:rPr lang="en-GB" dirty="0"/>
              <a:t> </a:t>
            </a:r>
            <a:r>
              <a:rPr lang="en-GB" dirty="0" err="1"/>
              <a:t>iz</a:t>
            </a:r>
            <a:r>
              <a:rPr lang="en-GB" dirty="0"/>
              <a:t> </a:t>
            </a:r>
            <a:r>
              <a:rPr lang="en-GB" dirty="0" err="1"/>
              <a:t>prava</a:t>
            </a:r>
            <a:r>
              <a:rPr lang="en-GB" dirty="0"/>
              <a:t> </a:t>
            </a:r>
            <a:r>
              <a:rPr lang="en-GB" dirty="0" err="1"/>
              <a:t>Unije</a:t>
            </a:r>
            <a:r>
              <a:rPr lang="en-GB" dirty="0"/>
              <a:t> </a:t>
            </a:r>
            <a:r>
              <a:rPr lang="en-GB" dirty="0" err="1"/>
              <a:t>ili</a:t>
            </a:r>
            <a:r>
              <a:rPr lang="en-GB" dirty="0"/>
              <a:t> </a:t>
            </a:r>
            <a:r>
              <a:rPr lang="en-GB" dirty="0" err="1"/>
              <a:t>pravu</a:t>
            </a:r>
            <a:r>
              <a:rPr lang="en-GB" dirty="0"/>
              <a:t> </a:t>
            </a:r>
            <a:r>
              <a:rPr lang="en-GB" dirty="0" err="1"/>
              <a:t>države</a:t>
            </a:r>
            <a:r>
              <a:rPr lang="en-GB" dirty="0"/>
              <a:t> </a:t>
            </a:r>
            <a:r>
              <a:rPr lang="en-GB" dirty="0" err="1"/>
              <a:t>članice</a:t>
            </a:r>
            <a:r>
              <a:rPr lang="en-GB" dirty="0"/>
              <a:t> </a:t>
            </a:r>
            <a:r>
              <a:rPr lang="en-GB" dirty="0" err="1"/>
              <a:t>kojem</a:t>
            </a:r>
            <a:r>
              <a:rPr lang="en-GB" dirty="0"/>
              <a:t> </a:t>
            </a:r>
            <a:r>
              <a:rPr lang="en-GB" dirty="0" err="1"/>
              <a:t>voditelj</a:t>
            </a:r>
            <a:r>
              <a:rPr lang="en-GB" dirty="0"/>
              <a:t> </a:t>
            </a:r>
            <a:r>
              <a:rPr lang="en-GB" dirty="0" err="1"/>
              <a:t>podliježe</a:t>
            </a:r>
            <a:endParaRPr lang="en-GB" dirty="0"/>
          </a:p>
          <a:p>
            <a:endParaRPr lang="en-GB" dirty="0"/>
          </a:p>
          <a:p>
            <a:r>
              <a:rPr lang="en-GB" dirty="0"/>
              <a:t>- </a:t>
            </a:r>
            <a:r>
              <a:rPr lang="en-GB" dirty="0" err="1"/>
              <a:t>npr</a:t>
            </a:r>
            <a:r>
              <a:rPr lang="en-GB" dirty="0"/>
              <a:t>. </a:t>
            </a:r>
            <a:r>
              <a:rPr lang="en-GB" dirty="0" err="1"/>
              <a:t>poslodavac</a:t>
            </a:r>
            <a:r>
              <a:rPr lang="en-GB" dirty="0"/>
              <a:t> mora </a:t>
            </a:r>
            <a:r>
              <a:rPr lang="en-GB" dirty="0" err="1"/>
              <a:t>obrađivati</a:t>
            </a:r>
            <a:r>
              <a:rPr lang="en-GB" dirty="0"/>
              <a:t> </a:t>
            </a:r>
            <a:r>
              <a:rPr lang="en-GB" dirty="0" err="1"/>
              <a:t>podatke</a:t>
            </a:r>
            <a:r>
              <a:rPr lang="en-GB" dirty="0"/>
              <a:t> o </a:t>
            </a:r>
            <a:r>
              <a:rPr lang="en-GB" dirty="0" err="1"/>
              <a:t>svojim</a:t>
            </a:r>
            <a:r>
              <a:rPr lang="en-GB" dirty="0"/>
              <a:t> </a:t>
            </a:r>
            <a:r>
              <a:rPr lang="en-GB" dirty="0" err="1"/>
              <a:t>zaposlenicima</a:t>
            </a:r>
            <a:r>
              <a:rPr lang="en-GB" dirty="0"/>
              <a:t> za </a:t>
            </a:r>
            <a:r>
              <a:rPr lang="en-GB" dirty="0" err="1"/>
              <a:t>potrebe</a:t>
            </a:r>
            <a:r>
              <a:rPr lang="en-GB" dirty="0"/>
              <a:t> </a:t>
            </a:r>
            <a:r>
              <a:rPr lang="en-GB" dirty="0" err="1"/>
              <a:t>osiguranja</a:t>
            </a:r>
            <a:r>
              <a:rPr lang="en-GB" dirty="0"/>
              <a:t> </a:t>
            </a:r>
            <a:r>
              <a:rPr lang="en-GB" dirty="0" err="1"/>
              <a:t>i</a:t>
            </a:r>
            <a:r>
              <a:rPr lang="en-GB" dirty="0"/>
              <a:t> </a:t>
            </a:r>
            <a:r>
              <a:rPr lang="en-GB" dirty="0" err="1"/>
              <a:t>oporezivanja</a:t>
            </a:r>
            <a:endParaRPr lang="hr-HR" dirty="0"/>
          </a:p>
        </p:txBody>
      </p:sp>
      <p:pic>
        <p:nvPicPr>
          <p:cNvPr id="4" name="Picture 3">
            <a:extLst>
              <a:ext uri="{FF2B5EF4-FFF2-40B4-BE49-F238E27FC236}">
                <a16:creationId xmlns:a16="http://schemas.microsoft.com/office/drawing/2014/main" id="{1C3BB777-518E-6C94-FC78-86A7BFC1DE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38357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F46DD9C-2B1C-453A-AA53-96B840FA295A}"/>
              </a:ext>
            </a:extLst>
          </p:cNvPr>
          <p:cNvSpPr txBox="1"/>
          <p:nvPr/>
        </p:nvSpPr>
        <p:spPr>
          <a:xfrm>
            <a:off x="3073400" y="2706499"/>
            <a:ext cx="6534726" cy="200055"/>
          </a:xfrm>
          <a:prstGeom prst="rect">
            <a:avLst/>
          </a:prstGeom>
          <a:noFill/>
        </p:spPr>
        <p:txBody>
          <a:bodyPr wrap="square">
            <a:spAutoFit/>
          </a:bodyPr>
          <a:lstStyle/>
          <a:p>
            <a:endParaRPr lang="hr-HR" sz="700" dirty="0"/>
          </a:p>
        </p:txBody>
      </p:sp>
      <p:sp>
        <p:nvSpPr>
          <p:cNvPr id="6" name="TekstniOkvir 5">
            <a:extLst>
              <a:ext uri="{FF2B5EF4-FFF2-40B4-BE49-F238E27FC236}">
                <a16:creationId xmlns:a16="http://schemas.microsoft.com/office/drawing/2014/main" id="{0FB84C20-F27E-9FA6-E297-19A610A44FFF}"/>
              </a:ext>
            </a:extLst>
          </p:cNvPr>
          <p:cNvSpPr txBox="1"/>
          <p:nvPr/>
        </p:nvSpPr>
        <p:spPr>
          <a:xfrm>
            <a:off x="184470" y="1237673"/>
            <a:ext cx="9679966" cy="830997"/>
          </a:xfrm>
          <a:prstGeom prst="rect">
            <a:avLst/>
          </a:prstGeom>
          <a:noFill/>
        </p:spPr>
        <p:txBody>
          <a:bodyPr wrap="square" rtlCol="0">
            <a:spAutoFit/>
          </a:bodyPr>
          <a:lstStyle/>
          <a:p>
            <a:r>
              <a:rPr lang="en-GB" sz="2400" b="1" dirty="0" err="1">
                <a:solidFill>
                  <a:schemeClr val="accent6"/>
                </a:solidFill>
              </a:rPr>
              <a:t>Obrada</a:t>
            </a:r>
            <a:r>
              <a:rPr lang="en-GB" sz="2400" b="1" dirty="0">
                <a:solidFill>
                  <a:schemeClr val="accent6"/>
                </a:solidFill>
              </a:rPr>
              <a:t> je </a:t>
            </a:r>
            <a:r>
              <a:rPr lang="en-GB" sz="2400" b="1" dirty="0" err="1">
                <a:solidFill>
                  <a:schemeClr val="accent6"/>
                </a:solidFill>
              </a:rPr>
              <a:t>nužna</a:t>
            </a:r>
            <a:r>
              <a:rPr lang="en-GB" sz="2400" b="1" dirty="0">
                <a:solidFill>
                  <a:schemeClr val="accent6"/>
                </a:solidFill>
              </a:rPr>
              <a:t> </a:t>
            </a:r>
            <a:r>
              <a:rPr lang="en-GB" sz="2400" b="1" dirty="0" err="1">
                <a:solidFill>
                  <a:schemeClr val="accent6"/>
                </a:solidFill>
              </a:rPr>
              <a:t>kako</a:t>
            </a:r>
            <a:r>
              <a:rPr lang="en-GB" sz="2400" b="1" dirty="0">
                <a:solidFill>
                  <a:schemeClr val="accent6"/>
                </a:solidFill>
              </a:rPr>
              <a:t> bi se </a:t>
            </a:r>
            <a:r>
              <a:rPr lang="en-GB" sz="2400" b="1" dirty="0" err="1">
                <a:solidFill>
                  <a:schemeClr val="accent6"/>
                </a:solidFill>
              </a:rPr>
              <a:t>zaštitili</a:t>
            </a:r>
            <a:r>
              <a:rPr lang="en-GB" sz="2400" b="1" dirty="0">
                <a:solidFill>
                  <a:schemeClr val="accent6"/>
                </a:solidFill>
              </a:rPr>
              <a:t> </a:t>
            </a:r>
            <a:r>
              <a:rPr lang="en-GB" sz="2400" b="1" dirty="0" err="1">
                <a:solidFill>
                  <a:schemeClr val="accent6"/>
                </a:solidFill>
              </a:rPr>
              <a:t>ključni</a:t>
            </a:r>
            <a:r>
              <a:rPr lang="en-GB" sz="2400" b="1" dirty="0">
                <a:solidFill>
                  <a:schemeClr val="accent6"/>
                </a:solidFill>
              </a:rPr>
              <a:t> </a:t>
            </a:r>
            <a:r>
              <a:rPr lang="en-GB" sz="2400" b="1" dirty="0" err="1">
                <a:solidFill>
                  <a:schemeClr val="accent6"/>
                </a:solidFill>
              </a:rPr>
              <a:t>interesi</a:t>
            </a:r>
            <a:r>
              <a:rPr lang="en-GB" sz="2400" b="1" dirty="0">
                <a:solidFill>
                  <a:schemeClr val="accent6"/>
                </a:solidFill>
              </a:rPr>
              <a:t> </a:t>
            </a:r>
            <a:r>
              <a:rPr lang="en-GB" sz="2400" b="1" dirty="0" err="1">
                <a:solidFill>
                  <a:schemeClr val="accent6"/>
                </a:solidFill>
              </a:rPr>
              <a:t>ispitanika</a:t>
            </a:r>
            <a:r>
              <a:rPr lang="en-GB" sz="2400" b="1" dirty="0">
                <a:solidFill>
                  <a:schemeClr val="accent6"/>
                </a:solidFill>
              </a:rPr>
              <a:t> </a:t>
            </a:r>
            <a:r>
              <a:rPr lang="en-GB" sz="2400" b="1" dirty="0" err="1">
                <a:solidFill>
                  <a:schemeClr val="accent6"/>
                </a:solidFill>
              </a:rPr>
              <a:t>ili</a:t>
            </a:r>
            <a:r>
              <a:rPr lang="en-GB" sz="2400" b="1" dirty="0">
                <a:solidFill>
                  <a:schemeClr val="accent6"/>
                </a:solidFill>
              </a:rPr>
              <a:t> </a:t>
            </a:r>
            <a:r>
              <a:rPr lang="en-GB" sz="2400" b="1" dirty="0" err="1">
                <a:solidFill>
                  <a:schemeClr val="accent6"/>
                </a:solidFill>
              </a:rPr>
              <a:t>druge</a:t>
            </a:r>
            <a:r>
              <a:rPr lang="en-GB" sz="2400" b="1" dirty="0">
                <a:solidFill>
                  <a:schemeClr val="accent6"/>
                </a:solidFill>
              </a:rPr>
              <a:t> </a:t>
            </a:r>
            <a:r>
              <a:rPr lang="en-GB" sz="2400" b="1" dirty="0" err="1">
                <a:solidFill>
                  <a:schemeClr val="accent6"/>
                </a:solidFill>
              </a:rPr>
              <a:t>fizičke</a:t>
            </a:r>
            <a:r>
              <a:rPr lang="en-GB" sz="2400" b="1" dirty="0">
                <a:solidFill>
                  <a:schemeClr val="accent6"/>
                </a:solidFill>
              </a:rPr>
              <a:t> </a:t>
            </a:r>
            <a:r>
              <a:rPr lang="en-GB" sz="2400" b="1" dirty="0" err="1">
                <a:solidFill>
                  <a:schemeClr val="accent6"/>
                </a:solidFill>
              </a:rPr>
              <a:t>osobe</a:t>
            </a:r>
            <a:r>
              <a:rPr lang="en-GB" sz="2400" b="1" dirty="0">
                <a:solidFill>
                  <a:schemeClr val="accent6"/>
                </a:solidFill>
              </a:rPr>
              <a:t> </a:t>
            </a:r>
            <a:endParaRPr lang="hr-HR" sz="2400" b="1" dirty="0">
              <a:solidFill>
                <a:schemeClr val="accent6"/>
              </a:solidFill>
            </a:endParaRPr>
          </a:p>
        </p:txBody>
      </p:sp>
      <p:sp>
        <p:nvSpPr>
          <p:cNvPr id="2" name="TekstniOkvir 1">
            <a:extLst>
              <a:ext uri="{FF2B5EF4-FFF2-40B4-BE49-F238E27FC236}">
                <a16:creationId xmlns:a16="http://schemas.microsoft.com/office/drawing/2014/main" id="{4E9A0282-17C6-C194-5C16-00C36C1D8663}"/>
              </a:ext>
            </a:extLst>
          </p:cNvPr>
          <p:cNvSpPr txBox="1"/>
          <p:nvPr/>
        </p:nvSpPr>
        <p:spPr>
          <a:xfrm>
            <a:off x="184470" y="2499360"/>
            <a:ext cx="9612000" cy="1200329"/>
          </a:xfrm>
          <a:prstGeom prst="rect">
            <a:avLst/>
          </a:prstGeom>
          <a:noFill/>
        </p:spPr>
        <p:txBody>
          <a:bodyPr wrap="square" rtlCol="0">
            <a:spAutoFit/>
          </a:bodyPr>
          <a:lstStyle/>
          <a:p>
            <a:r>
              <a:rPr lang="en-GB" dirty="0"/>
              <a:t> - </a:t>
            </a:r>
            <a:r>
              <a:rPr lang="en-GB" dirty="0" err="1"/>
              <a:t>može</a:t>
            </a:r>
            <a:r>
              <a:rPr lang="en-GB" dirty="0"/>
              <a:t> se </a:t>
            </a:r>
            <a:r>
              <a:rPr lang="en-GB" dirty="0" err="1"/>
              <a:t>primijeniti</a:t>
            </a:r>
            <a:r>
              <a:rPr lang="en-GB" dirty="0"/>
              <a:t> </a:t>
            </a:r>
            <a:r>
              <a:rPr lang="en-GB" dirty="0" err="1"/>
              <a:t>samo</a:t>
            </a:r>
            <a:r>
              <a:rPr lang="en-GB" dirty="0"/>
              <a:t> </a:t>
            </a:r>
            <a:r>
              <a:rPr lang="en-GB" dirty="0" err="1"/>
              <a:t>na</a:t>
            </a:r>
            <a:r>
              <a:rPr lang="en-GB" dirty="0"/>
              <a:t> </a:t>
            </a:r>
            <a:r>
              <a:rPr lang="en-GB" dirty="0" err="1"/>
              <a:t>obradu</a:t>
            </a:r>
            <a:r>
              <a:rPr lang="en-GB" dirty="0"/>
              <a:t> </a:t>
            </a:r>
            <a:r>
              <a:rPr lang="en-GB" dirty="0" err="1"/>
              <a:t>osobnih</a:t>
            </a:r>
            <a:r>
              <a:rPr lang="en-GB" dirty="0"/>
              <a:t> </a:t>
            </a:r>
            <a:r>
              <a:rPr lang="en-GB" dirty="0" err="1"/>
              <a:t>podataka</a:t>
            </a:r>
            <a:r>
              <a:rPr lang="en-GB" dirty="0"/>
              <a:t> </a:t>
            </a:r>
            <a:r>
              <a:rPr lang="en-GB" dirty="0" err="1"/>
              <a:t>na</a:t>
            </a:r>
            <a:r>
              <a:rPr lang="en-GB" dirty="0"/>
              <a:t> </a:t>
            </a:r>
            <a:r>
              <a:rPr lang="en-GB" dirty="0" err="1"/>
              <a:t>temelju</a:t>
            </a:r>
            <a:r>
              <a:rPr lang="en-GB" dirty="0"/>
              <a:t> </a:t>
            </a:r>
            <a:r>
              <a:rPr lang="en-GB" dirty="0" err="1"/>
              <a:t>životno</a:t>
            </a:r>
            <a:r>
              <a:rPr lang="en-GB" dirty="0"/>
              <a:t> </a:t>
            </a:r>
            <a:r>
              <a:rPr lang="en-GB" dirty="0" err="1"/>
              <a:t>važnih</a:t>
            </a:r>
            <a:r>
              <a:rPr lang="en-GB" dirty="0"/>
              <a:t> </a:t>
            </a:r>
            <a:r>
              <a:rPr lang="en-GB" dirty="0" err="1"/>
              <a:t>interesa</a:t>
            </a:r>
            <a:r>
              <a:rPr lang="en-GB" dirty="0"/>
              <a:t> </a:t>
            </a:r>
            <a:r>
              <a:rPr lang="en-GB" dirty="0" err="1"/>
              <a:t>druge</a:t>
            </a:r>
            <a:r>
              <a:rPr lang="en-GB" dirty="0"/>
              <a:t> </a:t>
            </a:r>
            <a:r>
              <a:rPr lang="en-GB" dirty="0" err="1"/>
              <a:t>fizičke</a:t>
            </a:r>
            <a:r>
              <a:rPr lang="en-GB" dirty="0"/>
              <a:t> </a:t>
            </a:r>
            <a:r>
              <a:rPr lang="en-GB" dirty="0" err="1"/>
              <a:t>osobe</a:t>
            </a:r>
            <a:r>
              <a:rPr lang="en-GB" dirty="0"/>
              <a:t> </a:t>
            </a:r>
            <a:r>
              <a:rPr lang="en-GB" dirty="0" err="1"/>
              <a:t>ako</a:t>
            </a:r>
            <a:r>
              <a:rPr lang="en-GB" dirty="0"/>
              <a:t> se </a:t>
            </a:r>
            <a:r>
              <a:rPr lang="en-GB" dirty="0" err="1"/>
              <a:t>takva</a:t>
            </a:r>
            <a:r>
              <a:rPr lang="en-GB" dirty="0"/>
              <a:t> </a:t>
            </a:r>
            <a:r>
              <a:rPr lang="en-GB" dirty="0" err="1"/>
              <a:t>obrada</a:t>
            </a:r>
            <a:r>
              <a:rPr lang="en-GB" dirty="0"/>
              <a:t> </a:t>
            </a:r>
            <a:r>
              <a:rPr lang="en-GB" dirty="0" err="1"/>
              <a:t>očito</a:t>
            </a:r>
            <a:r>
              <a:rPr lang="en-GB" dirty="0"/>
              <a:t> ne </a:t>
            </a:r>
            <a:r>
              <a:rPr lang="en-GB" dirty="0" err="1"/>
              <a:t>može</a:t>
            </a:r>
            <a:r>
              <a:rPr lang="en-GB" dirty="0"/>
              <a:t> </a:t>
            </a:r>
            <a:r>
              <a:rPr lang="en-GB" dirty="0" err="1"/>
              <a:t>temeljiti</a:t>
            </a:r>
            <a:r>
              <a:rPr lang="en-GB" dirty="0"/>
              <a:t> </a:t>
            </a:r>
            <a:r>
              <a:rPr lang="en-GB" dirty="0" err="1"/>
              <a:t>na</a:t>
            </a:r>
            <a:r>
              <a:rPr lang="en-GB" dirty="0"/>
              <a:t> </a:t>
            </a:r>
            <a:r>
              <a:rPr lang="en-GB" dirty="0" err="1"/>
              <a:t>drugoj</a:t>
            </a:r>
            <a:r>
              <a:rPr lang="en-GB" dirty="0"/>
              <a:t> </a:t>
            </a:r>
            <a:r>
              <a:rPr lang="en-GB" dirty="0" err="1"/>
              <a:t>pravnoj</a:t>
            </a:r>
            <a:r>
              <a:rPr lang="en-GB" dirty="0"/>
              <a:t> </a:t>
            </a:r>
            <a:r>
              <a:rPr lang="en-GB" dirty="0" err="1"/>
              <a:t>osnovi</a:t>
            </a:r>
            <a:endParaRPr lang="en-GB" dirty="0"/>
          </a:p>
          <a:p>
            <a:endParaRPr lang="en-GB" dirty="0"/>
          </a:p>
          <a:p>
            <a:r>
              <a:rPr lang="en-GB" dirty="0"/>
              <a:t> - </a:t>
            </a:r>
            <a:r>
              <a:rPr lang="en-GB" dirty="0" err="1"/>
              <a:t>primjer</a:t>
            </a:r>
            <a:r>
              <a:rPr lang="en-GB" dirty="0"/>
              <a:t>: </a:t>
            </a:r>
            <a:r>
              <a:rPr lang="en-GB" dirty="0" err="1"/>
              <a:t>slučaj</a:t>
            </a:r>
            <a:r>
              <a:rPr lang="en-GB" dirty="0"/>
              <a:t> </a:t>
            </a:r>
            <a:r>
              <a:rPr lang="en-GB" dirty="0" err="1"/>
              <a:t>pri</a:t>
            </a:r>
            <a:r>
              <a:rPr lang="en-GB" dirty="0"/>
              <a:t> </a:t>
            </a:r>
            <a:r>
              <a:rPr lang="en-GB" dirty="0" err="1"/>
              <a:t>praćenju</a:t>
            </a:r>
            <a:r>
              <a:rPr lang="en-GB" dirty="0"/>
              <a:t> </a:t>
            </a:r>
            <a:r>
              <a:rPr lang="en-GB" dirty="0" err="1"/>
              <a:t>epidemija</a:t>
            </a:r>
            <a:r>
              <a:rPr lang="en-GB" dirty="0"/>
              <a:t> </a:t>
            </a:r>
            <a:r>
              <a:rPr lang="en-GB" dirty="0" err="1"/>
              <a:t>i</a:t>
            </a:r>
            <a:r>
              <a:rPr lang="en-GB" dirty="0"/>
              <a:t> </a:t>
            </a:r>
            <a:r>
              <a:rPr lang="en-GB" dirty="0" err="1"/>
              <a:t>njihova</a:t>
            </a:r>
            <a:r>
              <a:rPr lang="en-GB" dirty="0"/>
              <a:t> </a:t>
            </a:r>
            <a:r>
              <a:rPr lang="en-GB" dirty="0" err="1"/>
              <a:t>razvoja</a:t>
            </a:r>
            <a:r>
              <a:rPr lang="en-GB" dirty="0"/>
              <a:t> </a:t>
            </a:r>
            <a:r>
              <a:rPr lang="en-GB" dirty="0" err="1"/>
              <a:t>ili</a:t>
            </a:r>
            <a:r>
              <a:rPr lang="en-GB" dirty="0"/>
              <a:t> </a:t>
            </a:r>
            <a:r>
              <a:rPr lang="en-GB" dirty="0" err="1"/>
              <a:t>kod</a:t>
            </a:r>
            <a:r>
              <a:rPr lang="en-GB" dirty="0"/>
              <a:t> </a:t>
            </a:r>
            <a:r>
              <a:rPr lang="en-GB" dirty="0" err="1"/>
              <a:t>pojave</a:t>
            </a:r>
            <a:r>
              <a:rPr lang="en-GB" dirty="0"/>
              <a:t> </a:t>
            </a:r>
            <a:r>
              <a:rPr lang="en-GB" dirty="0" err="1"/>
              <a:t>humanitarne</a:t>
            </a:r>
            <a:r>
              <a:rPr lang="en-GB" dirty="0"/>
              <a:t> </a:t>
            </a:r>
            <a:r>
              <a:rPr lang="en-GB" dirty="0" err="1"/>
              <a:t>krize</a:t>
            </a:r>
            <a:r>
              <a:rPr lang="en-GB" dirty="0"/>
              <a:t> </a:t>
            </a:r>
          </a:p>
        </p:txBody>
      </p:sp>
      <p:pic>
        <p:nvPicPr>
          <p:cNvPr id="4" name="Picture 3">
            <a:extLst>
              <a:ext uri="{FF2B5EF4-FFF2-40B4-BE49-F238E27FC236}">
                <a16:creationId xmlns:a16="http://schemas.microsoft.com/office/drawing/2014/main" id="{D2A75E6B-32F8-28D9-A0F1-36776F9762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052714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F46DD9C-2B1C-453A-AA53-96B840FA295A}"/>
              </a:ext>
            </a:extLst>
          </p:cNvPr>
          <p:cNvSpPr txBox="1"/>
          <p:nvPr/>
        </p:nvSpPr>
        <p:spPr>
          <a:xfrm>
            <a:off x="3073400" y="2706499"/>
            <a:ext cx="6534726" cy="200055"/>
          </a:xfrm>
          <a:prstGeom prst="rect">
            <a:avLst/>
          </a:prstGeom>
          <a:noFill/>
        </p:spPr>
        <p:txBody>
          <a:bodyPr wrap="square">
            <a:spAutoFit/>
          </a:bodyPr>
          <a:lstStyle/>
          <a:p>
            <a:endParaRPr lang="hr-HR" sz="700" dirty="0"/>
          </a:p>
        </p:txBody>
      </p:sp>
      <p:sp>
        <p:nvSpPr>
          <p:cNvPr id="6" name="TekstniOkvir 5">
            <a:extLst>
              <a:ext uri="{FF2B5EF4-FFF2-40B4-BE49-F238E27FC236}">
                <a16:creationId xmlns:a16="http://schemas.microsoft.com/office/drawing/2014/main" id="{0FB84C20-F27E-9FA6-E297-19A610A44FFF}"/>
              </a:ext>
            </a:extLst>
          </p:cNvPr>
          <p:cNvSpPr txBox="1"/>
          <p:nvPr/>
        </p:nvSpPr>
        <p:spPr>
          <a:xfrm>
            <a:off x="184470" y="1237673"/>
            <a:ext cx="9679966" cy="830997"/>
          </a:xfrm>
          <a:prstGeom prst="rect">
            <a:avLst/>
          </a:prstGeom>
          <a:noFill/>
        </p:spPr>
        <p:txBody>
          <a:bodyPr wrap="square" rtlCol="0">
            <a:spAutoFit/>
          </a:bodyPr>
          <a:lstStyle/>
          <a:p>
            <a:r>
              <a:rPr lang="en-GB" sz="2400" b="1" dirty="0" err="1">
                <a:solidFill>
                  <a:schemeClr val="accent6"/>
                </a:solidFill>
              </a:rPr>
              <a:t>Obrada</a:t>
            </a:r>
            <a:r>
              <a:rPr lang="en-GB" sz="2400" b="1" dirty="0">
                <a:solidFill>
                  <a:schemeClr val="accent6"/>
                </a:solidFill>
              </a:rPr>
              <a:t> je </a:t>
            </a:r>
            <a:r>
              <a:rPr lang="en-GB" sz="2400" b="1" dirty="0" err="1">
                <a:solidFill>
                  <a:schemeClr val="accent6"/>
                </a:solidFill>
              </a:rPr>
              <a:t>nužna</a:t>
            </a:r>
            <a:r>
              <a:rPr lang="en-GB" sz="2400" b="1" dirty="0">
                <a:solidFill>
                  <a:schemeClr val="accent6"/>
                </a:solidFill>
              </a:rPr>
              <a:t> za </a:t>
            </a:r>
            <a:r>
              <a:rPr lang="en-GB" sz="2400" b="1" dirty="0" err="1">
                <a:solidFill>
                  <a:schemeClr val="accent6"/>
                </a:solidFill>
              </a:rPr>
              <a:t>izvršavanje</a:t>
            </a:r>
            <a:r>
              <a:rPr lang="en-GB" sz="2400" b="1" dirty="0">
                <a:solidFill>
                  <a:schemeClr val="accent6"/>
                </a:solidFill>
              </a:rPr>
              <a:t> </a:t>
            </a:r>
            <a:r>
              <a:rPr lang="en-GB" sz="2400" b="1" dirty="0" err="1">
                <a:solidFill>
                  <a:schemeClr val="accent6"/>
                </a:solidFill>
              </a:rPr>
              <a:t>zadaće</a:t>
            </a:r>
            <a:r>
              <a:rPr lang="en-GB" sz="2400" b="1" dirty="0">
                <a:solidFill>
                  <a:schemeClr val="accent6"/>
                </a:solidFill>
              </a:rPr>
              <a:t> od </a:t>
            </a:r>
            <a:r>
              <a:rPr lang="en-GB" sz="2400" b="1" dirty="0" err="1">
                <a:solidFill>
                  <a:schemeClr val="accent6"/>
                </a:solidFill>
              </a:rPr>
              <a:t>javnog</a:t>
            </a:r>
            <a:r>
              <a:rPr lang="en-GB" sz="2400" b="1" dirty="0">
                <a:solidFill>
                  <a:schemeClr val="accent6"/>
                </a:solidFill>
              </a:rPr>
              <a:t> </a:t>
            </a:r>
            <a:r>
              <a:rPr lang="en-GB" sz="2400" b="1" dirty="0" err="1">
                <a:solidFill>
                  <a:schemeClr val="accent6"/>
                </a:solidFill>
              </a:rPr>
              <a:t>interesa</a:t>
            </a:r>
            <a:r>
              <a:rPr lang="en-GB" sz="2400" b="1" dirty="0">
                <a:solidFill>
                  <a:schemeClr val="accent6"/>
                </a:solidFill>
              </a:rPr>
              <a:t> </a:t>
            </a:r>
            <a:r>
              <a:rPr lang="en-GB" sz="2400" b="1" dirty="0" err="1">
                <a:solidFill>
                  <a:schemeClr val="accent6"/>
                </a:solidFill>
              </a:rPr>
              <a:t>ili</a:t>
            </a:r>
            <a:r>
              <a:rPr lang="en-GB" sz="2400" b="1" dirty="0">
                <a:solidFill>
                  <a:schemeClr val="accent6"/>
                </a:solidFill>
              </a:rPr>
              <a:t> </a:t>
            </a:r>
            <a:r>
              <a:rPr lang="en-GB" sz="2400" b="1" dirty="0" err="1">
                <a:solidFill>
                  <a:schemeClr val="accent6"/>
                </a:solidFill>
              </a:rPr>
              <a:t>pri</a:t>
            </a:r>
            <a:r>
              <a:rPr lang="en-GB" sz="2400" b="1" dirty="0">
                <a:solidFill>
                  <a:schemeClr val="accent6"/>
                </a:solidFill>
              </a:rPr>
              <a:t> </a:t>
            </a:r>
            <a:r>
              <a:rPr lang="en-GB" sz="2400" b="1" dirty="0" err="1">
                <a:solidFill>
                  <a:schemeClr val="accent6"/>
                </a:solidFill>
              </a:rPr>
              <a:t>izvršavanju</a:t>
            </a:r>
            <a:r>
              <a:rPr lang="en-GB" sz="2400" b="1" dirty="0">
                <a:solidFill>
                  <a:schemeClr val="accent6"/>
                </a:solidFill>
              </a:rPr>
              <a:t> </a:t>
            </a:r>
            <a:r>
              <a:rPr lang="en-GB" sz="2400" b="1" dirty="0" err="1">
                <a:solidFill>
                  <a:schemeClr val="accent6"/>
                </a:solidFill>
              </a:rPr>
              <a:t>službene</a:t>
            </a:r>
            <a:r>
              <a:rPr lang="en-GB" sz="2400" b="1" dirty="0">
                <a:solidFill>
                  <a:schemeClr val="accent6"/>
                </a:solidFill>
              </a:rPr>
              <a:t> </a:t>
            </a:r>
            <a:r>
              <a:rPr lang="en-GB" sz="2400" b="1" dirty="0" err="1">
                <a:solidFill>
                  <a:schemeClr val="accent6"/>
                </a:solidFill>
              </a:rPr>
              <a:t>ovlasti</a:t>
            </a:r>
            <a:r>
              <a:rPr lang="en-GB" sz="2400" b="1" dirty="0">
                <a:solidFill>
                  <a:schemeClr val="accent6"/>
                </a:solidFill>
              </a:rPr>
              <a:t> </a:t>
            </a:r>
            <a:r>
              <a:rPr lang="en-GB" sz="2400" b="1" dirty="0" err="1">
                <a:solidFill>
                  <a:schemeClr val="accent6"/>
                </a:solidFill>
              </a:rPr>
              <a:t>voditelja</a:t>
            </a:r>
            <a:r>
              <a:rPr lang="en-GB" sz="2400" b="1" dirty="0">
                <a:solidFill>
                  <a:schemeClr val="accent6"/>
                </a:solidFill>
              </a:rPr>
              <a:t> </a:t>
            </a:r>
            <a:r>
              <a:rPr lang="en-GB" sz="2400" b="1" dirty="0" err="1">
                <a:solidFill>
                  <a:schemeClr val="accent6"/>
                </a:solidFill>
              </a:rPr>
              <a:t>obrade</a:t>
            </a:r>
            <a:r>
              <a:rPr lang="en-GB" sz="2400" b="1" dirty="0">
                <a:solidFill>
                  <a:schemeClr val="accent6"/>
                </a:solidFill>
              </a:rPr>
              <a:t> </a:t>
            </a:r>
            <a:endParaRPr lang="hr-HR" sz="2400" b="1" dirty="0">
              <a:solidFill>
                <a:schemeClr val="accent6"/>
              </a:solidFill>
            </a:endParaRPr>
          </a:p>
        </p:txBody>
      </p:sp>
      <p:sp>
        <p:nvSpPr>
          <p:cNvPr id="4" name="TekstniOkvir 3">
            <a:extLst>
              <a:ext uri="{FF2B5EF4-FFF2-40B4-BE49-F238E27FC236}">
                <a16:creationId xmlns:a16="http://schemas.microsoft.com/office/drawing/2014/main" id="{405345EA-5A3D-4192-2575-3929F8EEF5B7}"/>
              </a:ext>
            </a:extLst>
          </p:cNvPr>
          <p:cNvSpPr txBox="1"/>
          <p:nvPr/>
        </p:nvSpPr>
        <p:spPr>
          <a:xfrm>
            <a:off x="184470" y="2453640"/>
            <a:ext cx="9679966" cy="1200329"/>
          </a:xfrm>
          <a:prstGeom prst="rect">
            <a:avLst/>
          </a:prstGeom>
          <a:noFill/>
        </p:spPr>
        <p:txBody>
          <a:bodyPr wrap="square" rtlCol="0">
            <a:spAutoFit/>
          </a:bodyPr>
          <a:lstStyle/>
          <a:p>
            <a:pPr marL="285750" indent="-285750">
              <a:buFontTx/>
              <a:buChar char="-"/>
            </a:pPr>
            <a:r>
              <a:rPr lang="en-GB" dirty="0" err="1"/>
              <a:t>pravna</a:t>
            </a:r>
            <a:r>
              <a:rPr lang="en-GB" dirty="0"/>
              <a:t> </a:t>
            </a:r>
            <a:r>
              <a:rPr lang="en-GB" dirty="0" err="1"/>
              <a:t>osnova</a:t>
            </a:r>
            <a:r>
              <a:rPr lang="en-GB" dirty="0"/>
              <a:t> za </a:t>
            </a:r>
            <a:r>
              <a:rPr lang="en-GB" dirty="0" err="1"/>
              <a:t>obradu</a:t>
            </a:r>
            <a:r>
              <a:rPr lang="en-GB" dirty="0"/>
              <a:t> </a:t>
            </a:r>
            <a:r>
              <a:rPr lang="en-GB" dirty="0" err="1"/>
              <a:t>utvrđuje</a:t>
            </a:r>
            <a:r>
              <a:rPr lang="en-GB" dirty="0"/>
              <a:t> se u </a:t>
            </a:r>
            <a:r>
              <a:rPr lang="en-GB" dirty="0" err="1"/>
              <a:t>pravu</a:t>
            </a:r>
            <a:r>
              <a:rPr lang="en-GB" dirty="0"/>
              <a:t> </a:t>
            </a:r>
            <a:r>
              <a:rPr lang="en-GB" dirty="0" err="1"/>
              <a:t>Unije</a:t>
            </a:r>
            <a:r>
              <a:rPr lang="en-GB" dirty="0"/>
              <a:t> </a:t>
            </a:r>
            <a:r>
              <a:rPr lang="en-GB" dirty="0" err="1"/>
              <a:t>ili</a:t>
            </a:r>
            <a:r>
              <a:rPr lang="en-GB" dirty="0"/>
              <a:t> </a:t>
            </a:r>
            <a:r>
              <a:rPr lang="en-GB" dirty="0" err="1"/>
              <a:t>pravu</a:t>
            </a:r>
            <a:r>
              <a:rPr lang="en-GB" dirty="0"/>
              <a:t> </a:t>
            </a:r>
            <a:r>
              <a:rPr lang="en-GB" dirty="0" err="1"/>
              <a:t>države</a:t>
            </a:r>
            <a:r>
              <a:rPr lang="en-GB" dirty="0"/>
              <a:t> </a:t>
            </a:r>
            <a:r>
              <a:rPr lang="en-GB" dirty="0" err="1"/>
              <a:t>članice</a:t>
            </a:r>
            <a:r>
              <a:rPr lang="en-GB" dirty="0"/>
              <a:t> </a:t>
            </a:r>
            <a:r>
              <a:rPr lang="en-GB" dirty="0" err="1"/>
              <a:t>kojem</a:t>
            </a:r>
            <a:r>
              <a:rPr lang="en-GB" dirty="0"/>
              <a:t> </a:t>
            </a:r>
            <a:r>
              <a:rPr lang="en-GB" dirty="0" err="1"/>
              <a:t>voditelj</a:t>
            </a:r>
            <a:r>
              <a:rPr lang="en-GB" dirty="0"/>
              <a:t> </a:t>
            </a:r>
            <a:r>
              <a:rPr lang="en-GB" dirty="0" err="1"/>
              <a:t>obrade</a:t>
            </a:r>
            <a:r>
              <a:rPr lang="en-GB" dirty="0"/>
              <a:t> </a:t>
            </a:r>
            <a:r>
              <a:rPr lang="en-GB" dirty="0" err="1"/>
              <a:t>podliježe</a:t>
            </a:r>
            <a:endParaRPr lang="en-GB" dirty="0"/>
          </a:p>
          <a:p>
            <a:pPr marL="285750" indent="-285750">
              <a:buFontTx/>
              <a:buChar char="-"/>
            </a:pPr>
            <a:endParaRPr lang="en-GB" dirty="0"/>
          </a:p>
          <a:p>
            <a:pPr marL="285750" indent="-285750">
              <a:buFontTx/>
              <a:buChar char="-"/>
            </a:pPr>
            <a:r>
              <a:rPr lang="en-GB" dirty="0" err="1"/>
              <a:t>primjer</a:t>
            </a:r>
            <a:r>
              <a:rPr lang="en-GB" dirty="0"/>
              <a:t>: </a:t>
            </a:r>
            <a:r>
              <a:rPr lang="en-GB" dirty="0" err="1"/>
              <a:t>inspekcijski</a:t>
            </a:r>
            <a:r>
              <a:rPr lang="en-GB" dirty="0"/>
              <a:t> </a:t>
            </a:r>
            <a:r>
              <a:rPr lang="en-GB" dirty="0" err="1"/>
              <a:t>nadzor</a:t>
            </a:r>
            <a:endParaRPr lang="hr-HR" dirty="0"/>
          </a:p>
        </p:txBody>
      </p:sp>
      <p:pic>
        <p:nvPicPr>
          <p:cNvPr id="2" name="Picture 1">
            <a:extLst>
              <a:ext uri="{FF2B5EF4-FFF2-40B4-BE49-F238E27FC236}">
                <a16:creationId xmlns:a16="http://schemas.microsoft.com/office/drawing/2014/main" id="{C1A4DF07-52D6-FA8F-1DBB-66238C2FFF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21094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2E9C9B-FE09-42BD-A49B-C97889504355}"/>
              </a:ext>
            </a:extLst>
          </p:cNvPr>
          <p:cNvSpPr/>
          <p:nvPr/>
        </p:nvSpPr>
        <p:spPr>
          <a:xfrm>
            <a:off x="0" y="1336324"/>
            <a:ext cx="8548382" cy="4352989"/>
          </a:xfrm>
          <a:prstGeom prst="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7428AC8-1702-453D-BF18-C3B2426F658B}"/>
              </a:ext>
            </a:extLst>
          </p:cNvPr>
          <p:cNvSpPr txBox="1"/>
          <p:nvPr/>
        </p:nvSpPr>
        <p:spPr>
          <a:xfrm>
            <a:off x="184470" y="1662545"/>
            <a:ext cx="7270604" cy="4110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dirty="0">
                <a:solidFill>
                  <a:schemeClr val="bg1"/>
                </a:solidFill>
              </a:rPr>
              <a:t>S</a:t>
            </a:r>
            <a:r>
              <a:rPr kumimoji="0" lang="hr-HR" sz="1200" b="1" i="0" u="none" strike="noStrike" kern="1200" cap="none" spc="0" normalizeH="0" baseline="0" noProof="0" dirty="0">
                <a:ln>
                  <a:noFill/>
                </a:ln>
                <a:solidFill>
                  <a:schemeClr val="bg1"/>
                </a:solidFill>
                <a:effectLst/>
                <a:uLnTx/>
                <a:uFillTx/>
                <a:ea typeface="+mn-ea"/>
                <a:cs typeface="+mn-cs"/>
              </a:rPr>
              <a:t>ADRŽAJ:</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200" b="1" i="0" u="none" strike="noStrike" kern="1200" cap="none" spc="0" normalizeH="0" baseline="0" noProof="0" dirty="0">
              <a:ln>
                <a:noFill/>
              </a:ln>
              <a:solidFill>
                <a:schemeClr val="bg1"/>
              </a:solidFill>
              <a:effectLst/>
              <a:uLnTx/>
              <a:uFillTx/>
              <a:ea typeface="+mn-ea"/>
              <a:cs typeface="+mn-cs"/>
            </a:endParaRPr>
          </a:p>
          <a:p>
            <a:pPr>
              <a:lnSpc>
                <a:spcPct val="115000"/>
              </a:lnSpc>
              <a:spcAft>
                <a:spcPts val="800"/>
              </a:spcAft>
              <a:tabLst>
                <a:tab pos="4257675" algn="l"/>
              </a:tabLst>
            </a:pPr>
            <a:r>
              <a:rPr lang="pl-PL"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10.00 – 10.30   „ Opća uredba o zaštiti podataka – GDPR – ključni pojmovi“</a:t>
            </a:r>
          </a:p>
          <a:p>
            <a:pPr>
              <a:lnSpc>
                <a:spcPct val="115000"/>
              </a:lnSpc>
              <a:spcAft>
                <a:spcPts val="800"/>
              </a:spcAft>
              <a:tabLst>
                <a:tab pos="4257675" algn="l"/>
              </a:tabLst>
            </a:pPr>
            <a:r>
              <a:rPr lang="pl-PL"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10.30 – 10.50    „Prava ispitanika i postupanja po zahtjevu“</a:t>
            </a:r>
          </a:p>
          <a:p>
            <a:pPr>
              <a:lnSpc>
                <a:spcPct val="115000"/>
              </a:lnSpc>
              <a:spcAft>
                <a:spcPts val="800"/>
              </a:spcAft>
              <a:tabLst>
                <a:tab pos="4257675" algn="l"/>
              </a:tabLst>
            </a:pPr>
            <a:r>
              <a:rPr lang="pl-PL"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10.50 – 10.20     „Web alat Olivia: Izrada internih akata kao dokaz usklađenosti“ https://olivia-gdpr-arc.eu/hr </a:t>
            </a:r>
          </a:p>
          <a:p>
            <a:pPr>
              <a:lnSpc>
                <a:spcPct val="115000"/>
              </a:lnSpc>
              <a:spcAft>
                <a:spcPts val="800"/>
              </a:spcAft>
              <a:tabLst>
                <a:tab pos="4257675" algn="l"/>
              </a:tabLst>
            </a:pPr>
            <a:r>
              <a:rPr lang="pl-PL"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10.20 – 10.40    PAUZA</a:t>
            </a:r>
          </a:p>
          <a:p>
            <a:pPr>
              <a:lnSpc>
                <a:spcPct val="115000"/>
              </a:lnSpc>
              <a:spcAft>
                <a:spcPts val="800"/>
              </a:spcAft>
              <a:tabLst>
                <a:tab pos="4257675" algn="l"/>
              </a:tabLst>
            </a:pPr>
            <a:r>
              <a:rPr lang="pl-PL"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10.40 – 11.00    „Tehničke i organizacijske mjere zaštite osobnih podataka“</a:t>
            </a:r>
          </a:p>
          <a:p>
            <a:pPr>
              <a:lnSpc>
                <a:spcPct val="115000"/>
              </a:lnSpc>
              <a:spcAft>
                <a:spcPts val="800"/>
              </a:spcAft>
              <a:tabLst>
                <a:tab pos="4257675" algn="l"/>
              </a:tabLst>
            </a:pPr>
            <a:r>
              <a:rPr lang="pl-PL"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11.20 – 11.30    Pauza (anketa)</a:t>
            </a:r>
          </a:p>
          <a:p>
            <a:pPr>
              <a:lnSpc>
                <a:spcPct val="115000"/>
              </a:lnSpc>
              <a:spcAft>
                <a:spcPts val="800"/>
              </a:spcAft>
              <a:tabLst>
                <a:tab pos="4257675" algn="l"/>
              </a:tabLst>
            </a:pPr>
            <a:r>
              <a:rPr lang="pl-PL"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11.30 – 12.00     „U čemu voditelji obrade najčešće griješe i kako se pripremiti za nadzor AZOP-?“</a:t>
            </a:r>
          </a:p>
          <a:p>
            <a:pPr>
              <a:lnSpc>
                <a:spcPct val="115000"/>
              </a:lnSpc>
              <a:spcAft>
                <a:spcPts val="800"/>
              </a:spcAft>
              <a:tabLst>
                <a:tab pos="4257675" algn="l"/>
              </a:tabLst>
            </a:pPr>
            <a:r>
              <a:rPr lang="pl-PL"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12.00 – 12.30   „Kako zaposlenicima objasniti zašto je važna zaštita osobnih podataka?” </a:t>
            </a:r>
          </a:p>
          <a:p>
            <a:pPr>
              <a:lnSpc>
                <a:spcPct val="115000"/>
              </a:lnSpc>
              <a:spcAft>
                <a:spcPts val="800"/>
              </a:spcAft>
              <a:tabLst>
                <a:tab pos="4257675" algn="l"/>
              </a:tabLst>
            </a:pPr>
            <a:r>
              <a:rPr lang="pl-PL"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12.30 – 13.00    PITANJA</a:t>
            </a:r>
          </a:p>
          <a:p>
            <a:pPr>
              <a:lnSpc>
                <a:spcPct val="115000"/>
              </a:lnSpc>
              <a:spcAft>
                <a:spcPts val="800"/>
              </a:spcAft>
              <a:tabLst>
                <a:tab pos="4257675" algn="l"/>
              </a:tabLst>
            </a:pPr>
            <a:r>
              <a:rPr lang="pt-BR" sz="12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n-GB"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2349BBD-C7C7-46C4-A26B-E113DBE7801A}"/>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alendar&#10;&#10;Description automatically generated">
            <a:extLst>
              <a:ext uri="{FF2B5EF4-FFF2-40B4-BE49-F238E27FC236}">
                <a16:creationId xmlns:a16="http://schemas.microsoft.com/office/drawing/2014/main" id="{DC3C2F06-1458-4B84-901B-DFC76A657DC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63491" y="1290605"/>
            <a:ext cx="6428508" cy="4352989"/>
          </a:xfrm>
          <a:prstGeom prst="rect">
            <a:avLst/>
          </a:prstGeom>
        </p:spPr>
      </p:pic>
      <p:sp>
        <p:nvSpPr>
          <p:cNvPr id="6" name="TextBox 5">
            <a:extLst>
              <a:ext uri="{FF2B5EF4-FFF2-40B4-BE49-F238E27FC236}">
                <a16:creationId xmlns:a16="http://schemas.microsoft.com/office/drawing/2014/main" id="{AD853778-1D8D-4596-9582-703C2C411581}"/>
              </a:ext>
            </a:extLst>
          </p:cNvPr>
          <p:cNvSpPr txBox="1"/>
          <p:nvPr/>
        </p:nvSpPr>
        <p:spPr>
          <a:xfrm>
            <a:off x="5509379" y="5700790"/>
            <a:ext cx="67644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hlinkClick r:id="rId4" tooltip="https://www.voxdelta.com/2016/09/04/creating-great-content-for-seo/">
                  <a:extLst>
                    <a:ext uri="{A12FA001-AC4F-418D-AE19-62706E023703}">
                      <ahyp:hlinkClr xmlns:ahyp="http://schemas.microsoft.com/office/drawing/2018/hyperlinkcolor" val="tx"/>
                    </a:ext>
                  </a:extLst>
                </a:hlinkClick>
              </a:rPr>
              <a:t>This Photo</a:t>
            </a:r>
            <a:r>
              <a:rPr kumimoji="0" lang="hr-HR" sz="9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 by Unknown Author is licensed under </a:t>
            </a:r>
            <a:r>
              <a:rPr kumimoji="0" lang="hr-HR" sz="9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hr-HR" sz="9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endParaRPr>
          </a:p>
        </p:txBody>
      </p:sp>
      <p:pic>
        <p:nvPicPr>
          <p:cNvPr id="8" name="Picture 7" descr="A picture containing graphical user interface&#10;&#10;Description automatically generated">
            <a:extLst>
              <a:ext uri="{FF2B5EF4-FFF2-40B4-BE49-F238E27FC236}">
                <a16:creationId xmlns:a16="http://schemas.microsoft.com/office/drawing/2014/main" id="{2071A06B-FE0E-43DC-87C8-90B2327650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405" y="109272"/>
            <a:ext cx="3304240" cy="632727"/>
          </a:xfrm>
          <a:prstGeom prst="rect">
            <a:avLst/>
          </a:prstGeom>
        </p:spPr>
      </p:pic>
      <p:pic>
        <p:nvPicPr>
          <p:cNvPr id="10" name="Picture 9" descr="Text&#10;&#10;Description automatically generated">
            <a:extLst>
              <a:ext uri="{FF2B5EF4-FFF2-40B4-BE49-F238E27FC236}">
                <a16:creationId xmlns:a16="http://schemas.microsoft.com/office/drawing/2014/main" id="{398DF9E3-0667-4EFA-BDFC-28842D3F61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12" name="Picture 11">
            <a:extLst>
              <a:ext uri="{FF2B5EF4-FFF2-40B4-BE49-F238E27FC236}">
                <a16:creationId xmlns:a16="http://schemas.microsoft.com/office/drawing/2014/main" id="{9675D1C3-28F0-4367-B288-A5C3469DBC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sp>
        <p:nvSpPr>
          <p:cNvPr id="13" name="TextBox 12">
            <a:extLst>
              <a:ext uri="{FF2B5EF4-FFF2-40B4-BE49-F238E27FC236}">
                <a16:creationId xmlns:a16="http://schemas.microsoft.com/office/drawing/2014/main" id="{F4F60318-7226-4FC3-AA34-3A4B6ABA79C2}"/>
              </a:ext>
            </a:extLst>
          </p:cNvPr>
          <p:cNvSpPr txBox="1"/>
          <p:nvPr/>
        </p:nvSpPr>
        <p:spPr>
          <a:xfrm>
            <a:off x="184470" y="6405223"/>
            <a:ext cx="4175021" cy="369332"/>
          </a:xfrm>
          <a:prstGeom prst="rect">
            <a:avLst/>
          </a:prstGeom>
          <a:noFill/>
        </p:spPr>
        <p:txBody>
          <a:bodyPr wrap="square" rtlCol="0">
            <a:spAutoFit/>
          </a:bodyPr>
          <a:lstStyle/>
          <a:p>
            <a:r>
              <a:rPr lang="hr-HR" b="1" dirty="0">
                <a:solidFill>
                  <a:schemeClr val="bg1"/>
                </a:solidFill>
              </a:rPr>
              <a:t>Agencija za zaštitu osobnih podataka</a:t>
            </a:r>
          </a:p>
        </p:txBody>
      </p:sp>
      <p:sp>
        <p:nvSpPr>
          <p:cNvPr id="14" name="TextBox 13">
            <a:extLst>
              <a:ext uri="{FF2B5EF4-FFF2-40B4-BE49-F238E27FC236}">
                <a16:creationId xmlns:a16="http://schemas.microsoft.com/office/drawing/2014/main" id="{F22E97B9-DA28-4DD8-9FC6-68A93801F607}"/>
              </a:ext>
            </a:extLst>
          </p:cNvPr>
          <p:cNvSpPr txBox="1"/>
          <p:nvPr/>
        </p:nvSpPr>
        <p:spPr>
          <a:xfrm>
            <a:off x="4543961" y="6421198"/>
            <a:ext cx="8331199" cy="369332"/>
          </a:xfrm>
          <a:prstGeom prst="rect">
            <a:avLst/>
          </a:prstGeom>
          <a:noFill/>
        </p:spPr>
        <p:txBody>
          <a:bodyPr wrap="square" rtlCol="0">
            <a:spAutoFit/>
          </a:bodyPr>
          <a:lstStyle/>
          <a:p>
            <a:r>
              <a:rPr lang="hr-HR" b="1" dirty="0">
                <a:solidFill>
                  <a:schemeClr val="bg1"/>
                </a:solidFill>
              </a:rPr>
              <a:t>Kampanja podizanja svijesti o zaštiti podataka za male i srednje poduzetnike</a:t>
            </a:r>
          </a:p>
        </p:txBody>
      </p:sp>
      <p:pic>
        <p:nvPicPr>
          <p:cNvPr id="2" name="Picture 1">
            <a:extLst>
              <a:ext uri="{FF2B5EF4-FFF2-40B4-BE49-F238E27FC236}">
                <a16:creationId xmlns:a16="http://schemas.microsoft.com/office/drawing/2014/main" id="{D7102BD8-09B5-BA4D-E737-1500E700D2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411476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F46DD9C-2B1C-453A-AA53-96B840FA295A}"/>
              </a:ext>
            </a:extLst>
          </p:cNvPr>
          <p:cNvSpPr txBox="1"/>
          <p:nvPr/>
        </p:nvSpPr>
        <p:spPr>
          <a:xfrm>
            <a:off x="631596" y="2137027"/>
            <a:ext cx="3492225" cy="3416320"/>
          </a:xfrm>
          <a:prstGeom prst="rect">
            <a:avLst/>
          </a:prstGeom>
          <a:noFill/>
        </p:spPr>
        <p:txBody>
          <a:bodyPr wrap="square">
            <a:spAutoFit/>
          </a:bodyPr>
          <a:lstStyle/>
          <a:p>
            <a:pPr marL="285750" indent="-285750">
              <a:buFont typeface="Arial" panose="020B0604020202020204" pitchFamily="34" charset="0"/>
              <a:buChar char="•"/>
            </a:pPr>
            <a:r>
              <a:rPr lang="hr-HR" dirty="0"/>
              <a:t>Voditelj obrade - fizička ili pravna osoba, tijelo javne vlasti, agencija ili drugo tijelo koje samo ili zajedno s drugima određuje svrhe i sredstva obrade osobnih podataka</a:t>
            </a:r>
          </a:p>
          <a:p>
            <a:pPr marL="285750" indent="-285750">
              <a:buFont typeface="Arial" panose="020B0604020202020204" pitchFamily="34" charset="0"/>
              <a:buChar char="•"/>
            </a:pPr>
            <a:endParaRPr lang="hr-HR" dirty="0"/>
          </a:p>
          <a:p>
            <a:pPr marL="285750" indent="-285750">
              <a:buFont typeface="Arial" panose="020B0604020202020204" pitchFamily="34" charset="0"/>
              <a:buChar char="•"/>
            </a:pPr>
            <a:r>
              <a:rPr lang="hr-HR" dirty="0"/>
              <a:t>Izvršitelj obrade - znači fizička ili pravna osoba, tijelo javne vlasti, agencija ili drugo tijelo koje obrađuje osobne podatke u ime voditelja obrade</a:t>
            </a:r>
          </a:p>
        </p:txBody>
      </p:sp>
      <p:sp>
        <p:nvSpPr>
          <p:cNvPr id="6" name="TekstniOkvir 5">
            <a:extLst>
              <a:ext uri="{FF2B5EF4-FFF2-40B4-BE49-F238E27FC236}">
                <a16:creationId xmlns:a16="http://schemas.microsoft.com/office/drawing/2014/main" id="{0FB84C20-F27E-9FA6-E297-19A610A44FFF}"/>
              </a:ext>
            </a:extLst>
          </p:cNvPr>
          <p:cNvSpPr txBox="1"/>
          <p:nvPr/>
        </p:nvSpPr>
        <p:spPr>
          <a:xfrm>
            <a:off x="2692000" y="1358094"/>
            <a:ext cx="9679966" cy="461665"/>
          </a:xfrm>
          <a:prstGeom prst="rect">
            <a:avLst/>
          </a:prstGeom>
          <a:noFill/>
        </p:spPr>
        <p:txBody>
          <a:bodyPr wrap="square" rtlCol="0">
            <a:spAutoFit/>
          </a:bodyPr>
          <a:lstStyle/>
          <a:p>
            <a:r>
              <a:rPr lang="hr-HR" sz="2400" b="1" dirty="0">
                <a:solidFill>
                  <a:schemeClr val="accent6"/>
                </a:solidFill>
              </a:rPr>
              <a:t>Odnos voditelja obrade i izvršitelja obrade</a:t>
            </a:r>
          </a:p>
        </p:txBody>
      </p:sp>
      <p:graphicFrame>
        <p:nvGraphicFramePr>
          <p:cNvPr id="2" name="Diagram 11">
            <a:extLst>
              <a:ext uri="{FF2B5EF4-FFF2-40B4-BE49-F238E27FC236}">
                <a16:creationId xmlns:a16="http://schemas.microsoft.com/office/drawing/2014/main" id="{8B17B74F-0B45-5C7B-03EE-6C851C2B0888}"/>
              </a:ext>
            </a:extLst>
          </p:cNvPr>
          <p:cNvGraphicFramePr/>
          <p:nvPr/>
        </p:nvGraphicFramePr>
        <p:xfrm>
          <a:off x="6497053" y="846386"/>
          <a:ext cx="5522494" cy="56602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Picture 3">
            <a:extLst>
              <a:ext uri="{FF2B5EF4-FFF2-40B4-BE49-F238E27FC236}">
                <a16:creationId xmlns:a16="http://schemas.microsoft.com/office/drawing/2014/main" id="{9399AA2E-82CA-A646-0EE6-701F7832EE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668574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kstniOkvir 5">
            <a:extLst>
              <a:ext uri="{FF2B5EF4-FFF2-40B4-BE49-F238E27FC236}">
                <a16:creationId xmlns:a16="http://schemas.microsoft.com/office/drawing/2014/main" id="{0FB84C20-F27E-9FA6-E297-19A610A44FFF}"/>
              </a:ext>
            </a:extLst>
          </p:cNvPr>
          <p:cNvSpPr txBox="1"/>
          <p:nvPr/>
        </p:nvSpPr>
        <p:spPr>
          <a:xfrm>
            <a:off x="1779468" y="1251508"/>
            <a:ext cx="9679966" cy="461665"/>
          </a:xfrm>
          <a:prstGeom prst="rect">
            <a:avLst/>
          </a:prstGeom>
          <a:noFill/>
        </p:spPr>
        <p:txBody>
          <a:bodyPr wrap="square" rtlCol="0">
            <a:spAutoFit/>
          </a:bodyPr>
          <a:lstStyle/>
          <a:p>
            <a:r>
              <a:rPr lang="hr-HR" sz="2400" b="1" dirty="0">
                <a:solidFill>
                  <a:schemeClr val="accent6"/>
                </a:solidFill>
              </a:rPr>
              <a:t>UGOVOR IZMEĐU VODITELJA OBRADE I IZVRŠITELJA OBRADE</a:t>
            </a:r>
          </a:p>
        </p:txBody>
      </p:sp>
      <p:graphicFrame>
        <p:nvGraphicFramePr>
          <p:cNvPr id="4" name="Diagram 3">
            <a:extLst>
              <a:ext uri="{FF2B5EF4-FFF2-40B4-BE49-F238E27FC236}">
                <a16:creationId xmlns:a16="http://schemas.microsoft.com/office/drawing/2014/main" id="{6669F255-423E-A04F-FD66-93321C8ECE60}"/>
              </a:ext>
            </a:extLst>
          </p:cNvPr>
          <p:cNvGraphicFramePr/>
          <p:nvPr>
            <p:extLst>
              <p:ext uri="{D42A27DB-BD31-4B8C-83A1-F6EECF244321}">
                <p14:modId xmlns:p14="http://schemas.microsoft.com/office/powerpoint/2010/main" val="1163542037"/>
              </p:ext>
            </p:extLst>
          </p:nvPr>
        </p:nvGraphicFramePr>
        <p:xfrm>
          <a:off x="1779468" y="4401509"/>
          <a:ext cx="8128000" cy="23730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kstniOkvir 7">
            <a:extLst>
              <a:ext uri="{FF2B5EF4-FFF2-40B4-BE49-F238E27FC236}">
                <a16:creationId xmlns:a16="http://schemas.microsoft.com/office/drawing/2014/main" id="{DCBBD8C0-EE7A-90BC-7E5C-E0B554A64C17}"/>
              </a:ext>
            </a:extLst>
          </p:cNvPr>
          <p:cNvSpPr txBox="1"/>
          <p:nvPr/>
        </p:nvSpPr>
        <p:spPr>
          <a:xfrm>
            <a:off x="886120" y="1956524"/>
            <a:ext cx="9356102" cy="2862322"/>
          </a:xfrm>
          <a:prstGeom prst="rect">
            <a:avLst/>
          </a:prstGeom>
          <a:noFill/>
        </p:spPr>
        <p:txBody>
          <a:bodyPr wrap="square">
            <a:spAutoFit/>
          </a:bodyPr>
          <a:lstStyle/>
          <a:p>
            <a:pPr lvl="2">
              <a:buFont typeface="Arial" panose="020B0604020202020204" pitchFamily="34" charset="0"/>
              <a:buChar char="•"/>
            </a:pPr>
            <a:r>
              <a:rPr lang="hr-H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Svaka obrada osobnih podataka od strane izvršitelja obrade treba biti uređena ugovorom ili drugim pravnim aktom koji mora biti u pisanom obliku, uključujući i u elektroničkom obliku, i biti obvezujući. </a:t>
            </a:r>
          </a:p>
          <a:p>
            <a:pPr lvl="2"/>
            <a:endParaRPr lang="hr-H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2">
              <a:buFont typeface="Arial" panose="020B0604020202020204" pitchFamily="34" charset="0"/>
              <a:buChar char="•"/>
            </a:pPr>
            <a:r>
              <a:rPr lang="hr-H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GDPR navodi elemente koji nužno trebaju biti navedeni u ugovoru o obradi.</a:t>
            </a:r>
          </a:p>
          <a:p>
            <a:pPr lvl="2"/>
            <a:endParaRPr lang="hr-H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2">
              <a:buFont typeface="Arial" panose="020B0604020202020204" pitchFamily="34" charset="0"/>
              <a:buChar char="•"/>
            </a:pPr>
            <a:r>
              <a:rPr lang="hr-H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Ugovor o obradi ne bi trebao samo ponovno navesti odredbe GDPR-a </a:t>
            </a:r>
            <a:r>
              <a:rPr lang="hr-HR"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nego bi trebao uključivati ​​specifičnije, konkretnije informacije o tome kako će zahtjevi biti ispunjeni</a:t>
            </a:r>
            <a:r>
              <a:rPr lang="hr-H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 koja je razina sigurnosti potrebna za obradu osobnih podataka koja je predmet ugovora o obradi.</a:t>
            </a:r>
          </a:p>
        </p:txBody>
      </p:sp>
      <p:pic>
        <p:nvPicPr>
          <p:cNvPr id="2" name="Picture 1">
            <a:extLst>
              <a:ext uri="{FF2B5EF4-FFF2-40B4-BE49-F238E27FC236}">
                <a16:creationId xmlns:a16="http://schemas.microsoft.com/office/drawing/2014/main" id="{2930DA32-0019-487E-3B7A-2DB798A7A3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918458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Naslov 1">
            <a:extLst>
              <a:ext uri="{FF2B5EF4-FFF2-40B4-BE49-F238E27FC236}">
                <a16:creationId xmlns:a16="http://schemas.microsoft.com/office/drawing/2014/main" id="{6DBE3ADD-2FD5-4181-9E27-19DD12831148}"/>
              </a:ext>
            </a:extLst>
          </p:cNvPr>
          <p:cNvSpPr txBox="1">
            <a:spLocks/>
          </p:cNvSpPr>
          <p:nvPr/>
        </p:nvSpPr>
        <p:spPr>
          <a:xfrm>
            <a:off x="373827" y="2649609"/>
            <a:ext cx="3796306" cy="148099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r-HR" sz="4800" b="1" dirty="0">
                <a:solidFill>
                  <a:srgbClr val="FFC000"/>
                </a:solidFill>
              </a:rPr>
              <a:t>Prava ispitanika </a:t>
            </a:r>
          </a:p>
        </p:txBody>
      </p:sp>
      <p:grpSp>
        <p:nvGrpSpPr>
          <p:cNvPr id="14" name="Grupa 13">
            <a:extLst>
              <a:ext uri="{FF2B5EF4-FFF2-40B4-BE49-F238E27FC236}">
                <a16:creationId xmlns:a16="http://schemas.microsoft.com/office/drawing/2014/main" id="{E395BB66-6CB8-4843-8EC7-B405F4C4DE14}"/>
              </a:ext>
            </a:extLst>
          </p:cNvPr>
          <p:cNvGrpSpPr/>
          <p:nvPr/>
        </p:nvGrpSpPr>
        <p:grpSpPr>
          <a:xfrm>
            <a:off x="4996706" y="1194939"/>
            <a:ext cx="5962720" cy="556152"/>
            <a:chOff x="0" y="123932"/>
            <a:chExt cx="5962720" cy="556152"/>
          </a:xfrm>
        </p:grpSpPr>
        <p:sp>
          <p:nvSpPr>
            <p:cNvPr id="44" name="Pravokutnik: zaobljeni kutovi 43">
              <a:extLst>
                <a:ext uri="{FF2B5EF4-FFF2-40B4-BE49-F238E27FC236}">
                  <a16:creationId xmlns:a16="http://schemas.microsoft.com/office/drawing/2014/main" id="{86EF6F30-69FB-47B3-ADC7-A4BE83EB8BC1}"/>
                </a:ext>
              </a:extLst>
            </p:cNvPr>
            <p:cNvSpPr/>
            <p:nvPr/>
          </p:nvSpPr>
          <p:spPr>
            <a:xfrm>
              <a:off x="0" y="123932"/>
              <a:ext cx="5962720" cy="55615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hr-HR"/>
            </a:p>
          </p:txBody>
        </p:sp>
        <p:sp>
          <p:nvSpPr>
            <p:cNvPr id="45" name="Pravokutnik: zaobljeni kutovi 4">
              <a:extLst>
                <a:ext uri="{FF2B5EF4-FFF2-40B4-BE49-F238E27FC236}">
                  <a16:creationId xmlns:a16="http://schemas.microsoft.com/office/drawing/2014/main" id="{C7837199-C31B-497A-B7CA-2DACE33BBDB6}"/>
                </a:ext>
              </a:extLst>
            </p:cNvPr>
            <p:cNvSpPr txBox="1"/>
            <p:nvPr/>
          </p:nvSpPr>
          <p:spPr>
            <a:xfrm>
              <a:off x="27149" y="151081"/>
              <a:ext cx="5908422" cy="50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hr-HR" sz="1400" kern="1200" dirty="0"/>
                <a:t>pravo na informacije o obradi</a:t>
              </a:r>
              <a:r>
                <a:rPr lang="en-GB" sz="1400" kern="1200" dirty="0"/>
                <a:t> </a:t>
              </a:r>
              <a:endParaRPr lang="en-US" sz="1400" kern="1200" dirty="0"/>
            </a:p>
          </p:txBody>
        </p:sp>
      </p:grpSp>
      <p:grpSp>
        <p:nvGrpSpPr>
          <p:cNvPr id="15" name="Grupa 14">
            <a:extLst>
              <a:ext uri="{FF2B5EF4-FFF2-40B4-BE49-F238E27FC236}">
                <a16:creationId xmlns:a16="http://schemas.microsoft.com/office/drawing/2014/main" id="{FB778581-3012-440B-90E7-710E46DE489B}"/>
              </a:ext>
            </a:extLst>
          </p:cNvPr>
          <p:cNvGrpSpPr/>
          <p:nvPr/>
        </p:nvGrpSpPr>
        <p:grpSpPr>
          <a:xfrm>
            <a:off x="4996706" y="1791411"/>
            <a:ext cx="5962720" cy="610026"/>
            <a:chOff x="0" y="720404"/>
            <a:chExt cx="5962720" cy="610026"/>
          </a:xfrm>
        </p:grpSpPr>
        <p:sp>
          <p:nvSpPr>
            <p:cNvPr id="42" name="Pravokutnik: zaobljeni kutovi 41">
              <a:extLst>
                <a:ext uri="{FF2B5EF4-FFF2-40B4-BE49-F238E27FC236}">
                  <a16:creationId xmlns:a16="http://schemas.microsoft.com/office/drawing/2014/main" id="{17617404-8BB8-4D28-B2BE-1B177E63484F}"/>
                </a:ext>
              </a:extLst>
            </p:cNvPr>
            <p:cNvSpPr/>
            <p:nvPr/>
          </p:nvSpPr>
          <p:spPr>
            <a:xfrm>
              <a:off x="0" y="720404"/>
              <a:ext cx="5962720" cy="556152"/>
            </a:xfrm>
            <a:prstGeom prst="roundRect">
              <a:avLst/>
            </a:prstGeom>
          </p:spPr>
          <p:style>
            <a:lnRef idx="2">
              <a:schemeClr val="lt1">
                <a:hueOff val="0"/>
                <a:satOff val="0"/>
                <a:lumOff val="0"/>
                <a:alphaOff val="0"/>
              </a:schemeClr>
            </a:lnRef>
            <a:fillRef idx="1">
              <a:schemeClr val="accent5">
                <a:hueOff val="-965506"/>
                <a:satOff val="-2488"/>
                <a:lumOff val="-1681"/>
                <a:alphaOff val="0"/>
              </a:schemeClr>
            </a:fillRef>
            <a:effectRef idx="0">
              <a:schemeClr val="accent5">
                <a:hueOff val="-965506"/>
                <a:satOff val="-2488"/>
                <a:lumOff val="-1681"/>
                <a:alphaOff val="0"/>
              </a:schemeClr>
            </a:effectRef>
            <a:fontRef idx="minor">
              <a:schemeClr val="lt1"/>
            </a:fontRef>
          </p:style>
          <p:txBody>
            <a:bodyPr/>
            <a:lstStyle/>
            <a:p>
              <a:endParaRPr lang="hr-HR"/>
            </a:p>
          </p:txBody>
        </p:sp>
        <p:sp>
          <p:nvSpPr>
            <p:cNvPr id="43" name="Pravokutnik: zaobljeni kutovi 6">
              <a:extLst>
                <a:ext uri="{FF2B5EF4-FFF2-40B4-BE49-F238E27FC236}">
                  <a16:creationId xmlns:a16="http://schemas.microsoft.com/office/drawing/2014/main" id="{ECDADB1A-FD92-4736-82A1-507F3EB75DB9}"/>
                </a:ext>
              </a:extLst>
            </p:cNvPr>
            <p:cNvSpPr txBox="1"/>
            <p:nvPr/>
          </p:nvSpPr>
          <p:spPr>
            <a:xfrm>
              <a:off x="27149" y="828576"/>
              <a:ext cx="5908422" cy="50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l"/>
              <a:r>
                <a:rPr lang="hr-HR" sz="1400" kern="1200" dirty="0"/>
                <a:t>pravo na pristup osobnim podacima koji se odnose na </a:t>
              </a:r>
              <a:r>
                <a:rPr lang="hr-HR" sz="1200" kern="1200" dirty="0"/>
                <a:t>ispitanika </a:t>
              </a:r>
            </a:p>
            <a:p>
              <a:pPr marL="0" lvl="0" indent="0" algn="l" defTabSz="622300">
                <a:lnSpc>
                  <a:spcPct val="90000"/>
                </a:lnSpc>
                <a:spcBef>
                  <a:spcPct val="0"/>
                </a:spcBef>
                <a:spcAft>
                  <a:spcPct val="35000"/>
                </a:spcAft>
                <a:buNone/>
              </a:pPr>
              <a:endParaRPr lang="en-US" sz="1400" kern="1200" dirty="0"/>
            </a:p>
          </p:txBody>
        </p:sp>
      </p:grpSp>
      <p:grpSp>
        <p:nvGrpSpPr>
          <p:cNvPr id="16" name="Grupa 15">
            <a:extLst>
              <a:ext uri="{FF2B5EF4-FFF2-40B4-BE49-F238E27FC236}">
                <a16:creationId xmlns:a16="http://schemas.microsoft.com/office/drawing/2014/main" id="{04FCD383-3194-4851-9787-7A2441471F94}"/>
              </a:ext>
            </a:extLst>
          </p:cNvPr>
          <p:cNvGrpSpPr/>
          <p:nvPr/>
        </p:nvGrpSpPr>
        <p:grpSpPr>
          <a:xfrm>
            <a:off x="4996706" y="2387883"/>
            <a:ext cx="5962720" cy="556152"/>
            <a:chOff x="0" y="1316876"/>
            <a:chExt cx="5962720" cy="556152"/>
          </a:xfrm>
        </p:grpSpPr>
        <p:sp>
          <p:nvSpPr>
            <p:cNvPr id="40" name="Pravokutnik: zaobljeni kutovi 39">
              <a:extLst>
                <a:ext uri="{FF2B5EF4-FFF2-40B4-BE49-F238E27FC236}">
                  <a16:creationId xmlns:a16="http://schemas.microsoft.com/office/drawing/2014/main" id="{3D27A774-30FF-4757-9832-994B1CF4DFFF}"/>
                </a:ext>
              </a:extLst>
            </p:cNvPr>
            <p:cNvSpPr/>
            <p:nvPr/>
          </p:nvSpPr>
          <p:spPr>
            <a:xfrm>
              <a:off x="0" y="1316876"/>
              <a:ext cx="5962720" cy="556152"/>
            </a:xfrm>
            <a:prstGeom prst="roundRect">
              <a:avLst/>
            </a:prstGeom>
          </p:spPr>
          <p:style>
            <a:lnRef idx="2">
              <a:schemeClr val="lt1">
                <a:hueOff val="0"/>
                <a:satOff val="0"/>
                <a:lumOff val="0"/>
                <a:alphaOff val="0"/>
              </a:schemeClr>
            </a:lnRef>
            <a:fillRef idx="1">
              <a:schemeClr val="accent5">
                <a:hueOff val="-1931012"/>
                <a:satOff val="-4977"/>
                <a:lumOff val="-3361"/>
                <a:alphaOff val="0"/>
              </a:schemeClr>
            </a:fillRef>
            <a:effectRef idx="0">
              <a:schemeClr val="accent5">
                <a:hueOff val="-1931012"/>
                <a:satOff val="-4977"/>
                <a:lumOff val="-3361"/>
                <a:alphaOff val="0"/>
              </a:schemeClr>
            </a:effectRef>
            <a:fontRef idx="minor">
              <a:schemeClr val="lt1"/>
            </a:fontRef>
          </p:style>
          <p:txBody>
            <a:bodyPr/>
            <a:lstStyle/>
            <a:p>
              <a:endParaRPr lang="hr-HR"/>
            </a:p>
          </p:txBody>
        </p:sp>
        <p:sp>
          <p:nvSpPr>
            <p:cNvPr id="41" name="Pravokutnik: zaobljeni kutovi 8">
              <a:extLst>
                <a:ext uri="{FF2B5EF4-FFF2-40B4-BE49-F238E27FC236}">
                  <a16:creationId xmlns:a16="http://schemas.microsoft.com/office/drawing/2014/main" id="{36F0CA57-C520-4587-A665-CCA63BADABE7}"/>
                </a:ext>
              </a:extLst>
            </p:cNvPr>
            <p:cNvSpPr txBox="1"/>
            <p:nvPr/>
          </p:nvSpPr>
          <p:spPr>
            <a:xfrm>
              <a:off x="27149" y="1344025"/>
              <a:ext cx="5908422" cy="50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hr-HR" sz="1400" kern="1200"/>
                <a:t>pravo na prenosivost podataka</a:t>
              </a:r>
              <a:endParaRPr lang="en-US" sz="1400" kern="1200"/>
            </a:p>
          </p:txBody>
        </p:sp>
      </p:grpSp>
      <p:grpSp>
        <p:nvGrpSpPr>
          <p:cNvPr id="17" name="Grupa 16">
            <a:extLst>
              <a:ext uri="{FF2B5EF4-FFF2-40B4-BE49-F238E27FC236}">
                <a16:creationId xmlns:a16="http://schemas.microsoft.com/office/drawing/2014/main" id="{9B7AD360-A463-4E7B-9319-A2B7EAB924D3}"/>
              </a:ext>
            </a:extLst>
          </p:cNvPr>
          <p:cNvGrpSpPr/>
          <p:nvPr/>
        </p:nvGrpSpPr>
        <p:grpSpPr>
          <a:xfrm>
            <a:off x="4996706" y="2984355"/>
            <a:ext cx="5962720" cy="556152"/>
            <a:chOff x="0" y="1913348"/>
            <a:chExt cx="5962720" cy="556152"/>
          </a:xfrm>
        </p:grpSpPr>
        <p:sp>
          <p:nvSpPr>
            <p:cNvPr id="38" name="Pravokutnik: zaobljeni kutovi 37">
              <a:extLst>
                <a:ext uri="{FF2B5EF4-FFF2-40B4-BE49-F238E27FC236}">
                  <a16:creationId xmlns:a16="http://schemas.microsoft.com/office/drawing/2014/main" id="{2B6D21C1-68EA-4163-86C7-6DC4FA64A533}"/>
                </a:ext>
              </a:extLst>
            </p:cNvPr>
            <p:cNvSpPr/>
            <p:nvPr/>
          </p:nvSpPr>
          <p:spPr>
            <a:xfrm>
              <a:off x="0" y="1913348"/>
              <a:ext cx="5962720" cy="556152"/>
            </a:xfrm>
            <a:prstGeom prst="roundRect">
              <a:avLst/>
            </a:prstGeom>
          </p:spPr>
          <p:style>
            <a:lnRef idx="2">
              <a:schemeClr val="lt1">
                <a:hueOff val="0"/>
                <a:satOff val="0"/>
                <a:lumOff val="0"/>
                <a:alphaOff val="0"/>
              </a:schemeClr>
            </a:lnRef>
            <a:fillRef idx="1">
              <a:schemeClr val="accent5">
                <a:hueOff val="-2896518"/>
                <a:satOff val="-7465"/>
                <a:lumOff val="-5042"/>
                <a:alphaOff val="0"/>
              </a:schemeClr>
            </a:fillRef>
            <a:effectRef idx="0">
              <a:schemeClr val="accent5">
                <a:hueOff val="-2896518"/>
                <a:satOff val="-7465"/>
                <a:lumOff val="-5042"/>
                <a:alphaOff val="0"/>
              </a:schemeClr>
            </a:effectRef>
            <a:fontRef idx="minor">
              <a:schemeClr val="lt1"/>
            </a:fontRef>
          </p:style>
          <p:txBody>
            <a:bodyPr/>
            <a:lstStyle/>
            <a:p>
              <a:endParaRPr lang="hr-HR"/>
            </a:p>
          </p:txBody>
        </p:sp>
        <p:sp>
          <p:nvSpPr>
            <p:cNvPr id="39" name="Pravokutnik: zaobljeni kutovi 10">
              <a:extLst>
                <a:ext uri="{FF2B5EF4-FFF2-40B4-BE49-F238E27FC236}">
                  <a16:creationId xmlns:a16="http://schemas.microsoft.com/office/drawing/2014/main" id="{949DEC3E-1CAD-40C6-B5AF-676EBC88950B}"/>
                </a:ext>
              </a:extLst>
            </p:cNvPr>
            <p:cNvSpPr txBox="1"/>
            <p:nvPr/>
          </p:nvSpPr>
          <p:spPr>
            <a:xfrm>
              <a:off x="27149" y="1940497"/>
              <a:ext cx="5908422" cy="50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hr-HR" sz="1400" kern="1200" dirty="0"/>
                <a:t>pravo na ispravak </a:t>
              </a:r>
              <a:endParaRPr lang="en-US" sz="1400" kern="1200" dirty="0"/>
            </a:p>
          </p:txBody>
        </p:sp>
      </p:grpSp>
      <p:grpSp>
        <p:nvGrpSpPr>
          <p:cNvPr id="18" name="Grupa 17">
            <a:extLst>
              <a:ext uri="{FF2B5EF4-FFF2-40B4-BE49-F238E27FC236}">
                <a16:creationId xmlns:a16="http://schemas.microsoft.com/office/drawing/2014/main" id="{095F9E74-6C9A-4247-BA30-55F78D8344FE}"/>
              </a:ext>
            </a:extLst>
          </p:cNvPr>
          <p:cNvGrpSpPr/>
          <p:nvPr/>
        </p:nvGrpSpPr>
        <p:grpSpPr>
          <a:xfrm>
            <a:off x="4996706" y="3580827"/>
            <a:ext cx="5962720" cy="556152"/>
            <a:chOff x="0" y="2509820"/>
            <a:chExt cx="5962720" cy="556152"/>
          </a:xfrm>
        </p:grpSpPr>
        <p:sp>
          <p:nvSpPr>
            <p:cNvPr id="35" name="Pravokutnik: zaobljeni kutovi 34">
              <a:extLst>
                <a:ext uri="{FF2B5EF4-FFF2-40B4-BE49-F238E27FC236}">
                  <a16:creationId xmlns:a16="http://schemas.microsoft.com/office/drawing/2014/main" id="{89E90142-0CC7-43C1-86C5-126B937D4EFE}"/>
                </a:ext>
              </a:extLst>
            </p:cNvPr>
            <p:cNvSpPr/>
            <p:nvPr/>
          </p:nvSpPr>
          <p:spPr>
            <a:xfrm>
              <a:off x="0" y="2509820"/>
              <a:ext cx="5962720" cy="556152"/>
            </a:xfrm>
            <a:prstGeom prst="roundRect">
              <a:avLst/>
            </a:prstGeom>
          </p:spPr>
          <p:style>
            <a:lnRef idx="2">
              <a:schemeClr val="lt1">
                <a:hueOff val="0"/>
                <a:satOff val="0"/>
                <a:lumOff val="0"/>
                <a:alphaOff val="0"/>
              </a:schemeClr>
            </a:lnRef>
            <a:fillRef idx="1">
              <a:schemeClr val="accent5">
                <a:hueOff val="-3862025"/>
                <a:satOff val="-9954"/>
                <a:lumOff val="-6723"/>
                <a:alphaOff val="0"/>
              </a:schemeClr>
            </a:fillRef>
            <a:effectRef idx="0">
              <a:schemeClr val="accent5">
                <a:hueOff val="-3862025"/>
                <a:satOff val="-9954"/>
                <a:lumOff val="-6723"/>
                <a:alphaOff val="0"/>
              </a:schemeClr>
            </a:effectRef>
            <a:fontRef idx="minor">
              <a:schemeClr val="lt1"/>
            </a:fontRef>
          </p:style>
          <p:txBody>
            <a:bodyPr/>
            <a:lstStyle/>
            <a:p>
              <a:endParaRPr lang="hr-HR"/>
            </a:p>
          </p:txBody>
        </p:sp>
        <p:sp>
          <p:nvSpPr>
            <p:cNvPr id="37" name="Pravokutnik: zaobljeni kutovi 12">
              <a:extLst>
                <a:ext uri="{FF2B5EF4-FFF2-40B4-BE49-F238E27FC236}">
                  <a16:creationId xmlns:a16="http://schemas.microsoft.com/office/drawing/2014/main" id="{13EFD8AC-FD1D-4539-9714-A93EB71CE3CD}"/>
                </a:ext>
              </a:extLst>
            </p:cNvPr>
            <p:cNvSpPr txBox="1"/>
            <p:nvPr/>
          </p:nvSpPr>
          <p:spPr>
            <a:xfrm>
              <a:off x="27149" y="2536969"/>
              <a:ext cx="5908422" cy="50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hr-HR" sz="1400" kern="1200" dirty="0"/>
                <a:t>pravo na brisanje</a:t>
              </a:r>
              <a:endParaRPr lang="en-US" sz="1400" kern="1200" dirty="0"/>
            </a:p>
          </p:txBody>
        </p:sp>
      </p:grpSp>
      <p:grpSp>
        <p:nvGrpSpPr>
          <p:cNvPr id="20" name="Grupa 19">
            <a:extLst>
              <a:ext uri="{FF2B5EF4-FFF2-40B4-BE49-F238E27FC236}">
                <a16:creationId xmlns:a16="http://schemas.microsoft.com/office/drawing/2014/main" id="{C6224696-973E-4E57-A02A-8EC2DE5CD472}"/>
              </a:ext>
            </a:extLst>
          </p:cNvPr>
          <p:cNvGrpSpPr/>
          <p:nvPr/>
        </p:nvGrpSpPr>
        <p:grpSpPr>
          <a:xfrm>
            <a:off x="4996706" y="4177300"/>
            <a:ext cx="5962720" cy="556152"/>
            <a:chOff x="0" y="3106293"/>
            <a:chExt cx="5962720" cy="556152"/>
          </a:xfrm>
        </p:grpSpPr>
        <p:sp>
          <p:nvSpPr>
            <p:cNvPr id="33" name="Pravokutnik: zaobljeni kutovi 32">
              <a:extLst>
                <a:ext uri="{FF2B5EF4-FFF2-40B4-BE49-F238E27FC236}">
                  <a16:creationId xmlns:a16="http://schemas.microsoft.com/office/drawing/2014/main" id="{97D4008F-ECB5-43EB-8A79-F58088287D92}"/>
                </a:ext>
              </a:extLst>
            </p:cNvPr>
            <p:cNvSpPr/>
            <p:nvPr/>
          </p:nvSpPr>
          <p:spPr>
            <a:xfrm>
              <a:off x="0" y="3106293"/>
              <a:ext cx="5962720" cy="556152"/>
            </a:xfrm>
            <a:prstGeom prst="roundRect">
              <a:avLst/>
            </a:prstGeom>
          </p:spPr>
          <p:style>
            <a:lnRef idx="2">
              <a:schemeClr val="lt1">
                <a:hueOff val="0"/>
                <a:satOff val="0"/>
                <a:lumOff val="0"/>
                <a:alphaOff val="0"/>
              </a:schemeClr>
            </a:lnRef>
            <a:fillRef idx="1">
              <a:schemeClr val="accent5">
                <a:hueOff val="-4827531"/>
                <a:satOff val="-12442"/>
                <a:lumOff val="-8404"/>
                <a:alphaOff val="0"/>
              </a:schemeClr>
            </a:fillRef>
            <a:effectRef idx="0">
              <a:schemeClr val="accent5">
                <a:hueOff val="-4827531"/>
                <a:satOff val="-12442"/>
                <a:lumOff val="-8404"/>
                <a:alphaOff val="0"/>
              </a:schemeClr>
            </a:effectRef>
            <a:fontRef idx="minor">
              <a:schemeClr val="lt1"/>
            </a:fontRef>
          </p:style>
          <p:txBody>
            <a:bodyPr/>
            <a:lstStyle/>
            <a:p>
              <a:endParaRPr lang="hr-HR"/>
            </a:p>
          </p:txBody>
        </p:sp>
        <p:sp>
          <p:nvSpPr>
            <p:cNvPr id="34" name="Pravokutnik: zaobljeni kutovi 14">
              <a:extLst>
                <a:ext uri="{FF2B5EF4-FFF2-40B4-BE49-F238E27FC236}">
                  <a16:creationId xmlns:a16="http://schemas.microsoft.com/office/drawing/2014/main" id="{BEBFA725-8DD4-4AC9-A693-1EFFA4D8995B}"/>
                </a:ext>
              </a:extLst>
            </p:cNvPr>
            <p:cNvSpPr txBox="1"/>
            <p:nvPr/>
          </p:nvSpPr>
          <p:spPr>
            <a:xfrm>
              <a:off x="27149" y="3133442"/>
              <a:ext cx="5908422" cy="50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hr-HR" sz="1400" kern="1200" dirty="0"/>
                <a:t>pravo na ograničenje obrade</a:t>
              </a:r>
              <a:endParaRPr lang="en-US" sz="1400" kern="1200" dirty="0"/>
            </a:p>
          </p:txBody>
        </p:sp>
      </p:grpSp>
      <p:grpSp>
        <p:nvGrpSpPr>
          <p:cNvPr id="22" name="Grupa 21">
            <a:extLst>
              <a:ext uri="{FF2B5EF4-FFF2-40B4-BE49-F238E27FC236}">
                <a16:creationId xmlns:a16="http://schemas.microsoft.com/office/drawing/2014/main" id="{E175EEA3-4C46-484D-8A65-5E6AC4BBDB72}"/>
              </a:ext>
            </a:extLst>
          </p:cNvPr>
          <p:cNvGrpSpPr/>
          <p:nvPr/>
        </p:nvGrpSpPr>
        <p:grpSpPr>
          <a:xfrm>
            <a:off x="4996706" y="4773772"/>
            <a:ext cx="5962720" cy="556152"/>
            <a:chOff x="0" y="3702765"/>
            <a:chExt cx="5962720" cy="556152"/>
          </a:xfrm>
        </p:grpSpPr>
        <p:sp>
          <p:nvSpPr>
            <p:cNvPr id="30" name="Pravokutnik: zaobljeni kutovi 29">
              <a:extLst>
                <a:ext uri="{FF2B5EF4-FFF2-40B4-BE49-F238E27FC236}">
                  <a16:creationId xmlns:a16="http://schemas.microsoft.com/office/drawing/2014/main" id="{28503307-DBB9-484A-8EAF-7F3C4D1C4064}"/>
                </a:ext>
              </a:extLst>
            </p:cNvPr>
            <p:cNvSpPr/>
            <p:nvPr/>
          </p:nvSpPr>
          <p:spPr>
            <a:xfrm>
              <a:off x="0" y="3702765"/>
              <a:ext cx="5962720" cy="556152"/>
            </a:xfrm>
            <a:prstGeom prst="roundRect">
              <a:avLst/>
            </a:prstGeom>
          </p:spPr>
          <p:style>
            <a:lnRef idx="2">
              <a:schemeClr val="lt1">
                <a:hueOff val="0"/>
                <a:satOff val="0"/>
                <a:lumOff val="0"/>
                <a:alphaOff val="0"/>
              </a:schemeClr>
            </a:lnRef>
            <a:fillRef idx="1">
              <a:schemeClr val="accent5">
                <a:hueOff val="-5793037"/>
                <a:satOff val="-14931"/>
                <a:lumOff val="-10084"/>
                <a:alphaOff val="0"/>
              </a:schemeClr>
            </a:fillRef>
            <a:effectRef idx="0">
              <a:schemeClr val="accent5">
                <a:hueOff val="-5793037"/>
                <a:satOff val="-14931"/>
                <a:lumOff val="-10084"/>
                <a:alphaOff val="0"/>
              </a:schemeClr>
            </a:effectRef>
            <a:fontRef idx="minor">
              <a:schemeClr val="lt1"/>
            </a:fontRef>
          </p:style>
          <p:txBody>
            <a:bodyPr/>
            <a:lstStyle/>
            <a:p>
              <a:endParaRPr lang="hr-HR"/>
            </a:p>
          </p:txBody>
        </p:sp>
        <p:sp>
          <p:nvSpPr>
            <p:cNvPr id="32" name="Pravokutnik: zaobljeni kutovi 16">
              <a:extLst>
                <a:ext uri="{FF2B5EF4-FFF2-40B4-BE49-F238E27FC236}">
                  <a16:creationId xmlns:a16="http://schemas.microsoft.com/office/drawing/2014/main" id="{06A17BAD-1276-47EB-AD30-18930A7A875D}"/>
                </a:ext>
              </a:extLst>
            </p:cNvPr>
            <p:cNvSpPr txBox="1"/>
            <p:nvPr/>
          </p:nvSpPr>
          <p:spPr>
            <a:xfrm>
              <a:off x="27149" y="3729914"/>
              <a:ext cx="5908422" cy="50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hr-HR" sz="1400" kern="1200"/>
                <a:t>pravo na prigovor</a:t>
              </a:r>
              <a:endParaRPr lang="en-US" sz="1400" kern="1200"/>
            </a:p>
          </p:txBody>
        </p:sp>
      </p:grpSp>
      <p:grpSp>
        <p:nvGrpSpPr>
          <p:cNvPr id="27" name="Grupa 26">
            <a:extLst>
              <a:ext uri="{FF2B5EF4-FFF2-40B4-BE49-F238E27FC236}">
                <a16:creationId xmlns:a16="http://schemas.microsoft.com/office/drawing/2014/main" id="{B290CA4A-E07D-4BB8-B023-590B5593AD5B}"/>
              </a:ext>
            </a:extLst>
          </p:cNvPr>
          <p:cNvGrpSpPr/>
          <p:nvPr/>
        </p:nvGrpSpPr>
        <p:grpSpPr>
          <a:xfrm>
            <a:off x="4996706" y="5370244"/>
            <a:ext cx="5962720" cy="556152"/>
            <a:chOff x="0" y="4299237"/>
            <a:chExt cx="5962720" cy="556152"/>
          </a:xfrm>
        </p:grpSpPr>
        <p:sp>
          <p:nvSpPr>
            <p:cNvPr id="28" name="Pravokutnik: zaobljeni kutovi 27">
              <a:extLst>
                <a:ext uri="{FF2B5EF4-FFF2-40B4-BE49-F238E27FC236}">
                  <a16:creationId xmlns:a16="http://schemas.microsoft.com/office/drawing/2014/main" id="{20061F4B-C157-42B5-B671-9C50DFF1E923}"/>
                </a:ext>
              </a:extLst>
            </p:cNvPr>
            <p:cNvSpPr/>
            <p:nvPr/>
          </p:nvSpPr>
          <p:spPr>
            <a:xfrm>
              <a:off x="0" y="4299237"/>
              <a:ext cx="5962720" cy="556152"/>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a:lstStyle/>
            <a:p>
              <a:endParaRPr lang="hr-HR"/>
            </a:p>
          </p:txBody>
        </p:sp>
        <p:sp>
          <p:nvSpPr>
            <p:cNvPr id="29" name="Pravokutnik: zaobljeni kutovi 18">
              <a:extLst>
                <a:ext uri="{FF2B5EF4-FFF2-40B4-BE49-F238E27FC236}">
                  <a16:creationId xmlns:a16="http://schemas.microsoft.com/office/drawing/2014/main" id="{0A9E9AA9-A84B-45D3-B657-DFB40A1A9787}"/>
                </a:ext>
              </a:extLst>
            </p:cNvPr>
            <p:cNvSpPr txBox="1"/>
            <p:nvPr/>
          </p:nvSpPr>
          <p:spPr>
            <a:xfrm>
              <a:off x="27149" y="4326386"/>
              <a:ext cx="5908422" cy="50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hr-HR" sz="1400" kern="1200"/>
                <a:t>pravo prigovoriti na automatiziranom pojedinačnom donošenju odluka, uključujući izradu profila, a koje proizvode pravne učinke </a:t>
              </a:r>
              <a:endParaRPr lang="en-US" sz="1400" kern="1200"/>
            </a:p>
          </p:txBody>
        </p:sp>
      </p:grpSp>
      <p:pic>
        <p:nvPicPr>
          <p:cNvPr id="2" name="Picture 1">
            <a:extLst>
              <a:ext uri="{FF2B5EF4-FFF2-40B4-BE49-F238E27FC236}">
                <a16:creationId xmlns:a16="http://schemas.microsoft.com/office/drawing/2014/main" id="{F0B39D9A-2EFB-8DE2-9D47-B41E6B4F52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960432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zervirano mjesto sadržaja 3">
            <a:extLst>
              <a:ext uri="{FF2B5EF4-FFF2-40B4-BE49-F238E27FC236}">
                <a16:creationId xmlns:a16="http://schemas.microsoft.com/office/drawing/2014/main" id="{41C90805-B463-46E4-A30C-045203B35507}"/>
              </a:ext>
            </a:extLst>
          </p:cNvPr>
          <p:cNvSpPr>
            <a:spLocks noGrp="1"/>
          </p:cNvSpPr>
          <p:nvPr>
            <p:ph sz="half" idx="1"/>
          </p:nvPr>
        </p:nvSpPr>
        <p:spPr>
          <a:xfrm>
            <a:off x="249382" y="1690256"/>
            <a:ext cx="4682836" cy="4086640"/>
          </a:xfrm>
        </p:spPr>
        <p:txBody>
          <a:bodyPr>
            <a:normAutofit/>
          </a:bodyPr>
          <a:lstStyle/>
          <a:p>
            <a:pPr>
              <a:lnSpc>
                <a:spcPct val="107000"/>
              </a:lnSpc>
              <a:spcAft>
                <a:spcPts val="800"/>
              </a:spcAft>
            </a:pPr>
            <a:r>
              <a:rPr lang="en-GB" sz="2000" b="1" dirty="0" err="1">
                <a:solidFill>
                  <a:schemeClr val="accent6"/>
                </a:solidFill>
                <a:effectLst/>
                <a:ea typeface="Calibri" panose="020F0502020204030204" pitchFamily="34" charset="0"/>
                <a:cs typeface="Times New Roman" panose="02020603050405020304" pitchFamily="18" charset="0"/>
              </a:rPr>
              <a:t>Pravo</a:t>
            </a:r>
            <a:r>
              <a:rPr lang="en-GB" sz="2000" b="1" dirty="0">
                <a:solidFill>
                  <a:schemeClr val="accent6"/>
                </a:solidFill>
                <a:effectLst/>
                <a:ea typeface="Calibri" panose="020F0502020204030204" pitchFamily="34" charset="0"/>
                <a:cs typeface="Times New Roman" panose="02020603050405020304" pitchFamily="18" charset="0"/>
              </a:rPr>
              <a:t> </a:t>
            </a:r>
            <a:r>
              <a:rPr lang="en-GB" sz="2000" b="1" dirty="0" err="1">
                <a:solidFill>
                  <a:schemeClr val="accent6"/>
                </a:solidFill>
                <a:effectLst/>
                <a:ea typeface="Calibri" panose="020F0502020204030204" pitchFamily="34" charset="0"/>
                <a:cs typeface="Times New Roman" panose="02020603050405020304" pitchFamily="18" charset="0"/>
              </a:rPr>
              <a:t>na</a:t>
            </a:r>
            <a:r>
              <a:rPr lang="en-GB" sz="2000" b="1" dirty="0">
                <a:solidFill>
                  <a:schemeClr val="accent6"/>
                </a:solidFill>
                <a:effectLst/>
                <a:ea typeface="Calibri" panose="020F0502020204030204" pitchFamily="34" charset="0"/>
                <a:cs typeface="Times New Roman" panose="02020603050405020304" pitchFamily="18" charset="0"/>
              </a:rPr>
              <a:t> </a:t>
            </a:r>
            <a:r>
              <a:rPr lang="en-GB" sz="2000" b="1" dirty="0" err="1">
                <a:solidFill>
                  <a:schemeClr val="accent6"/>
                </a:solidFill>
                <a:effectLst/>
                <a:ea typeface="Calibri" panose="020F0502020204030204" pitchFamily="34" charset="0"/>
                <a:cs typeface="Times New Roman" panose="02020603050405020304" pitchFamily="18" charset="0"/>
              </a:rPr>
              <a:t>informacije</a:t>
            </a:r>
            <a:r>
              <a:rPr lang="en-GB" sz="2000" b="1" dirty="0">
                <a:solidFill>
                  <a:schemeClr val="accent6"/>
                </a:solidFill>
                <a:effectLst/>
                <a:ea typeface="Calibri" panose="020F0502020204030204" pitchFamily="34" charset="0"/>
                <a:cs typeface="Times New Roman" panose="02020603050405020304" pitchFamily="18" charset="0"/>
              </a:rPr>
              <a:t> o </a:t>
            </a:r>
            <a:r>
              <a:rPr lang="en-GB" sz="2000" b="1" dirty="0" err="1">
                <a:solidFill>
                  <a:schemeClr val="accent6"/>
                </a:solidFill>
                <a:effectLst/>
                <a:ea typeface="Calibri" panose="020F0502020204030204" pitchFamily="34" charset="0"/>
                <a:cs typeface="Times New Roman" panose="02020603050405020304" pitchFamily="18" charset="0"/>
              </a:rPr>
              <a:t>obradi</a:t>
            </a:r>
            <a:r>
              <a:rPr lang="en-GB" sz="2000" b="1" dirty="0">
                <a:solidFill>
                  <a:schemeClr val="accent6"/>
                </a:solidFill>
                <a:effectLst/>
                <a:ea typeface="Calibri" panose="020F0502020204030204" pitchFamily="34" charset="0"/>
                <a:cs typeface="Times New Roman" panose="02020603050405020304" pitchFamily="18" charset="0"/>
              </a:rPr>
              <a:t> </a:t>
            </a:r>
          </a:p>
          <a:p>
            <a:pPr>
              <a:lnSpc>
                <a:spcPct val="107000"/>
              </a:lnSpc>
              <a:spcAft>
                <a:spcPts val="800"/>
              </a:spcAft>
            </a:pPr>
            <a:r>
              <a:rPr lang="it-IT" sz="2000" dirty="0"/>
              <a:t>načelo zakonitosti, poštenosti i transparentnosti</a:t>
            </a:r>
          </a:p>
          <a:p>
            <a:pPr>
              <a:lnSpc>
                <a:spcPct val="107000"/>
              </a:lnSpc>
              <a:spcAft>
                <a:spcPts val="800"/>
              </a:spcAft>
            </a:pPr>
            <a:r>
              <a:rPr lang="en-GB" sz="2000" dirty="0" err="1"/>
              <a:t>ispitanici</a:t>
            </a:r>
            <a:r>
              <a:rPr lang="en-GB" sz="2000" dirty="0"/>
              <a:t> </a:t>
            </a:r>
            <a:r>
              <a:rPr lang="en-GB" sz="2000" dirty="0" err="1"/>
              <a:t>imaju</a:t>
            </a:r>
            <a:r>
              <a:rPr lang="en-GB" sz="2000" dirty="0"/>
              <a:t> </a:t>
            </a:r>
            <a:r>
              <a:rPr lang="en-GB" sz="2000" dirty="0" err="1"/>
              <a:t>pravo</a:t>
            </a:r>
            <a:r>
              <a:rPr lang="en-GB" sz="2000" dirty="0"/>
              <a:t> </a:t>
            </a:r>
            <a:r>
              <a:rPr lang="en-GB" sz="2000" dirty="0" err="1"/>
              <a:t>znati</a:t>
            </a:r>
            <a:r>
              <a:rPr lang="en-GB" sz="2000" dirty="0"/>
              <a:t> </a:t>
            </a:r>
            <a:r>
              <a:rPr lang="en-GB" sz="2000" dirty="0" err="1"/>
              <a:t>i</a:t>
            </a:r>
            <a:r>
              <a:rPr lang="en-GB" sz="2000" dirty="0"/>
              <a:t> </a:t>
            </a:r>
            <a:r>
              <a:rPr lang="en-GB" sz="2000" dirty="0" err="1"/>
              <a:t>biti</a:t>
            </a:r>
            <a:r>
              <a:rPr lang="en-GB" sz="2000" dirty="0"/>
              <a:t> </a:t>
            </a:r>
            <a:r>
              <a:rPr lang="en-GB" sz="2000" dirty="0" err="1"/>
              <a:t>informirani</a:t>
            </a:r>
            <a:r>
              <a:rPr lang="en-GB" sz="2000" dirty="0"/>
              <a:t> o tome </a:t>
            </a:r>
            <a:r>
              <a:rPr lang="en-GB" sz="2000" b="1" dirty="0" err="1">
                <a:solidFill>
                  <a:srgbClr val="FF0000"/>
                </a:solidFill>
              </a:rPr>
              <a:t>kako</a:t>
            </a:r>
            <a:r>
              <a:rPr lang="en-GB" sz="2000" b="1" dirty="0">
                <a:solidFill>
                  <a:srgbClr val="FF0000"/>
                </a:solidFill>
              </a:rPr>
              <a:t> se </a:t>
            </a:r>
            <a:r>
              <a:rPr lang="en-GB" sz="2000" b="1" dirty="0" err="1">
                <a:solidFill>
                  <a:srgbClr val="FF0000"/>
                </a:solidFill>
              </a:rPr>
              <a:t>prikupljaju</a:t>
            </a:r>
            <a:r>
              <a:rPr lang="en-GB" sz="2000" b="1" dirty="0">
                <a:solidFill>
                  <a:srgbClr val="FF0000"/>
                </a:solidFill>
              </a:rPr>
              <a:t> </a:t>
            </a:r>
            <a:r>
              <a:rPr lang="en-GB" sz="2000" b="1" dirty="0" err="1">
                <a:solidFill>
                  <a:srgbClr val="FF0000"/>
                </a:solidFill>
              </a:rPr>
              <a:t>i</a:t>
            </a:r>
            <a:r>
              <a:rPr lang="en-GB" sz="2000" b="1" dirty="0">
                <a:solidFill>
                  <a:srgbClr val="FF0000"/>
                </a:solidFill>
              </a:rPr>
              <a:t> </a:t>
            </a:r>
            <a:r>
              <a:rPr lang="en-GB" sz="2000" b="1" dirty="0" err="1">
                <a:solidFill>
                  <a:srgbClr val="FF0000"/>
                </a:solidFill>
              </a:rPr>
              <a:t>koriste</a:t>
            </a:r>
            <a:r>
              <a:rPr lang="en-GB" sz="2000" b="1" dirty="0">
                <a:solidFill>
                  <a:srgbClr val="FF0000"/>
                </a:solidFill>
              </a:rPr>
              <a:t> </a:t>
            </a:r>
            <a:r>
              <a:rPr lang="en-GB" sz="2000" b="1" dirty="0" err="1">
                <a:solidFill>
                  <a:srgbClr val="FF0000"/>
                </a:solidFill>
              </a:rPr>
              <a:t>njihovi</a:t>
            </a:r>
            <a:r>
              <a:rPr lang="en-GB" sz="2000" b="1" dirty="0">
                <a:solidFill>
                  <a:srgbClr val="FF0000"/>
                </a:solidFill>
              </a:rPr>
              <a:t> </a:t>
            </a:r>
            <a:r>
              <a:rPr lang="en-GB" sz="2000" b="1" dirty="0" err="1">
                <a:solidFill>
                  <a:srgbClr val="FF0000"/>
                </a:solidFill>
              </a:rPr>
              <a:t>osobni</a:t>
            </a:r>
            <a:r>
              <a:rPr lang="en-GB" sz="2000" b="1" dirty="0">
                <a:solidFill>
                  <a:srgbClr val="FF0000"/>
                </a:solidFill>
              </a:rPr>
              <a:t> </a:t>
            </a:r>
            <a:r>
              <a:rPr lang="en-GB" sz="2000" b="1" dirty="0" err="1">
                <a:solidFill>
                  <a:srgbClr val="FF0000"/>
                </a:solidFill>
              </a:rPr>
              <a:t>podaci</a:t>
            </a:r>
            <a:endParaRPr lang="en-GB" sz="2000" b="1" dirty="0">
              <a:solidFill>
                <a:srgbClr val="FF0000"/>
              </a:solidFill>
            </a:endParaRP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Naslov 1">
            <a:extLst>
              <a:ext uri="{FF2B5EF4-FFF2-40B4-BE49-F238E27FC236}">
                <a16:creationId xmlns:a16="http://schemas.microsoft.com/office/drawing/2014/main" id="{B8967CA6-BBC0-4BCD-1AE3-8777E0DF4FCD}"/>
              </a:ext>
            </a:extLst>
          </p:cNvPr>
          <p:cNvSpPr txBox="1">
            <a:spLocks/>
          </p:cNvSpPr>
          <p:nvPr/>
        </p:nvSpPr>
        <p:spPr>
          <a:xfrm>
            <a:off x="431155" y="5227355"/>
            <a:ext cx="11086590" cy="79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hr-HR" sz="2400" dirty="0">
              <a:solidFill>
                <a:srgbClr val="000000"/>
              </a:solidFill>
              <a:effectLst/>
              <a:ea typeface="Times New Roman" panose="02020603050405020304" pitchFamily="18" charset="0"/>
              <a:cs typeface="Times New Roman" panose="02020603050405020304" pitchFamily="18" charset="0"/>
            </a:endParaRPr>
          </a:p>
        </p:txBody>
      </p:sp>
      <p:sp>
        <p:nvSpPr>
          <p:cNvPr id="2" name="Rezervirano mjesto sadržaja 3">
            <a:extLst>
              <a:ext uri="{FF2B5EF4-FFF2-40B4-BE49-F238E27FC236}">
                <a16:creationId xmlns:a16="http://schemas.microsoft.com/office/drawing/2014/main" id="{65477DE1-F9A9-CA09-E0CA-2CD38CF6E4D0}"/>
              </a:ext>
            </a:extLst>
          </p:cNvPr>
          <p:cNvSpPr txBox="1">
            <a:spLocks/>
          </p:cNvSpPr>
          <p:nvPr/>
        </p:nvSpPr>
        <p:spPr>
          <a:xfrm>
            <a:off x="5050248" y="1096979"/>
            <a:ext cx="6892370" cy="5061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GB" sz="1600" b="1" dirty="0" err="1"/>
              <a:t>Čl</a:t>
            </a:r>
            <a:r>
              <a:rPr lang="en-GB" sz="1600" b="1" dirty="0"/>
              <a:t>. 13 </a:t>
            </a:r>
            <a:r>
              <a:rPr lang="en-GB" sz="1600" b="1" dirty="0" err="1"/>
              <a:t>Opće</a:t>
            </a:r>
            <a:r>
              <a:rPr lang="en-GB" sz="1600" b="1" dirty="0"/>
              <a:t> </a:t>
            </a:r>
            <a:r>
              <a:rPr lang="en-GB" sz="1600" b="1" dirty="0" err="1"/>
              <a:t>uredbe</a:t>
            </a:r>
            <a:r>
              <a:rPr lang="en-GB" sz="1600" b="1" dirty="0"/>
              <a:t> – </a:t>
            </a:r>
            <a:r>
              <a:rPr lang="en-GB" sz="1600" b="1" dirty="0" err="1"/>
              <a:t>informacije</a:t>
            </a:r>
            <a:r>
              <a:rPr lang="en-GB" sz="1600" b="1" dirty="0"/>
              <a:t> </a:t>
            </a:r>
            <a:r>
              <a:rPr lang="en-GB" sz="1600" b="1" dirty="0" err="1"/>
              <a:t>koje</a:t>
            </a:r>
            <a:r>
              <a:rPr lang="en-GB" sz="1600" b="1" dirty="0"/>
              <a:t> </a:t>
            </a:r>
            <a:r>
              <a:rPr lang="en-GB" sz="1600" b="1" dirty="0" err="1"/>
              <a:t>treba</a:t>
            </a:r>
            <a:r>
              <a:rPr lang="en-GB" sz="1600" b="1" dirty="0"/>
              <a:t> </a:t>
            </a:r>
            <a:r>
              <a:rPr lang="en-GB" sz="1600" b="1" dirty="0" err="1"/>
              <a:t>pružiti</a:t>
            </a:r>
            <a:endParaRPr lang="en-GB" sz="1600" b="1" dirty="0"/>
          </a:p>
          <a:p>
            <a:pPr>
              <a:lnSpc>
                <a:spcPct val="107000"/>
              </a:lnSpc>
              <a:spcAft>
                <a:spcPts val="800"/>
              </a:spcAft>
              <a:buFontTx/>
              <a:buChar char="-"/>
            </a:pPr>
            <a:r>
              <a:rPr lang="en-GB" sz="1600" b="1" dirty="0" err="1"/>
              <a:t>podatke</a:t>
            </a:r>
            <a:r>
              <a:rPr lang="en-GB" sz="1600" b="1" dirty="0"/>
              <a:t> o </a:t>
            </a:r>
            <a:r>
              <a:rPr lang="en-GB" sz="1600" b="1" dirty="0" err="1"/>
              <a:t>identitetu</a:t>
            </a:r>
            <a:r>
              <a:rPr lang="en-GB" sz="1600" b="1" dirty="0"/>
              <a:t> </a:t>
            </a:r>
            <a:r>
              <a:rPr lang="en-GB" sz="1600" b="1" dirty="0" err="1"/>
              <a:t>i</a:t>
            </a:r>
            <a:r>
              <a:rPr lang="en-GB" sz="1600" b="1" dirty="0"/>
              <a:t> </a:t>
            </a:r>
            <a:r>
              <a:rPr lang="en-GB" sz="1600" b="1" dirty="0" err="1"/>
              <a:t>kontaktne</a:t>
            </a:r>
            <a:r>
              <a:rPr lang="en-GB" sz="1600" b="1" dirty="0"/>
              <a:t> </a:t>
            </a:r>
            <a:r>
              <a:rPr lang="en-GB" sz="1600" b="1" dirty="0" err="1"/>
              <a:t>podatke</a:t>
            </a:r>
            <a:r>
              <a:rPr lang="en-GB" sz="1600" b="1" dirty="0"/>
              <a:t> </a:t>
            </a:r>
            <a:r>
              <a:rPr lang="en-GB" sz="1600" dirty="0" err="1"/>
              <a:t>voditelja</a:t>
            </a:r>
            <a:r>
              <a:rPr lang="en-GB" sz="1600" dirty="0"/>
              <a:t> </a:t>
            </a:r>
            <a:r>
              <a:rPr lang="en-GB" sz="1600" dirty="0" err="1"/>
              <a:t>obrade</a:t>
            </a:r>
            <a:endParaRPr lang="en-GB" sz="1600" dirty="0"/>
          </a:p>
          <a:p>
            <a:pPr>
              <a:lnSpc>
                <a:spcPct val="107000"/>
              </a:lnSpc>
              <a:spcAft>
                <a:spcPts val="800"/>
              </a:spcAft>
              <a:buFontTx/>
              <a:buChar char="-"/>
            </a:pPr>
            <a:r>
              <a:rPr lang="en-GB" sz="1600" b="1" dirty="0"/>
              <a:t> </a:t>
            </a:r>
            <a:r>
              <a:rPr lang="en-GB" sz="1600" b="1" dirty="0" err="1"/>
              <a:t>svrhu</a:t>
            </a:r>
            <a:r>
              <a:rPr lang="en-GB" sz="1600" b="1" dirty="0"/>
              <a:t> </a:t>
            </a:r>
            <a:r>
              <a:rPr lang="en-GB" sz="1600" b="1" dirty="0" err="1"/>
              <a:t>obrade</a:t>
            </a:r>
            <a:r>
              <a:rPr lang="en-GB" sz="1600" b="1" dirty="0"/>
              <a:t> </a:t>
            </a:r>
            <a:r>
              <a:rPr lang="en-GB" sz="1600" dirty="0"/>
              <a:t>u </a:t>
            </a:r>
            <a:r>
              <a:rPr lang="en-GB" sz="1600" dirty="0" err="1"/>
              <a:t>koju</a:t>
            </a:r>
            <a:r>
              <a:rPr lang="en-GB" sz="1600" dirty="0"/>
              <a:t> se </a:t>
            </a:r>
            <a:r>
              <a:rPr lang="en-GB" sz="1600" dirty="0" err="1"/>
              <a:t>podaci</a:t>
            </a:r>
            <a:r>
              <a:rPr lang="en-GB" sz="1600" dirty="0"/>
              <a:t> </a:t>
            </a:r>
            <a:r>
              <a:rPr lang="en-GB" sz="1600" dirty="0" err="1"/>
              <a:t>prikupljaju</a:t>
            </a:r>
            <a:r>
              <a:rPr lang="en-GB" sz="1600" dirty="0"/>
              <a:t>  </a:t>
            </a:r>
          </a:p>
          <a:p>
            <a:pPr>
              <a:lnSpc>
                <a:spcPct val="107000"/>
              </a:lnSpc>
              <a:spcAft>
                <a:spcPts val="800"/>
              </a:spcAft>
              <a:buFontTx/>
              <a:buChar char="-"/>
            </a:pPr>
            <a:r>
              <a:rPr lang="en-GB" sz="1600" b="1" dirty="0" err="1"/>
              <a:t>pravnu</a:t>
            </a:r>
            <a:r>
              <a:rPr lang="en-GB" sz="1600" b="1" dirty="0"/>
              <a:t> </a:t>
            </a:r>
            <a:r>
              <a:rPr lang="en-GB" sz="1600" b="1" dirty="0" err="1"/>
              <a:t>osnovu</a:t>
            </a:r>
            <a:r>
              <a:rPr lang="en-GB" sz="1600" b="1" dirty="0"/>
              <a:t> </a:t>
            </a:r>
            <a:r>
              <a:rPr lang="en-GB" sz="1600" dirty="0" err="1"/>
              <a:t>obrade</a:t>
            </a:r>
            <a:r>
              <a:rPr lang="en-GB" sz="1600" dirty="0"/>
              <a:t> </a:t>
            </a:r>
          </a:p>
          <a:p>
            <a:pPr>
              <a:lnSpc>
                <a:spcPct val="107000"/>
              </a:lnSpc>
              <a:spcAft>
                <a:spcPts val="800"/>
              </a:spcAft>
              <a:buFontTx/>
              <a:buChar char="-"/>
            </a:pPr>
            <a:r>
              <a:rPr lang="en-GB" sz="1600" b="1" dirty="0" err="1"/>
              <a:t>primatelje</a:t>
            </a:r>
            <a:r>
              <a:rPr lang="en-GB" sz="1600" b="1" dirty="0"/>
              <a:t> </a:t>
            </a:r>
            <a:r>
              <a:rPr lang="en-GB" sz="1600" dirty="0" err="1"/>
              <a:t>ili</a:t>
            </a:r>
            <a:r>
              <a:rPr lang="en-GB" sz="1600" dirty="0"/>
              <a:t> </a:t>
            </a:r>
            <a:r>
              <a:rPr lang="en-GB" sz="1600" dirty="0" err="1"/>
              <a:t>kategorije</a:t>
            </a:r>
            <a:r>
              <a:rPr lang="en-GB" sz="1600" dirty="0"/>
              <a:t> </a:t>
            </a:r>
            <a:r>
              <a:rPr lang="en-GB" sz="1600" dirty="0" err="1"/>
              <a:t>primatelja</a:t>
            </a:r>
            <a:r>
              <a:rPr lang="en-GB" sz="1600" dirty="0"/>
              <a:t> </a:t>
            </a:r>
            <a:r>
              <a:rPr lang="en-GB" sz="1600" dirty="0" err="1"/>
              <a:t>osobnih</a:t>
            </a:r>
            <a:r>
              <a:rPr lang="en-GB" sz="1600" dirty="0"/>
              <a:t> podataka </a:t>
            </a:r>
          </a:p>
          <a:p>
            <a:pPr>
              <a:lnSpc>
                <a:spcPct val="107000"/>
              </a:lnSpc>
              <a:spcAft>
                <a:spcPts val="800"/>
              </a:spcAft>
              <a:buFontTx/>
              <a:buChar char="-"/>
            </a:pPr>
            <a:r>
              <a:rPr lang="en-GB" sz="1600" b="1" dirty="0" err="1"/>
              <a:t>informaciju</a:t>
            </a:r>
            <a:r>
              <a:rPr lang="en-GB" sz="1600" b="1" dirty="0"/>
              <a:t> o </a:t>
            </a:r>
            <a:r>
              <a:rPr lang="en-GB" sz="1600" b="1" dirty="0" err="1"/>
              <a:t>prijenosu</a:t>
            </a:r>
            <a:r>
              <a:rPr lang="en-GB" sz="1600" b="1" dirty="0"/>
              <a:t> podataka u </a:t>
            </a:r>
            <a:r>
              <a:rPr lang="en-GB" sz="1600" b="1" dirty="0" err="1"/>
              <a:t>treće</a:t>
            </a:r>
            <a:r>
              <a:rPr lang="en-GB" sz="1600" b="1" dirty="0"/>
              <a:t> </a:t>
            </a:r>
            <a:r>
              <a:rPr lang="en-GB" sz="1600" b="1" dirty="0" err="1"/>
              <a:t>zemlje</a:t>
            </a:r>
            <a:r>
              <a:rPr lang="en-GB" sz="1600" b="1" dirty="0"/>
              <a:t> </a:t>
            </a:r>
            <a:r>
              <a:rPr lang="en-GB" sz="1600" dirty="0" err="1"/>
              <a:t>ili</a:t>
            </a:r>
            <a:r>
              <a:rPr lang="en-GB" sz="1600" dirty="0"/>
              <a:t> </a:t>
            </a:r>
            <a:r>
              <a:rPr lang="en-GB" sz="1600" dirty="0" err="1"/>
              <a:t>međunarodne</a:t>
            </a:r>
            <a:r>
              <a:rPr lang="en-GB" sz="1600" dirty="0"/>
              <a:t> </a:t>
            </a:r>
            <a:r>
              <a:rPr lang="en-GB" sz="1600" dirty="0" err="1"/>
              <a:t>organizacije</a:t>
            </a:r>
            <a:r>
              <a:rPr lang="en-GB" sz="1600" dirty="0"/>
              <a:t> </a:t>
            </a:r>
          </a:p>
          <a:p>
            <a:pPr>
              <a:lnSpc>
                <a:spcPct val="107000"/>
              </a:lnSpc>
              <a:spcAft>
                <a:spcPts val="800"/>
              </a:spcAft>
              <a:buFontTx/>
              <a:buChar char="-"/>
            </a:pPr>
            <a:r>
              <a:rPr lang="en-GB" sz="1600" b="1" dirty="0" err="1"/>
              <a:t>vrijeme</a:t>
            </a:r>
            <a:r>
              <a:rPr lang="en-GB" sz="1600" b="1" dirty="0"/>
              <a:t> </a:t>
            </a:r>
            <a:r>
              <a:rPr lang="en-GB" sz="1600" b="1" dirty="0" err="1"/>
              <a:t>pohrane</a:t>
            </a:r>
            <a:r>
              <a:rPr lang="en-GB" sz="1600" b="1" dirty="0"/>
              <a:t> </a:t>
            </a:r>
            <a:r>
              <a:rPr lang="en-GB" sz="1600" dirty="0" err="1"/>
              <a:t>osobnih</a:t>
            </a:r>
            <a:r>
              <a:rPr lang="en-GB" sz="1600" dirty="0"/>
              <a:t> podataka </a:t>
            </a:r>
          </a:p>
          <a:p>
            <a:pPr>
              <a:lnSpc>
                <a:spcPct val="107000"/>
              </a:lnSpc>
              <a:spcAft>
                <a:spcPts val="800"/>
              </a:spcAft>
              <a:buFontTx/>
              <a:buChar char="-"/>
            </a:pPr>
            <a:r>
              <a:rPr lang="en-GB" sz="1600" b="1" dirty="0" err="1"/>
              <a:t>prava</a:t>
            </a:r>
            <a:r>
              <a:rPr lang="en-GB" sz="1600" b="1" dirty="0"/>
              <a:t> </a:t>
            </a:r>
            <a:r>
              <a:rPr lang="en-GB" sz="1600" b="1" dirty="0" err="1"/>
              <a:t>ispitanika</a:t>
            </a:r>
            <a:r>
              <a:rPr lang="en-GB" sz="1600" b="1" dirty="0"/>
              <a:t> </a:t>
            </a:r>
            <a:r>
              <a:rPr lang="en-GB" sz="1600" dirty="0"/>
              <a:t>u </a:t>
            </a:r>
            <a:r>
              <a:rPr lang="en-GB" sz="1600" dirty="0" err="1"/>
              <a:t>pogledu</a:t>
            </a:r>
            <a:r>
              <a:rPr lang="en-GB" sz="1600" dirty="0"/>
              <a:t> </a:t>
            </a:r>
            <a:r>
              <a:rPr lang="en-GB" sz="1600" dirty="0" err="1"/>
              <a:t>konkretne</a:t>
            </a:r>
            <a:r>
              <a:rPr lang="en-GB" sz="1600" dirty="0"/>
              <a:t> </a:t>
            </a:r>
            <a:r>
              <a:rPr lang="en-GB" sz="1600" dirty="0" err="1"/>
              <a:t>obrade</a:t>
            </a:r>
            <a:r>
              <a:rPr lang="en-GB" sz="1600" dirty="0"/>
              <a:t> </a:t>
            </a:r>
            <a:r>
              <a:rPr lang="en-GB" sz="1600" dirty="0" err="1"/>
              <a:t>postoji</a:t>
            </a:r>
            <a:r>
              <a:rPr lang="en-GB" sz="1600" dirty="0"/>
              <a:t> li </a:t>
            </a:r>
            <a:r>
              <a:rPr lang="en-GB" sz="1600" dirty="0" err="1"/>
              <a:t>obveza</a:t>
            </a:r>
            <a:r>
              <a:rPr lang="en-GB" sz="1600" dirty="0"/>
              <a:t> </a:t>
            </a:r>
            <a:r>
              <a:rPr lang="en-GB" sz="1600" dirty="0" err="1"/>
              <a:t>ispitanika</a:t>
            </a:r>
            <a:r>
              <a:rPr lang="en-GB" sz="1600" dirty="0"/>
              <a:t> </a:t>
            </a:r>
            <a:r>
              <a:rPr lang="en-GB" sz="1600" dirty="0" err="1"/>
              <a:t>na</a:t>
            </a:r>
            <a:r>
              <a:rPr lang="en-GB" sz="1600" dirty="0"/>
              <a:t> </a:t>
            </a:r>
            <a:r>
              <a:rPr lang="en-GB" sz="1600" dirty="0" err="1"/>
              <a:t>davanje</a:t>
            </a:r>
            <a:r>
              <a:rPr lang="en-GB" sz="1600" dirty="0"/>
              <a:t> </a:t>
            </a:r>
            <a:r>
              <a:rPr lang="en-GB" sz="1600" dirty="0" err="1"/>
              <a:t>osobnih</a:t>
            </a:r>
            <a:r>
              <a:rPr lang="en-GB" sz="1600" dirty="0"/>
              <a:t> podataka </a:t>
            </a:r>
            <a:r>
              <a:rPr lang="en-GB" sz="1600" dirty="0" err="1"/>
              <a:t>i</a:t>
            </a:r>
            <a:r>
              <a:rPr lang="en-GB" sz="1600" dirty="0"/>
              <a:t> </a:t>
            </a:r>
            <a:r>
              <a:rPr lang="en-GB" sz="1600" dirty="0" err="1"/>
              <a:t>koje</a:t>
            </a:r>
            <a:r>
              <a:rPr lang="en-GB" sz="1600" dirty="0"/>
              <a:t> </a:t>
            </a:r>
            <a:r>
              <a:rPr lang="en-GB" sz="1600" dirty="0" err="1"/>
              <a:t>su</a:t>
            </a:r>
            <a:r>
              <a:rPr lang="en-GB" sz="1600" dirty="0"/>
              <a:t> </a:t>
            </a:r>
            <a:r>
              <a:rPr lang="en-GB" sz="1600" dirty="0" err="1"/>
              <a:t>posljedice</a:t>
            </a:r>
            <a:r>
              <a:rPr lang="en-GB" sz="1600" dirty="0"/>
              <a:t> </a:t>
            </a:r>
            <a:r>
              <a:rPr lang="en-GB" sz="1600" dirty="0" err="1"/>
              <a:t>ako</a:t>
            </a:r>
            <a:r>
              <a:rPr lang="en-GB" sz="1600" dirty="0"/>
              <a:t> se </a:t>
            </a:r>
            <a:r>
              <a:rPr lang="en-GB" sz="1600" dirty="0" err="1"/>
              <a:t>podaci</a:t>
            </a:r>
            <a:r>
              <a:rPr lang="en-GB" sz="1600" dirty="0"/>
              <a:t> </a:t>
            </a:r>
            <a:r>
              <a:rPr lang="en-GB" sz="1600" dirty="0" err="1"/>
              <a:t>uskrate</a:t>
            </a:r>
            <a:r>
              <a:rPr lang="en-GB" sz="1600" dirty="0"/>
              <a:t> </a:t>
            </a:r>
          </a:p>
          <a:p>
            <a:pPr>
              <a:lnSpc>
                <a:spcPct val="107000"/>
              </a:lnSpc>
              <a:spcAft>
                <a:spcPts val="800"/>
              </a:spcAft>
              <a:buFontTx/>
              <a:buChar char="-"/>
            </a:pPr>
            <a:r>
              <a:rPr lang="en-GB" sz="1600" b="1" dirty="0" err="1"/>
              <a:t>upotrebljava</a:t>
            </a:r>
            <a:r>
              <a:rPr lang="en-GB" sz="1600" b="1" dirty="0"/>
              <a:t> li se </a:t>
            </a:r>
            <a:r>
              <a:rPr lang="en-GB" sz="1600" b="1" dirty="0" err="1"/>
              <a:t>sustav</a:t>
            </a:r>
            <a:r>
              <a:rPr lang="en-GB" sz="1600" b="1" dirty="0"/>
              <a:t> </a:t>
            </a:r>
            <a:r>
              <a:rPr lang="en-GB" sz="1600" b="1" dirty="0" err="1"/>
              <a:t>automatiziranog</a:t>
            </a:r>
            <a:r>
              <a:rPr lang="en-GB" sz="1600" b="1" dirty="0"/>
              <a:t> </a:t>
            </a:r>
            <a:r>
              <a:rPr lang="en-GB" sz="1600" b="1" dirty="0" err="1"/>
              <a:t>donošenja</a:t>
            </a:r>
            <a:r>
              <a:rPr lang="en-GB" sz="1600" b="1" dirty="0"/>
              <a:t> </a:t>
            </a:r>
            <a:r>
              <a:rPr lang="en-GB" sz="1600" b="1" dirty="0" err="1"/>
              <a:t>odluka</a:t>
            </a:r>
            <a:r>
              <a:rPr lang="en-GB" sz="1600" b="1" dirty="0"/>
              <a:t> </a:t>
            </a:r>
            <a:r>
              <a:rPr lang="en-GB" sz="1600" dirty="0" err="1"/>
              <a:t>ili</a:t>
            </a:r>
            <a:r>
              <a:rPr lang="en-GB" sz="1600" dirty="0"/>
              <a:t> </a:t>
            </a:r>
            <a:r>
              <a:rPr lang="en-GB" sz="1600" dirty="0" err="1"/>
              <a:t>profilranje</a:t>
            </a:r>
            <a:r>
              <a:rPr lang="en-GB" sz="1600" dirty="0"/>
              <a:t> </a:t>
            </a:r>
          </a:p>
          <a:p>
            <a:pPr>
              <a:lnSpc>
                <a:spcPct val="107000"/>
              </a:lnSpc>
              <a:spcAft>
                <a:spcPts val="800"/>
              </a:spcAft>
              <a:buFontTx/>
              <a:buChar char="-"/>
            </a:pPr>
            <a:r>
              <a:rPr lang="en-GB" sz="1600" b="1" dirty="0" err="1"/>
              <a:t>postojanje</a:t>
            </a:r>
            <a:r>
              <a:rPr lang="en-GB" sz="1600" b="1" dirty="0"/>
              <a:t> </a:t>
            </a:r>
            <a:r>
              <a:rPr lang="en-GB" sz="1600" b="1" dirty="0" err="1"/>
              <a:t>prava</a:t>
            </a:r>
            <a:r>
              <a:rPr lang="en-GB" sz="1600" b="1" dirty="0"/>
              <a:t> </a:t>
            </a:r>
            <a:r>
              <a:rPr lang="en-GB" sz="1600" b="1" dirty="0" err="1"/>
              <a:t>na</a:t>
            </a:r>
            <a:r>
              <a:rPr lang="en-GB" sz="1600" b="1" dirty="0"/>
              <a:t> </a:t>
            </a:r>
            <a:r>
              <a:rPr lang="en-GB" sz="1600" b="1" dirty="0" err="1"/>
              <a:t>pritužbu</a:t>
            </a:r>
            <a:r>
              <a:rPr lang="en-GB" sz="1600" b="1" dirty="0"/>
              <a:t> </a:t>
            </a:r>
            <a:r>
              <a:rPr lang="en-GB" sz="1600" b="1" dirty="0" err="1"/>
              <a:t>nadzornom</a:t>
            </a:r>
            <a:r>
              <a:rPr lang="en-GB" sz="1600" b="1" dirty="0"/>
              <a:t> </a:t>
            </a:r>
            <a:r>
              <a:rPr lang="en-GB" sz="1600" b="1" dirty="0" err="1"/>
              <a:t>tijelu</a:t>
            </a:r>
            <a:r>
              <a:rPr lang="en-GB" sz="1600" b="1" dirty="0"/>
              <a:t> </a:t>
            </a:r>
            <a:r>
              <a:rPr lang="en-GB" sz="1600" dirty="0" err="1"/>
              <a:t>itd</a:t>
            </a:r>
            <a:r>
              <a:rPr lang="en-GB" sz="1600" dirty="0"/>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3571371-A04A-1DAF-E96C-AB2E6F00E6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624810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zervirano mjesto sadržaja 11">
            <a:extLst>
              <a:ext uri="{FF2B5EF4-FFF2-40B4-BE49-F238E27FC236}">
                <a16:creationId xmlns:a16="http://schemas.microsoft.com/office/drawing/2014/main" id="{64668DE8-6C0E-4B8F-ABB5-B0EF3E420B5D}"/>
              </a:ext>
            </a:extLst>
          </p:cNvPr>
          <p:cNvSpPr>
            <a:spLocks noGrp="1"/>
          </p:cNvSpPr>
          <p:nvPr>
            <p:ph sz="half" idx="2"/>
          </p:nvPr>
        </p:nvSpPr>
        <p:spPr>
          <a:xfrm>
            <a:off x="184470" y="961788"/>
            <a:ext cx="11850512" cy="5559546"/>
          </a:xfrm>
        </p:spPr>
        <p:txBody>
          <a:bodyPr>
            <a:normAutofit/>
          </a:bodyPr>
          <a:lstStyle/>
          <a:p>
            <a:pPr marL="0" indent="0">
              <a:buNone/>
            </a:pPr>
            <a:endParaRPr lang="en-GB" sz="1200" dirty="0">
              <a:solidFill>
                <a:schemeClr val="accent6"/>
              </a:solidFill>
            </a:endParaRPr>
          </a:p>
          <a:p>
            <a:pPr marL="0" indent="0">
              <a:buNone/>
            </a:pPr>
            <a:r>
              <a:rPr lang="en-GB" sz="2400" b="1" dirty="0" err="1">
                <a:solidFill>
                  <a:schemeClr val="accent6"/>
                </a:solidFill>
              </a:rPr>
              <a:t>Pravo</a:t>
            </a:r>
            <a:r>
              <a:rPr lang="en-GB" sz="2400" b="1" dirty="0">
                <a:solidFill>
                  <a:schemeClr val="accent6"/>
                </a:solidFill>
              </a:rPr>
              <a:t> </a:t>
            </a:r>
            <a:r>
              <a:rPr lang="en-GB" sz="2400" b="1" dirty="0" err="1">
                <a:solidFill>
                  <a:schemeClr val="accent6"/>
                </a:solidFill>
              </a:rPr>
              <a:t>na</a:t>
            </a:r>
            <a:r>
              <a:rPr lang="en-GB" sz="2400" b="1" dirty="0">
                <a:solidFill>
                  <a:schemeClr val="accent6"/>
                </a:solidFill>
              </a:rPr>
              <a:t> </a:t>
            </a:r>
            <a:r>
              <a:rPr lang="en-GB" sz="2400" b="1" dirty="0" err="1">
                <a:solidFill>
                  <a:schemeClr val="accent6"/>
                </a:solidFill>
              </a:rPr>
              <a:t>pristup</a:t>
            </a:r>
            <a:r>
              <a:rPr lang="en-GB" sz="2400" b="1" dirty="0">
                <a:solidFill>
                  <a:schemeClr val="accent6"/>
                </a:solidFill>
              </a:rPr>
              <a:t> </a:t>
            </a:r>
            <a:r>
              <a:rPr lang="en-GB" sz="2400" b="1" dirty="0" err="1">
                <a:solidFill>
                  <a:schemeClr val="accent6"/>
                </a:solidFill>
              </a:rPr>
              <a:t>osobnim</a:t>
            </a:r>
            <a:r>
              <a:rPr lang="en-GB" sz="2400" b="1" dirty="0">
                <a:solidFill>
                  <a:schemeClr val="accent6"/>
                </a:solidFill>
              </a:rPr>
              <a:t> </a:t>
            </a:r>
            <a:r>
              <a:rPr lang="en-GB" sz="2400" b="1" dirty="0" err="1">
                <a:solidFill>
                  <a:schemeClr val="accent6"/>
                </a:solidFill>
              </a:rPr>
              <a:t>podacima</a:t>
            </a:r>
            <a:r>
              <a:rPr lang="en-GB" sz="2400" b="1" dirty="0">
                <a:solidFill>
                  <a:schemeClr val="accent6"/>
                </a:solidFill>
              </a:rPr>
              <a:t> koji se </a:t>
            </a:r>
            <a:r>
              <a:rPr lang="en-GB" sz="2400" b="1" dirty="0" err="1">
                <a:solidFill>
                  <a:schemeClr val="accent6"/>
                </a:solidFill>
              </a:rPr>
              <a:t>odnose</a:t>
            </a:r>
            <a:r>
              <a:rPr lang="en-GB" sz="2400" b="1" dirty="0">
                <a:solidFill>
                  <a:schemeClr val="accent6"/>
                </a:solidFill>
              </a:rPr>
              <a:t> </a:t>
            </a:r>
            <a:r>
              <a:rPr lang="en-GB" sz="2400" b="1" dirty="0" err="1">
                <a:solidFill>
                  <a:schemeClr val="accent6"/>
                </a:solidFill>
              </a:rPr>
              <a:t>na</a:t>
            </a:r>
            <a:r>
              <a:rPr lang="en-GB" sz="2400" b="1" dirty="0">
                <a:solidFill>
                  <a:schemeClr val="accent6"/>
                </a:solidFill>
              </a:rPr>
              <a:t> </a:t>
            </a:r>
            <a:r>
              <a:rPr lang="en-GB" sz="2400" b="1" dirty="0" err="1">
                <a:solidFill>
                  <a:schemeClr val="accent6"/>
                </a:solidFill>
              </a:rPr>
              <a:t>ispitanika</a:t>
            </a:r>
            <a:endParaRPr lang="en-GB" sz="2400" b="1" dirty="0">
              <a:solidFill>
                <a:schemeClr val="accent6"/>
              </a:solidFill>
            </a:endParaRPr>
          </a:p>
          <a:p>
            <a:pPr marL="0" indent="0">
              <a:buNone/>
            </a:pPr>
            <a:endParaRPr lang="en-GB" sz="1400" b="1" dirty="0"/>
          </a:p>
          <a:p>
            <a:r>
              <a:rPr lang="hr-HR" sz="1900" dirty="0">
                <a:solidFill>
                  <a:srgbClr val="000000"/>
                </a:solidFill>
                <a:latin typeface="Calibri" panose="020F0502020204030204" pitchFamily="34" charset="0"/>
                <a:cs typeface="Calibri" panose="020F0502020204030204" pitchFamily="34" charset="0"/>
              </a:rPr>
              <a:t>(članak 15. GDPR-a) </a:t>
            </a:r>
            <a:r>
              <a:rPr lang="en-GB" sz="19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hr-HR" sz="1900" dirty="0">
                <a:solidFill>
                  <a:srgbClr val="000000"/>
                </a:solidFill>
                <a:latin typeface="Calibri" panose="020F0502020204030204" pitchFamily="34" charset="0"/>
                <a:cs typeface="Calibri" panose="020F0502020204030204" pitchFamily="34" charset="0"/>
              </a:rPr>
              <a:t>jesu li </a:t>
            </a:r>
            <a:r>
              <a:rPr lang="en-GB" sz="1900" dirty="0" err="1">
                <a:solidFill>
                  <a:srgbClr val="000000"/>
                </a:solidFill>
                <a:latin typeface="Calibri" panose="020F0502020204030204" pitchFamily="34" charset="0"/>
                <a:cs typeface="Calibri" panose="020F0502020204030204" pitchFamily="34" charset="0"/>
              </a:rPr>
              <a:t>osobni</a:t>
            </a:r>
            <a:r>
              <a:rPr lang="en-GB" sz="1900" dirty="0">
                <a:solidFill>
                  <a:srgbClr val="000000"/>
                </a:solidFill>
                <a:latin typeface="Calibri" panose="020F0502020204030204" pitchFamily="34" charset="0"/>
                <a:cs typeface="Calibri" panose="020F0502020204030204" pitchFamily="34" charset="0"/>
              </a:rPr>
              <a:t> </a:t>
            </a:r>
            <a:r>
              <a:rPr lang="en-GB" sz="1900" dirty="0" err="1">
                <a:solidFill>
                  <a:srgbClr val="000000"/>
                </a:solidFill>
                <a:latin typeface="Calibri" panose="020F0502020204030204" pitchFamily="34" charset="0"/>
                <a:cs typeface="Calibri" panose="020F0502020204030204" pitchFamily="34" charset="0"/>
              </a:rPr>
              <a:t>podaci</a:t>
            </a:r>
            <a:r>
              <a:rPr lang="hr-HR" sz="1900" dirty="0">
                <a:solidFill>
                  <a:srgbClr val="000000"/>
                </a:solidFill>
                <a:latin typeface="Calibri" panose="020F0502020204030204" pitchFamily="34" charset="0"/>
                <a:cs typeface="Calibri" panose="020F0502020204030204" pitchFamily="34" charset="0"/>
              </a:rPr>
              <a:t> obrađeni </a:t>
            </a:r>
            <a:r>
              <a:rPr lang="en-GB" sz="1900" dirty="0" err="1">
                <a:solidFill>
                  <a:srgbClr val="000000"/>
                </a:solidFill>
                <a:latin typeface="Calibri" panose="020F0502020204030204" pitchFamily="34" charset="0"/>
                <a:cs typeface="Calibri" panose="020F0502020204030204" pitchFamily="34" charset="0"/>
              </a:rPr>
              <a:t>te</a:t>
            </a:r>
            <a:r>
              <a:rPr lang="en-GB" sz="1900" dirty="0">
                <a:solidFill>
                  <a:srgbClr val="000000"/>
                </a:solidFill>
                <a:latin typeface="Calibri" panose="020F0502020204030204" pitchFamily="34" charset="0"/>
                <a:cs typeface="Calibri" panose="020F0502020204030204" pitchFamily="34" charset="0"/>
              </a:rPr>
              <a:t> </a:t>
            </a:r>
            <a:r>
              <a:rPr lang="hr-HR" sz="1900" dirty="0">
                <a:solidFill>
                  <a:srgbClr val="000000"/>
                </a:solidFill>
                <a:latin typeface="Calibri" panose="020F0502020204030204" pitchFamily="34" charset="0"/>
                <a:cs typeface="Calibri" panose="020F0502020204030204" pitchFamily="34" charset="0"/>
              </a:rPr>
              <a:t>dobiti pristup i/ili kopiju obrađenih osobnih podataka</a:t>
            </a:r>
          </a:p>
          <a:p>
            <a:r>
              <a:rPr lang="hr-HR" sz="1900" dirty="0">
                <a:solidFill>
                  <a:srgbClr val="000000"/>
                </a:solidFill>
                <a:latin typeface="Calibri" panose="020F0502020204030204" pitchFamily="34" charset="0"/>
                <a:cs typeface="Calibri" panose="020F0502020204030204" pitchFamily="34" charset="0"/>
              </a:rPr>
              <a:t>Ispitanik ima pravo dobiti informacije </a:t>
            </a:r>
            <a:endParaRPr lang="en-GB" sz="1900" dirty="0">
              <a:solidFill>
                <a:srgbClr val="000000"/>
              </a:solidFill>
              <a:latin typeface="Calibri" panose="020F0502020204030204" pitchFamily="34" charset="0"/>
              <a:cs typeface="Calibri" panose="020F0502020204030204" pitchFamily="34" charset="0"/>
              <a:sym typeface="Wingdings" panose="05000000000000000000" pitchFamily="2" charset="2"/>
            </a:endParaRPr>
          </a:p>
          <a:p>
            <a:pPr marL="0" indent="0">
              <a:buNone/>
            </a:pPr>
            <a:r>
              <a:rPr lang="en-GB" sz="19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hr-HR" sz="1900" dirty="0">
                <a:solidFill>
                  <a:srgbClr val="000000"/>
                </a:solidFill>
                <a:latin typeface="Calibri" panose="020F0502020204030204" pitchFamily="34" charset="0"/>
                <a:cs typeface="Calibri" panose="020F0502020204030204" pitchFamily="34" charset="0"/>
                <a:sym typeface="Wingdings" panose="05000000000000000000" pitchFamily="2" charset="2"/>
              </a:rPr>
              <a:t> SVRHA OBRADE</a:t>
            </a:r>
          </a:p>
          <a:p>
            <a:pPr marL="0" indent="0">
              <a:buNone/>
            </a:pPr>
            <a:r>
              <a:rPr lang="hr-HR" sz="1900" dirty="0">
                <a:solidFill>
                  <a:srgbClr val="000000"/>
                </a:solidFill>
                <a:latin typeface="Calibri" panose="020F0502020204030204" pitchFamily="34" charset="0"/>
                <a:cs typeface="Calibri" panose="020F0502020204030204" pitchFamily="34" charset="0"/>
                <a:sym typeface="Wingdings" panose="05000000000000000000" pitchFamily="2" charset="2"/>
              </a:rPr>
              <a:t>	 KATEGORIJE OSOBNIH PODATAKA </a:t>
            </a:r>
          </a:p>
          <a:p>
            <a:pPr marL="0" indent="0">
              <a:buNone/>
            </a:pPr>
            <a:r>
              <a:rPr lang="hr-HR" sz="1900" dirty="0">
                <a:solidFill>
                  <a:srgbClr val="000000"/>
                </a:solidFill>
                <a:latin typeface="Calibri" panose="020F0502020204030204" pitchFamily="34" charset="0"/>
                <a:cs typeface="Calibri" panose="020F0502020204030204" pitchFamily="34" charset="0"/>
                <a:sym typeface="Wingdings" panose="05000000000000000000" pitchFamily="2" charset="2"/>
              </a:rPr>
              <a:t>	 PRIMATELJI ILI KATEGPRIJE PRIMATELJA</a:t>
            </a:r>
          </a:p>
          <a:p>
            <a:pPr marL="0" indent="0">
              <a:buNone/>
            </a:pPr>
            <a:r>
              <a:rPr lang="hr-HR" sz="1900" dirty="0">
                <a:solidFill>
                  <a:srgbClr val="000000"/>
                </a:solidFill>
                <a:latin typeface="Calibri" panose="020F0502020204030204" pitchFamily="34" charset="0"/>
                <a:cs typeface="Calibri" panose="020F0502020204030204" pitchFamily="34" charset="0"/>
                <a:sym typeface="Wingdings" panose="05000000000000000000" pitchFamily="2" charset="2"/>
              </a:rPr>
              <a:t>	 ROKOVI ČUVANJA</a:t>
            </a:r>
          </a:p>
          <a:p>
            <a:pPr marL="0" indent="0">
              <a:buNone/>
            </a:pPr>
            <a:r>
              <a:rPr lang="hr-HR" sz="1900" dirty="0">
                <a:solidFill>
                  <a:srgbClr val="000000"/>
                </a:solidFill>
                <a:latin typeface="Calibri" panose="020F0502020204030204" pitchFamily="34" charset="0"/>
                <a:cs typeface="Calibri" panose="020F0502020204030204" pitchFamily="34" charset="0"/>
                <a:sym typeface="Wingdings" panose="05000000000000000000" pitchFamily="2" charset="2"/>
              </a:rPr>
              <a:t>	 PRAVO NA ISPRAVAK/BRISANJE ILI OGRANIČAVANJE OBRADE</a:t>
            </a:r>
          </a:p>
          <a:p>
            <a:pPr marL="0" indent="0">
              <a:buNone/>
            </a:pPr>
            <a:r>
              <a:rPr lang="hr-HR" sz="1900" dirty="0">
                <a:solidFill>
                  <a:srgbClr val="000000"/>
                </a:solidFill>
                <a:latin typeface="Calibri" panose="020F0502020204030204" pitchFamily="34" charset="0"/>
                <a:cs typeface="Calibri" panose="020F0502020204030204" pitchFamily="34" charset="0"/>
                <a:sym typeface="Wingdings" panose="05000000000000000000" pitchFamily="2" charset="2"/>
              </a:rPr>
              <a:t>	 PODNOŠENJE PRITUŽBE NADZORNOM TIJELU</a:t>
            </a:r>
          </a:p>
          <a:p>
            <a:pPr marL="0" indent="0">
              <a:buNone/>
            </a:pPr>
            <a:r>
              <a:rPr lang="hr-HR" sz="1900" dirty="0">
                <a:solidFill>
                  <a:srgbClr val="000000"/>
                </a:solidFill>
                <a:latin typeface="Calibri" panose="020F0502020204030204" pitchFamily="34" charset="0"/>
                <a:cs typeface="Calibri" panose="020F0502020204030204" pitchFamily="34" charset="0"/>
                <a:sym typeface="Wingdings" panose="05000000000000000000" pitchFamily="2" charset="2"/>
              </a:rPr>
              <a:t>	 O IZVORU PRIKUPLJANJA OSOBNIH PODATAKA</a:t>
            </a:r>
          </a:p>
          <a:p>
            <a:pPr marL="0" indent="0">
              <a:buNone/>
            </a:pPr>
            <a:r>
              <a:rPr lang="hr-HR" sz="1900" dirty="0">
                <a:solidFill>
                  <a:srgbClr val="000000"/>
                </a:solidFill>
                <a:latin typeface="Calibri" panose="020F0502020204030204" pitchFamily="34" charset="0"/>
                <a:cs typeface="Calibri" panose="020F0502020204030204" pitchFamily="34" charset="0"/>
                <a:sym typeface="Wingdings" panose="05000000000000000000" pitchFamily="2" charset="2"/>
              </a:rPr>
              <a:t>	 POSTOJANJE AUTOMATIZIRANOG DONOŠENJA ODLUKA, UKLJUČUJUĆI IZRADU PROFILA</a:t>
            </a:r>
            <a:endParaRPr lang="hr-HR" sz="1900" dirty="0">
              <a:solidFill>
                <a:srgbClr val="000000"/>
              </a:solidFill>
              <a:latin typeface="Calibri" panose="020F0502020204030204" pitchFamily="34" charset="0"/>
              <a:cs typeface="Calibri" panose="020F0502020204030204" pitchFamily="34" charset="0"/>
            </a:endParaRPr>
          </a:p>
          <a:p>
            <a:pPr marL="0" indent="0">
              <a:buNone/>
            </a:pPr>
            <a:endParaRPr lang="en-GB" sz="1900" dirty="0"/>
          </a:p>
          <a:p>
            <a:endParaRPr lang="hr-HR" dirty="0"/>
          </a:p>
        </p:txBody>
      </p:sp>
      <p:sp>
        <p:nvSpPr>
          <p:cNvPr id="6" name="Naslov 1">
            <a:extLst>
              <a:ext uri="{FF2B5EF4-FFF2-40B4-BE49-F238E27FC236}">
                <a16:creationId xmlns:a16="http://schemas.microsoft.com/office/drawing/2014/main" id="{B8967CA6-BBC0-4BCD-1AE3-8777E0DF4FCD}"/>
              </a:ext>
            </a:extLst>
          </p:cNvPr>
          <p:cNvSpPr txBox="1">
            <a:spLocks/>
          </p:cNvSpPr>
          <p:nvPr/>
        </p:nvSpPr>
        <p:spPr>
          <a:xfrm>
            <a:off x="431155" y="5227355"/>
            <a:ext cx="11086590" cy="79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hr-HR" sz="2400" dirty="0">
              <a:solidFill>
                <a:srgbClr val="000000"/>
              </a:solidFill>
              <a:effectLst/>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4C68961-5EBD-386C-DBEF-70736BA96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897790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9"/>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zervirano mjesto sadržaja 11">
            <a:extLst>
              <a:ext uri="{FF2B5EF4-FFF2-40B4-BE49-F238E27FC236}">
                <a16:creationId xmlns:a16="http://schemas.microsoft.com/office/drawing/2014/main" id="{64668DE8-6C0E-4B8F-ABB5-B0EF3E420B5D}"/>
              </a:ext>
            </a:extLst>
          </p:cNvPr>
          <p:cNvSpPr>
            <a:spLocks noGrp="1"/>
          </p:cNvSpPr>
          <p:nvPr>
            <p:ph sz="half" idx="2"/>
          </p:nvPr>
        </p:nvSpPr>
        <p:spPr>
          <a:xfrm>
            <a:off x="184470" y="1293091"/>
            <a:ext cx="11167021" cy="4979746"/>
          </a:xfrm>
        </p:spPr>
        <p:txBody>
          <a:bodyPr>
            <a:normAutofit/>
          </a:bodyPr>
          <a:lstStyle/>
          <a:p>
            <a:r>
              <a:rPr lang="en-GB" sz="2200" b="1" dirty="0" err="1">
                <a:solidFill>
                  <a:schemeClr val="accent6"/>
                </a:solidFill>
              </a:rPr>
              <a:t>Pravo</a:t>
            </a:r>
            <a:r>
              <a:rPr lang="en-GB" sz="2200" b="1" dirty="0">
                <a:solidFill>
                  <a:schemeClr val="accent6"/>
                </a:solidFill>
              </a:rPr>
              <a:t> </a:t>
            </a:r>
            <a:r>
              <a:rPr lang="en-GB" sz="2200" b="1" dirty="0" err="1">
                <a:solidFill>
                  <a:schemeClr val="accent6"/>
                </a:solidFill>
              </a:rPr>
              <a:t>na</a:t>
            </a:r>
            <a:r>
              <a:rPr lang="en-GB" sz="2200" b="1" dirty="0">
                <a:solidFill>
                  <a:schemeClr val="accent6"/>
                </a:solidFill>
              </a:rPr>
              <a:t> </a:t>
            </a:r>
            <a:r>
              <a:rPr lang="en-GB" sz="2200" b="1" dirty="0" err="1">
                <a:solidFill>
                  <a:schemeClr val="accent6"/>
                </a:solidFill>
              </a:rPr>
              <a:t>prenosivost</a:t>
            </a:r>
            <a:r>
              <a:rPr lang="en-GB" sz="2200" b="1" dirty="0">
                <a:solidFill>
                  <a:schemeClr val="accent6"/>
                </a:solidFill>
              </a:rPr>
              <a:t> </a:t>
            </a:r>
            <a:r>
              <a:rPr lang="en-GB" sz="2200" b="1" dirty="0" err="1">
                <a:solidFill>
                  <a:schemeClr val="accent6"/>
                </a:solidFill>
              </a:rPr>
              <a:t>osobnih</a:t>
            </a:r>
            <a:r>
              <a:rPr lang="en-GB" sz="2200" b="1" dirty="0">
                <a:solidFill>
                  <a:schemeClr val="accent6"/>
                </a:solidFill>
              </a:rPr>
              <a:t> podataka</a:t>
            </a:r>
          </a:p>
          <a:p>
            <a:pPr marL="0" indent="0">
              <a:buNone/>
            </a:pPr>
            <a:endParaRPr lang="hr-HR" sz="1400" b="1" dirty="0"/>
          </a:p>
          <a:p>
            <a:pPr marL="342900" indent="-342900">
              <a:buFont typeface="Arial" panose="020B0604020202020204" pitchFamily="34" charset="0"/>
              <a:buChar char="•"/>
            </a:pPr>
            <a:r>
              <a:rPr lang="en-GB" sz="1800" b="0" i="0" u="none" strike="noStrike" dirty="0" err="1">
                <a:solidFill>
                  <a:srgbClr val="000000"/>
                </a:solidFill>
                <a:effectLst/>
                <a:cs typeface="Calibri" panose="020F0502020204030204" pitchFamily="34" charset="0"/>
              </a:rPr>
              <a:t>članak</a:t>
            </a:r>
            <a:r>
              <a:rPr lang="en-GB" sz="1800" b="0" i="0" u="none" strike="noStrike" dirty="0">
                <a:solidFill>
                  <a:srgbClr val="000000"/>
                </a:solidFill>
                <a:effectLst/>
                <a:cs typeface="Calibri" panose="020F0502020204030204" pitchFamily="34" charset="0"/>
              </a:rPr>
              <a:t> 20. GDPR-a</a:t>
            </a:r>
            <a:endParaRPr lang="hr-HR" sz="1800" b="0" i="0" u="none" strike="noStrike" dirty="0">
              <a:solidFill>
                <a:srgbClr val="000000"/>
              </a:solidFill>
              <a:effectLst/>
              <a:cs typeface="Calibri" panose="020F0502020204030204" pitchFamily="34" charset="0"/>
            </a:endParaRPr>
          </a:p>
          <a:p>
            <a:endParaRPr lang="en-GB" sz="1800" dirty="0">
              <a:solidFill>
                <a:srgbClr val="000000"/>
              </a:solidFill>
              <a:effectLst/>
              <a:cs typeface="Calibri" panose="020F0502020204030204" pitchFamily="34" charset="0"/>
            </a:endParaRPr>
          </a:p>
          <a:p>
            <a:pPr marL="0" indent="0">
              <a:buNone/>
            </a:pPr>
            <a:r>
              <a:rPr lang="hr-HR" sz="1800" b="0" i="0" u="none" strike="noStrike" dirty="0">
                <a:solidFill>
                  <a:srgbClr val="000000"/>
                </a:solidFill>
                <a:effectLst/>
                <a:cs typeface="Calibri" panose="020F0502020204030204" pitchFamily="34" charset="0"/>
                <a:sym typeface="Wingdings" panose="05000000000000000000" pitchFamily="2" charset="2"/>
              </a:rPr>
              <a:t> </a:t>
            </a:r>
            <a:r>
              <a:rPr lang="en-GB" sz="1800" b="0" i="0" u="none" strike="noStrike" dirty="0" err="1">
                <a:solidFill>
                  <a:srgbClr val="000000"/>
                </a:solidFill>
                <a:effectLst/>
                <a:cs typeface="Calibri" panose="020F0502020204030204" pitchFamily="34" charset="0"/>
              </a:rPr>
              <a:t>ispitanici</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uživaju</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pravo</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na</a:t>
            </a:r>
            <a:r>
              <a:rPr lang="en-GB" sz="1800" b="0" i="0" u="none" strike="noStrike" dirty="0">
                <a:solidFill>
                  <a:srgbClr val="000000"/>
                </a:solidFill>
                <a:effectLst/>
                <a:cs typeface="Calibri" panose="020F0502020204030204" pitchFamily="34" charset="0"/>
              </a:rPr>
              <a:t> prijenos podataka u </a:t>
            </a:r>
            <a:r>
              <a:rPr lang="en-GB" sz="1800" b="0" i="0" u="none" strike="noStrike" dirty="0" err="1">
                <a:solidFill>
                  <a:srgbClr val="000000"/>
                </a:solidFill>
                <a:effectLst/>
                <a:cs typeface="Calibri" panose="020F0502020204030204" pitchFamily="34" charset="0"/>
              </a:rPr>
              <a:t>situacijama</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kada</a:t>
            </a:r>
            <a:r>
              <a:rPr lang="en-GB" sz="1800" b="0" i="0" u="none" strike="noStrike" dirty="0">
                <a:solidFill>
                  <a:srgbClr val="000000"/>
                </a:solidFill>
                <a:effectLst/>
                <a:cs typeface="Calibri" panose="020F0502020204030204" pitchFamily="34" charset="0"/>
              </a:rPr>
              <a:t> se </a:t>
            </a:r>
            <a:r>
              <a:rPr lang="en-GB" sz="1800" b="0" i="0" u="none" strike="noStrike" dirty="0" err="1">
                <a:solidFill>
                  <a:srgbClr val="000000"/>
                </a:solidFill>
                <a:effectLst/>
                <a:cs typeface="Calibri" panose="020F0502020204030204" pitchFamily="34" charset="0"/>
              </a:rPr>
              <a:t>osobni</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podaci</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obrađuju</a:t>
            </a:r>
            <a:r>
              <a:rPr lang="en-GB" sz="1800" b="0" i="0" u="none" strike="noStrike" dirty="0">
                <a:solidFill>
                  <a:srgbClr val="000000"/>
                </a:solidFill>
                <a:effectLst/>
                <a:cs typeface="Calibri" panose="020F0502020204030204" pitchFamily="34" charset="0"/>
              </a:rPr>
              <a:t>:</a:t>
            </a:r>
            <a:endParaRPr lang="hr-HR" sz="1800" b="0" i="0" u="none" strike="noStrike" dirty="0">
              <a:solidFill>
                <a:srgbClr val="000000"/>
              </a:solidFill>
              <a:effectLst/>
              <a:cs typeface="Calibri" panose="020F0502020204030204" pitchFamily="34" charset="0"/>
            </a:endParaRPr>
          </a:p>
          <a:p>
            <a:endParaRPr lang="en-GB" sz="1800" dirty="0">
              <a:solidFill>
                <a:srgbClr val="000000"/>
              </a:solidFill>
              <a:effectLst/>
              <a:cs typeface="Calibri" panose="020F0502020204030204" pitchFamily="34" charset="0"/>
            </a:endParaRPr>
          </a:p>
          <a:p>
            <a:pPr marL="800100" lvl="1" indent="-342900"/>
            <a:r>
              <a:rPr lang="en-GB" sz="1800" b="0" i="0" u="none" strike="noStrike" dirty="0" err="1">
                <a:solidFill>
                  <a:srgbClr val="000000"/>
                </a:solidFill>
                <a:effectLst/>
                <a:cs typeface="Calibri" panose="020F0502020204030204" pitchFamily="34" charset="0"/>
              </a:rPr>
              <a:t>automatiziranim</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sredstvima</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na</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temelju</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privole</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ili</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ugovora</a:t>
            </a:r>
            <a:endParaRPr lang="hr-HR" sz="1800" b="0" i="0" u="none" strike="noStrike" dirty="0">
              <a:solidFill>
                <a:srgbClr val="000000"/>
              </a:solidFill>
              <a:effectLst/>
              <a:cs typeface="Calibri" panose="020F0502020204030204" pitchFamily="34" charset="0"/>
            </a:endParaRPr>
          </a:p>
          <a:p>
            <a:pPr marL="0" indent="0">
              <a:buNone/>
            </a:pPr>
            <a:endParaRPr lang="en-GB" sz="1800" dirty="0">
              <a:cs typeface="Calibri" panose="020F0502020204030204" pitchFamily="34" charset="0"/>
            </a:endParaRPr>
          </a:p>
          <a:p>
            <a:pPr marL="800100" lvl="1" indent="-342900"/>
            <a:r>
              <a:rPr lang="en-GB" sz="1800" b="0" i="0" u="none" strike="noStrike" dirty="0" err="1">
                <a:solidFill>
                  <a:srgbClr val="000000"/>
                </a:solidFill>
                <a:effectLst/>
                <a:cs typeface="Calibri" panose="020F0502020204030204" pitchFamily="34" charset="0"/>
              </a:rPr>
              <a:t>ako</a:t>
            </a:r>
            <a:r>
              <a:rPr lang="en-GB" sz="1800" b="0" i="0" u="none" strike="noStrike" dirty="0">
                <a:solidFill>
                  <a:srgbClr val="000000"/>
                </a:solidFill>
                <a:effectLst/>
                <a:cs typeface="Calibri" panose="020F0502020204030204" pitchFamily="34" charset="0"/>
              </a:rPr>
              <a:t> je </a:t>
            </a:r>
            <a:r>
              <a:rPr lang="en-GB" sz="1800" b="0" i="0" u="none" strike="noStrike" dirty="0" err="1">
                <a:solidFill>
                  <a:srgbClr val="000000"/>
                </a:solidFill>
                <a:effectLst/>
                <a:cs typeface="Calibri" panose="020F0502020204030204" pitchFamily="34" charset="0"/>
              </a:rPr>
              <a:t>tehnički</a:t>
            </a:r>
            <a:r>
              <a:rPr lang="en-GB" sz="1800" b="0" i="0" u="none" strike="noStrike" dirty="0">
                <a:solidFill>
                  <a:srgbClr val="000000"/>
                </a:solidFill>
                <a:effectLst/>
                <a:cs typeface="Calibri" panose="020F0502020204030204" pitchFamily="34" charset="0"/>
              </a:rPr>
              <a:t> </a:t>
            </a:r>
            <a:r>
              <a:rPr lang="en-GB" sz="1800" b="0" i="0" u="none" strike="noStrike" dirty="0" err="1">
                <a:solidFill>
                  <a:srgbClr val="000000"/>
                </a:solidFill>
                <a:effectLst/>
                <a:cs typeface="Calibri" panose="020F0502020204030204" pitchFamily="34" charset="0"/>
              </a:rPr>
              <a:t>izvedivo</a:t>
            </a:r>
            <a:endParaRPr lang="en-GB" sz="1800" dirty="0">
              <a:solidFill>
                <a:srgbClr val="000000"/>
              </a:solidFill>
              <a:effectLst/>
              <a:cs typeface="Calibri" panose="020F0502020204030204" pitchFamily="34" charset="0"/>
            </a:endParaRPr>
          </a:p>
          <a:p>
            <a:endParaRPr lang="en-GB" sz="1800" dirty="0">
              <a:solidFill>
                <a:schemeClr val="accent6"/>
              </a:solidFill>
            </a:endParaRPr>
          </a:p>
          <a:p>
            <a:pPr marL="0" indent="0">
              <a:buNone/>
            </a:pPr>
            <a:r>
              <a:rPr lang="en-GB" sz="1800" dirty="0"/>
              <a:t>	</a:t>
            </a:r>
            <a:r>
              <a:rPr lang="en-GB" sz="1800" dirty="0" err="1"/>
              <a:t>npr</a:t>
            </a:r>
            <a:r>
              <a:rPr lang="en-GB" sz="1800" dirty="0"/>
              <a:t>. </a:t>
            </a:r>
            <a:r>
              <a:rPr lang="en-GB" sz="1800" dirty="0" err="1"/>
              <a:t>teleoperateri</a:t>
            </a:r>
            <a:endParaRPr lang="hr-HR" sz="1800" dirty="0"/>
          </a:p>
        </p:txBody>
      </p:sp>
      <p:pic>
        <p:nvPicPr>
          <p:cNvPr id="2" name="Picture 1">
            <a:extLst>
              <a:ext uri="{FF2B5EF4-FFF2-40B4-BE49-F238E27FC236}">
                <a16:creationId xmlns:a16="http://schemas.microsoft.com/office/drawing/2014/main" id="{4BE1B275-2A3A-F375-1C77-CCF816307C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675022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9"/>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zervirano mjesto sadržaja 3">
            <a:extLst>
              <a:ext uri="{FF2B5EF4-FFF2-40B4-BE49-F238E27FC236}">
                <a16:creationId xmlns:a16="http://schemas.microsoft.com/office/drawing/2014/main" id="{41C90805-B463-46E4-A30C-045203B35507}"/>
              </a:ext>
            </a:extLst>
          </p:cNvPr>
          <p:cNvSpPr>
            <a:spLocks noGrp="1"/>
          </p:cNvSpPr>
          <p:nvPr>
            <p:ph sz="half" idx="1"/>
          </p:nvPr>
        </p:nvSpPr>
        <p:spPr>
          <a:xfrm>
            <a:off x="323193" y="1293091"/>
            <a:ext cx="4669221" cy="4475037"/>
          </a:xfrm>
        </p:spPr>
        <p:txBody>
          <a:bodyPr>
            <a:normAutofit/>
          </a:bodyPr>
          <a:lstStyle/>
          <a:p>
            <a:pPr marL="0" indent="0">
              <a:lnSpc>
                <a:spcPct val="107000"/>
              </a:lnSpc>
              <a:spcAft>
                <a:spcPts val="800"/>
              </a:spcAft>
              <a:buNone/>
            </a:pPr>
            <a:r>
              <a:rPr lang="en-GB" sz="2200" b="1" dirty="0" err="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Pravo</a:t>
            </a:r>
            <a:r>
              <a:rPr lang="en-GB" sz="22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t>
            </a:r>
            <a:r>
              <a:rPr lang="en-GB" sz="2200" b="1" dirty="0" err="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na</a:t>
            </a:r>
            <a:r>
              <a:rPr lang="en-GB" sz="22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t>
            </a:r>
            <a:r>
              <a:rPr lang="en-GB" sz="2200" b="1" dirty="0" err="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ispravak</a:t>
            </a:r>
            <a:r>
              <a:rPr lang="en-GB" sz="22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t>
            </a:r>
            <a:r>
              <a:rPr lang="en-GB" sz="2200" b="1" dirty="0" err="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osobnih</a:t>
            </a:r>
            <a:r>
              <a:rPr lang="en-GB" sz="22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podataka </a:t>
            </a:r>
          </a:p>
          <a:p>
            <a:pPr>
              <a:lnSpc>
                <a:spcPct val="107000"/>
              </a:lnSpc>
              <a:spcAft>
                <a:spcPts val="800"/>
              </a:spcAft>
              <a:buFontTx/>
              <a:buChar char="-"/>
            </a:pPr>
            <a:r>
              <a:rPr lang="en-GB" sz="1800" dirty="0" err="1">
                <a:ea typeface="Calibri" panose="020F0502020204030204" pitchFamily="34" charset="0"/>
                <a:cs typeface="Times New Roman" panose="02020603050405020304" pitchFamily="18" charset="0"/>
              </a:rPr>
              <a:t>načelo</a:t>
            </a:r>
            <a:r>
              <a:rPr lang="en-GB" sz="1800" dirty="0">
                <a:ea typeface="Calibri" panose="020F0502020204030204" pitchFamily="34" charset="0"/>
                <a:cs typeface="Times New Roman" panose="02020603050405020304" pitchFamily="18" charset="0"/>
              </a:rPr>
              <a:t> </a:t>
            </a:r>
            <a:r>
              <a:rPr lang="en-GB" sz="1800" dirty="0" err="1">
                <a:ea typeface="Calibri" panose="020F0502020204030204" pitchFamily="34" charset="0"/>
                <a:cs typeface="Times New Roman" panose="02020603050405020304" pitchFamily="18" charset="0"/>
              </a:rPr>
              <a:t>točnosti</a:t>
            </a:r>
            <a:endParaRPr lang="en-GB" sz="1800" dirty="0">
              <a:ea typeface="Calibri" panose="020F0502020204030204" pitchFamily="34" charset="0"/>
              <a:cs typeface="Times New Roman" panose="02020603050405020304" pitchFamily="18" charset="0"/>
            </a:endParaRPr>
          </a:p>
          <a:p>
            <a:pPr marL="257200" indent="-257200">
              <a:buFontTx/>
              <a:buChar char="-"/>
            </a:pPr>
            <a:r>
              <a:rPr lang="hr-HR" sz="1800" dirty="0"/>
              <a:t>ispitanik ima pravo ostvariti kod voditelja obrade </a:t>
            </a:r>
            <a:r>
              <a:rPr lang="hr-HR" sz="1800" b="1" dirty="0"/>
              <a:t>ispravak netočnih podataka</a:t>
            </a:r>
            <a:endParaRPr lang="en-GB" sz="1800" b="1" dirty="0"/>
          </a:p>
          <a:p>
            <a:pPr marL="257200" indent="-257200">
              <a:buFontTx/>
              <a:buChar char="-"/>
            </a:pPr>
            <a:endParaRPr lang="en-GB" sz="1800" dirty="0"/>
          </a:p>
          <a:p>
            <a:pPr marL="0" indent="0">
              <a:buNone/>
            </a:pPr>
            <a:r>
              <a:rPr lang="hr-HR" sz="1800" dirty="0">
                <a:sym typeface="Wingdings" panose="05000000000000000000" pitchFamily="2" charset="2"/>
              </a:rPr>
              <a:t> </a:t>
            </a:r>
            <a:r>
              <a:rPr lang="hr-HR" sz="1800" b="1" dirty="0">
                <a:highlight>
                  <a:srgbClr val="FFFF00"/>
                </a:highlight>
                <a:sym typeface="Wingdings" panose="05000000000000000000" pitchFamily="2" charset="2"/>
              </a:rPr>
              <a:t>Ažurni  i točni podaci = uvjet za zakonitu i valjanu obradu</a:t>
            </a:r>
            <a:endParaRPr lang="hr-HR" sz="1800" dirty="0">
              <a:highlight>
                <a:srgbClr val="00FFFF"/>
              </a:highlight>
            </a:endParaRPr>
          </a:p>
          <a:p>
            <a:pPr marL="257200" indent="-257200">
              <a:buFontTx/>
              <a:buChar char="-"/>
            </a:pPr>
            <a:endParaRPr lang="hr-HR" sz="2400" dirty="0"/>
          </a:p>
        </p:txBody>
      </p:sp>
      <p:sp>
        <p:nvSpPr>
          <p:cNvPr id="12" name="Rezervirano mjesto sadržaja 11">
            <a:extLst>
              <a:ext uri="{FF2B5EF4-FFF2-40B4-BE49-F238E27FC236}">
                <a16:creationId xmlns:a16="http://schemas.microsoft.com/office/drawing/2014/main" id="{64668DE8-6C0E-4B8F-ABB5-B0EF3E420B5D}"/>
              </a:ext>
            </a:extLst>
          </p:cNvPr>
          <p:cNvSpPr>
            <a:spLocks noGrp="1"/>
          </p:cNvSpPr>
          <p:nvPr>
            <p:ph sz="half" idx="2"/>
          </p:nvPr>
        </p:nvSpPr>
        <p:spPr>
          <a:xfrm>
            <a:off x="5100376" y="1293091"/>
            <a:ext cx="5664275" cy="4646519"/>
          </a:xfrm>
        </p:spPr>
        <p:txBody>
          <a:bodyPr>
            <a:normAutofit/>
          </a:bodyPr>
          <a:lstStyle/>
          <a:p>
            <a:pPr marL="0" indent="0">
              <a:buNone/>
            </a:pPr>
            <a:r>
              <a:rPr lang="en-GB" sz="2200" b="1" dirty="0" err="1">
                <a:solidFill>
                  <a:schemeClr val="accent6"/>
                </a:solidFill>
              </a:rPr>
              <a:t>Pravo</a:t>
            </a:r>
            <a:r>
              <a:rPr lang="en-GB" sz="2200" b="1" dirty="0">
                <a:solidFill>
                  <a:schemeClr val="accent6"/>
                </a:solidFill>
              </a:rPr>
              <a:t> </a:t>
            </a:r>
            <a:r>
              <a:rPr lang="en-GB" sz="2200" b="1" dirty="0" err="1">
                <a:solidFill>
                  <a:schemeClr val="accent6"/>
                </a:solidFill>
              </a:rPr>
              <a:t>na</a:t>
            </a:r>
            <a:r>
              <a:rPr lang="en-GB" sz="2200" b="1" dirty="0">
                <a:solidFill>
                  <a:schemeClr val="accent6"/>
                </a:solidFill>
              </a:rPr>
              <a:t> </a:t>
            </a:r>
            <a:r>
              <a:rPr lang="en-GB" sz="2200" b="1" dirty="0" err="1">
                <a:solidFill>
                  <a:schemeClr val="accent6"/>
                </a:solidFill>
              </a:rPr>
              <a:t>brisanje</a:t>
            </a:r>
            <a:r>
              <a:rPr lang="en-GB" sz="2200" b="1" dirty="0">
                <a:solidFill>
                  <a:schemeClr val="accent6"/>
                </a:solidFill>
              </a:rPr>
              <a:t> </a:t>
            </a:r>
            <a:r>
              <a:rPr lang="en-GB" sz="2200" b="1" dirty="0" err="1">
                <a:solidFill>
                  <a:schemeClr val="accent6"/>
                </a:solidFill>
              </a:rPr>
              <a:t>osobnih</a:t>
            </a:r>
            <a:r>
              <a:rPr lang="en-GB" sz="2200" b="1" dirty="0">
                <a:solidFill>
                  <a:schemeClr val="accent6"/>
                </a:solidFill>
              </a:rPr>
              <a:t> podataka</a:t>
            </a:r>
          </a:p>
          <a:p>
            <a:pPr marL="0" indent="0">
              <a:buNone/>
            </a:pPr>
            <a:endParaRPr lang="en-GB" sz="2200" dirty="0">
              <a:solidFill>
                <a:schemeClr val="accent6"/>
              </a:solidFill>
            </a:endParaRPr>
          </a:p>
          <a:p>
            <a:r>
              <a:rPr lang="en-GB" sz="1800" dirty="0" err="1"/>
              <a:t>načelo</a:t>
            </a:r>
            <a:r>
              <a:rPr lang="en-GB" sz="1800" dirty="0"/>
              <a:t> </a:t>
            </a:r>
            <a:r>
              <a:rPr lang="en-GB" sz="1800" dirty="0" err="1"/>
              <a:t>smanjenja</a:t>
            </a:r>
            <a:r>
              <a:rPr lang="en-GB" sz="1800" dirty="0"/>
              <a:t> </a:t>
            </a:r>
            <a:r>
              <a:rPr lang="en-GB" sz="1800" dirty="0" err="1"/>
              <a:t>količine</a:t>
            </a:r>
            <a:r>
              <a:rPr lang="en-GB" sz="1800" dirty="0"/>
              <a:t> </a:t>
            </a:r>
            <a:r>
              <a:rPr lang="en-GB" sz="1800" dirty="0" err="1"/>
              <a:t>osobnih</a:t>
            </a:r>
            <a:r>
              <a:rPr lang="en-GB" sz="1800" dirty="0"/>
              <a:t> podataka </a:t>
            </a:r>
            <a:r>
              <a:rPr lang="en-GB" sz="1800" dirty="0">
                <a:sym typeface="Wingdings" panose="05000000000000000000" pitchFamily="2" charset="2"/>
              </a:rPr>
              <a:t> </a:t>
            </a:r>
            <a:r>
              <a:rPr lang="en-GB" sz="1800" dirty="0" err="1"/>
              <a:t>primjereni</a:t>
            </a:r>
            <a:r>
              <a:rPr lang="en-GB" sz="1800" dirty="0"/>
              <a:t>, </a:t>
            </a:r>
            <a:r>
              <a:rPr lang="en-GB" sz="1800" dirty="0" err="1"/>
              <a:t>relevantni</a:t>
            </a:r>
            <a:r>
              <a:rPr lang="en-GB" sz="1800" dirty="0"/>
              <a:t> </a:t>
            </a:r>
            <a:r>
              <a:rPr lang="en-GB" sz="1800" dirty="0" err="1"/>
              <a:t>i</a:t>
            </a:r>
            <a:r>
              <a:rPr lang="en-GB" sz="1800" dirty="0"/>
              <a:t> </a:t>
            </a:r>
            <a:r>
              <a:rPr lang="en-GB" sz="1800" dirty="0" err="1"/>
              <a:t>ograničeni</a:t>
            </a:r>
            <a:r>
              <a:rPr lang="en-GB" sz="1800" dirty="0"/>
              <a:t> </a:t>
            </a:r>
            <a:r>
              <a:rPr lang="en-GB" sz="1800" dirty="0" err="1"/>
              <a:t>na</a:t>
            </a:r>
            <a:r>
              <a:rPr lang="en-GB" sz="1800" dirty="0"/>
              <a:t> ono </a:t>
            </a:r>
            <a:r>
              <a:rPr lang="en-GB" sz="1800" dirty="0" err="1"/>
              <a:t>što</a:t>
            </a:r>
            <a:r>
              <a:rPr lang="en-GB" sz="1800" dirty="0"/>
              <a:t> je </a:t>
            </a:r>
            <a:r>
              <a:rPr lang="en-GB" sz="1800" dirty="0" err="1"/>
              <a:t>nužno</a:t>
            </a:r>
            <a:r>
              <a:rPr lang="en-GB" sz="1800" dirty="0"/>
              <a:t> u </a:t>
            </a:r>
            <a:r>
              <a:rPr lang="en-GB" sz="1800" dirty="0" err="1"/>
              <a:t>odnosu</a:t>
            </a:r>
            <a:r>
              <a:rPr lang="en-GB" sz="1800" dirty="0"/>
              <a:t> </a:t>
            </a:r>
            <a:r>
              <a:rPr lang="en-GB" sz="1800" dirty="0" err="1"/>
              <a:t>na</a:t>
            </a:r>
            <a:r>
              <a:rPr lang="en-GB" sz="1800" dirty="0"/>
              <a:t> </a:t>
            </a:r>
            <a:r>
              <a:rPr lang="en-GB" sz="1800" dirty="0" err="1"/>
              <a:t>svrhe</a:t>
            </a:r>
            <a:r>
              <a:rPr lang="en-GB" sz="1800" dirty="0"/>
              <a:t> u </a:t>
            </a:r>
            <a:r>
              <a:rPr lang="en-GB" sz="1800" dirty="0" err="1"/>
              <a:t>koje</a:t>
            </a:r>
            <a:r>
              <a:rPr lang="en-GB" sz="1800" dirty="0"/>
              <a:t> se </a:t>
            </a:r>
            <a:r>
              <a:rPr lang="en-GB" sz="1800" dirty="0" err="1"/>
              <a:t>obrađuju</a:t>
            </a:r>
            <a:endParaRPr lang="en-GB" sz="1800" dirty="0"/>
          </a:p>
          <a:p>
            <a:endParaRPr lang="hr-HR" sz="1800" dirty="0"/>
          </a:p>
          <a:p>
            <a:pPr marL="257200" indent="-257200">
              <a:buFont typeface="Wingdings" panose="05000000000000000000" pitchFamily="2" charset="2"/>
              <a:buChar char="ü"/>
            </a:pPr>
            <a:r>
              <a:rPr lang="hr-HR" sz="1800" b="1" dirty="0">
                <a:highlight>
                  <a:srgbClr val="FFFF00"/>
                </a:highlight>
              </a:rPr>
              <a:t>IZNIMKE</a:t>
            </a:r>
            <a:r>
              <a:rPr lang="hr-HR" sz="1800" dirty="0"/>
              <a:t> </a:t>
            </a:r>
          </a:p>
          <a:p>
            <a:pPr marL="0" indent="0">
              <a:buNone/>
            </a:pPr>
            <a:r>
              <a:rPr lang="hr-HR" sz="1800" dirty="0">
                <a:sym typeface="Wingdings" panose="05000000000000000000" pitchFamily="2" charset="2"/>
              </a:rPr>
              <a:t> kada OP nisu nužni za ostavarivanje na slobodu izražavanja i na slobodu informiranja; </a:t>
            </a:r>
          </a:p>
          <a:p>
            <a:pPr marL="0" indent="0">
              <a:buNone/>
            </a:pPr>
            <a:r>
              <a:rPr lang="hr-HR" sz="1800" dirty="0">
                <a:sym typeface="Wingdings" panose="05000000000000000000" pitchFamily="2" charset="2"/>
              </a:rPr>
              <a:t> radi poštovanja pravnih obveza; </a:t>
            </a:r>
          </a:p>
          <a:p>
            <a:pPr marL="342900" indent="-342900">
              <a:buFont typeface="Wingdings" panose="05000000000000000000" pitchFamily="2" charset="2"/>
              <a:buChar char="à"/>
            </a:pPr>
            <a:r>
              <a:rPr lang="hr-HR" sz="1800" dirty="0">
                <a:sym typeface="Wingdings" panose="05000000000000000000" pitchFamily="2" charset="2"/>
              </a:rPr>
              <a:t>radi izvršavanja zadaća od javnog interesa u području javnog zdravlja, </a:t>
            </a:r>
          </a:p>
          <a:p>
            <a:pPr marL="342900" indent="-342900">
              <a:buFont typeface="Wingdings" panose="05000000000000000000" pitchFamily="2" charset="2"/>
              <a:buChar char="à"/>
            </a:pPr>
            <a:r>
              <a:rPr lang="hr-HR" sz="1800" dirty="0">
                <a:sym typeface="Wingdings" panose="05000000000000000000" pitchFamily="2" charset="2"/>
              </a:rPr>
              <a:t>u svrhe arhiviranja od javnog značaja itd. </a:t>
            </a:r>
            <a:endParaRPr lang="hr-HR" sz="1800" dirty="0"/>
          </a:p>
          <a:p>
            <a:endParaRPr lang="hr-HR" sz="2200" dirty="0">
              <a:solidFill>
                <a:schemeClr val="accent6"/>
              </a:solidFill>
            </a:endParaRPr>
          </a:p>
        </p:txBody>
      </p:sp>
      <p:pic>
        <p:nvPicPr>
          <p:cNvPr id="2" name="Picture 1">
            <a:extLst>
              <a:ext uri="{FF2B5EF4-FFF2-40B4-BE49-F238E27FC236}">
                <a16:creationId xmlns:a16="http://schemas.microsoft.com/office/drawing/2014/main" id="{DB18B625-4900-9FD5-A95B-0F8AA026D7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766259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9"/>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zervirano mjesto sadržaja 11">
            <a:extLst>
              <a:ext uri="{FF2B5EF4-FFF2-40B4-BE49-F238E27FC236}">
                <a16:creationId xmlns:a16="http://schemas.microsoft.com/office/drawing/2014/main" id="{64668DE8-6C0E-4B8F-ABB5-B0EF3E420B5D}"/>
              </a:ext>
            </a:extLst>
          </p:cNvPr>
          <p:cNvSpPr>
            <a:spLocks noGrp="1"/>
          </p:cNvSpPr>
          <p:nvPr>
            <p:ph sz="half" idx="2"/>
          </p:nvPr>
        </p:nvSpPr>
        <p:spPr>
          <a:xfrm>
            <a:off x="184470" y="1293091"/>
            <a:ext cx="5763748" cy="4979746"/>
          </a:xfrm>
        </p:spPr>
        <p:txBody>
          <a:bodyPr>
            <a:normAutofit fontScale="25000" lnSpcReduction="20000"/>
          </a:bodyPr>
          <a:lstStyle/>
          <a:p>
            <a:pPr>
              <a:lnSpc>
                <a:spcPts val="2940"/>
              </a:lnSpc>
            </a:pPr>
            <a:r>
              <a:rPr lang="en-GB" sz="7200" b="1" dirty="0" err="1">
                <a:solidFill>
                  <a:schemeClr val="accent6"/>
                </a:solidFill>
              </a:rPr>
              <a:t>Pravo</a:t>
            </a:r>
            <a:r>
              <a:rPr lang="en-GB" sz="7200" b="1" dirty="0">
                <a:solidFill>
                  <a:schemeClr val="accent6"/>
                </a:solidFill>
              </a:rPr>
              <a:t> </a:t>
            </a:r>
            <a:r>
              <a:rPr lang="en-GB" sz="7200" b="1" dirty="0" err="1">
                <a:solidFill>
                  <a:schemeClr val="accent6"/>
                </a:solidFill>
              </a:rPr>
              <a:t>na</a:t>
            </a:r>
            <a:r>
              <a:rPr lang="en-GB" sz="7200" b="1" dirty="0">
                <a:solidFill>
                  <a:schemeClr val="accent6"/>
                </a:solidFill>
              </a:rPr>
              <a:t> </a:t>
            </a:r>
            <a:r>
              <a:rPr lang="en-GB" sz="7200" b="1" dirty="0" err="1">
                <a:solidFill>
                  <a:schemeClr val="accent6"/>
                </a:solidFill>
              </a:rPr>
              <a:t>ograničenje</a:t>
            </a:r>
            <a:r>
              <a:rPr lang="en-GB" sz="7200" b="1" dirty="0">
                <a:solidFill>
                  <a:schemeClr val="accent6"/>
                </a:solidFill>
              </a:rPr>
              <a:t> </a:t>
            </a:r>
            <a:r>
              <a:rPr lang="en-GB" sz="7200" b="1" dirty="0" err="1">
                <a:solidFill>
                  <a:schemeClr val="accent6"/>
                </a:solidFill>
              </a:rPr>
              <a:t>obrade</a:t>
            </a:r>
            <a:endParaRPr lang="en-GB" sz="7200" b="1" dirty="0">
              <a:solidFill>
                <a:schemeClr val="accent6"/>
              </a:solidFill>
            </a:endParaRPr>
          </a:p>
          <a:p>
            <a:pPr>
              <a:lnSpc>
                <a:spcPts val="2940"/>
              </a:lnSpc>
            </a:pPr>
            <a:r>
              <a:rPr lang="hr-HR" sz="6400" u="sng" dirty="0">
                <a:solidFill>
                  <a:srgbClr val="000000"/>
                </a:solidFill>
              </a:rPr>
              <a:t>članak 18. GDPR-a</a:t>
            </a:r>
          </a:p>
          <a:p>
            <a:pPr indent="-216000">
              <a:lnSpc>
                <a:spcPts val="2940"/>
              </a:lnSpc>
              <a:spcBef>
                <a:spcPts val="0"/>
              </a:spcBef>
            </a:pPr>
            <a:r>
              <a:rPr lang="hr-HR" sz="6400" dirty="0">
                <a:solidFill>
                  <a:srgbClr val="000000"/>
                </a:solidFill>
              </a:rPr>
              <a:t> Ispitanik može tražiti od voditelja obrade da privremeno ograniči obradu osobnih podataka ako:</a:t>
            </a:r>
          </a:p>
          <a:p>
            <a:pPr indent="-216000">
              <a:lnSpc>
                <a:spcPts val="2940"/>
              </a:lnSpc>
              <a:spcBef>
                <a:spcPts val="0"/>
              </a:spcBef>
            </a:pPr>
            <a:r>
              <a:rPr lang="hr-HR" sz="6400" dirty="0">
                <a:solidFill>
                  <a:srgbClr val="000000"/>
                </a:solidFill>
              </a:rPr>
              <a:t>se osporava točnost osobnih podataka </a:t>
            </a:r>
          </a:p>
          <a:p>
            <a:pPr indent="-216000">
              <a:lnSpc>
                <a:spcPts val="2940"/>
              </a:lnSpc>
              <a:spcBef>
                <a:spcPts val="0"/>
              </a:spcBef>
            </a:pPr>
            <a:r>
              <a:rPr lang="hr-HR" sz="6400" dirty="0">
                <a:solidFill>
                  <a:srgbClr val="000000"/>
                </a:solidFill>
              </a:rPr>
              <a:t>obrada je nezakonita i ispitanik zahtijeva ograničenje umjesto brisanja</a:t>
            </a:r>
          </a:p>
          <a:p>
            <a:pPr indent="-216000">
              <a:lnSpc>
                <a:spcPts val="2940"/>
              </a:lnSpc>
              <a:spcBef>
                <a:spcPts val="0"/>
              </a:spcBef>
            </a:pPr>
            <a:r>
              <a:rPr lang="hr-HR" sz="6400" dirty="0">
                <a:solidFill>
                  <a:srgbClr val="000000"/>
                </a:solidFill>
              </a:rPr>
              <a:t>podaci se moraju čuvati za ostvarivanje ili obranu pravnih zahtjeva</a:t>
            </a:r>
          </a:p>
          <a:p>
            <a:pPr indent="-216000">
              <a:lnSpc>
                <a:spcPts val="2940"/>
              </a:lnSpc>
              <a:spcBef>
                <a:spcPts val="0"/>
              </a:spcBef>
            </a:pPr>
            <a:r>
              <a:rPr lang="hr-HR" sz="6400" dirty="0">
                <a:solidFill>
                  <a:srgbClr val="000000"/>
                </a:solidFill>
              </a:rPr>
              <a:t> čeka se potvrda o legitimnim interesima voditelja obrade podataka koji prevladavaju nad interesima ispitanika</a:t>
            </a:r>
          </a:p>
          <a:p>
            <a:endParaRPr lang="hr-HR" sz="2200" dirty="0">
              <a:solidFill>
                <a:schemeClr val="accent6"/>
              </a:solidFill>
            </a:endParaRPr>
          </a:p>
        </p:txBody>
      </p:sp>
      <p:sp>
        <p:nvSpPr>
          <p:cNvPr id="7" name="Rezervirano mjesto sadržaja 3">
            <a:extLst>
              <a:ext uri="{FF2B5EF4-FFF2-40B4-BE49-F238E27FC236}">
                <a16:creationId xmlns:a16="http://schemas.microsoft.com/office/drawing/2014/main" id="{8D557D5D-1A4D-55F0-4363-181918E78D2C}"/>
              </a:ext>
            </a:extLst>
          </p:cNvPr>
          <p:cNvSpPr>
            <a:spLocks noGrp="1"/>
          </p:cNvSpPr>
          <p:nvPr>
            <p:ph sz="half" idx="1"/>
          </p:nvPr>
        </p:nvSpPr>
        <p:spPr>
          <a:xfrm>
            <a:off x="5948217" y="1930400"/>
            <a:ext cx="5098473" cy="3472873"/>
          </a:xfrm>
        </p:spPr>
        <p:txBody>
          <a:bodyPr>
            <a:normAutofit fontScale="25000" lnSpcReduction="20000"/>
          </a:bodyPr>
          <a:lstStyle/>
          <a:p>
            <a:pPr marL="0" indent="0">
              <a:lnSpc>
                <a:spcPct val="107000"/>
              </a:lnSpc>
              <a:spcAft>
                <a:spcPts val="800"/>
              </a:spcAft>
              <a:buNone/>
            </a:pPr>
            <a:r>
              <a:rPr lang="en-GB" sz="7200" b="1" dirty="0" err="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Pravo</a:t>
            </a:r>
            <a:r>
              <a:rPr lang="en-GB" sz="72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t>
            </a:r>
            <a:r>
              <a:rPr lang="en-GB" sz="7200" b="1" dirty="0" err="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na</a:t>
            </a:r>
            <a:r>
              <a:rPr lang="en-GB" sz="72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a:t>
            </a:r>
            <a:r>
              <a:rPr lang="en-GB" sz="7200" b="1" dirty="0" err="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prigovor</a:t>
            </a:r>
            <a:endParaRPr lang="en-GB" sz="72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2000"/>
              </a:spcBef>
            </a:pPr>
            <a:r>
              <a:rPr lang="hr-HR" sz="6400" dirty="0"/>
              <a:t>ispitanik ima </a:t>
            </a:r>
            <a:r>
              <a:rPr lang="hr-HR" sz="6400" dirty="0">
                <a:solidFill>
                  <a:srgbClr val="FF0000"/>
                </a:solidFill>
              </a:rPr>
              <a:t>pravo </a:t>
            </a:r>
            <a:r>
              <a:rPr lang="hr-HR" sz="6400" dirty="0"/>
              <a:t>na temelju  svoje posebne situacije </a:t>
            </a:r>
            <a:r>
              <a:rPr lang="hr-HR" sz="6400" dirty="0">
                <a:solidFill>
                  <a:srgbClr val="FF0000"/>
                </a:solidFill>
              </a:rPr>
              <a:t>na prigovor </a:t>
            </a:r>
            <a:r>
              <a:rPr lang="hr-HR" sz="6400" dirty="0"/>
              <a:t>u svakom trenutku obrade podataka koji se na njega odnose </a:t>
            </a:r>
            <a:r>
              <a:rPr lang="en-GB" sz="6400" dirty="0"/>
              <a:t>(</a:t>
            </a:r>
            <a:r>
              <a:rPr lang="hr-HR" sz="6400" u="sng" dirty="0"/>
              <a:t>uključujući i izradu profila</a:t>
            </a:r>
            <a:r>
              <a:rPr lang="en-GB" sz="6400" u="sng" dirty="0"/>
              <a:t>)</a:t>
            </a:r>
            <a:endParaRPr lang="hr-HR" sz="6400" u="sng" dirty="0"/>
          </a:p>
          <a:p>
            <a:pPr>
              <a:spcBef>
                <a:spcPts val="2000"/>
              </a:spcBef>
            </a:pPr>
            <a:endParaRPr lang="hr-HR" sz="6400" dirty="0"/>
          </a:p>
          <a:p>
            <a:pPr>
              <a:spcBef>
                <a:spcPts val="2000"/>
              </a:spcBef>
            </a:pPr>
            <a:r>
              <a:rPr lang="hr-HR" sz="6400" dirty="0"/>
              <a:t>kada se osobni podaci obrađuju </a:t>
            </a:r>
            <a:r>
              <a:rPr lang="hr-HR" sz="6400" dirty="0">
                <a:solidFill>
                  <a:srgbClr val="FF0000"/>
                </a:solidFill>
              </a:rPr>
              <a:t>za potrebe direktnog marketinga </a:t>
            </a:r>
            <a:r>
              <a:rPr lang="hr-HR" sz="6400" dirty="0"/>
              <a:t>ispitanik ima pravo u svakom trenutku </a:t>
            </a:r>
            <a:r>
              <a:rPr lang="hr-HR" sz="6400" u="sng" dirty="0"/>
              <a:t>uložiti prigovor </a:t>
            </a:r>
            <a:r>
              <a:rPr lang="hr-HR" sz="6400" dirty="0"/>
              <a:t>na obradu osobnih podataka za svrhe konkretnog marketinga uključujući i izradu profila povezanu s konkretnim marketingom</a:t>
            </a:r>
          </a:p>
          <a:p>
            <a:pPr marL="0" indent="0">
              <a:lnSpc>
                <a:spcPct val="107000"/>
              </a:lnSpc>
              <a:spcAft>
                <a:spcPts val="800"/>
              </a:spcAft>
              <a:buNone/>
            </a:pPr>
            <a:endParaRPr lang="en-GB" sz="22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A078605-C891-5D75-D9C3-9804A09EA7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4045617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9"/>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zervirano mjesto sadržaja 3">
            <a:extLst>
              <a:ext uri="{FF2B5EF4-FFF2-40B4-BE49-F238E27FC236}">
                <a16:creationId xmlns:a16="http://schemas.microsoft.com/office/drawing/2014/main" id="{41C90805-B463-46E4-A30C-045203B35507}"/>
              </a:ext>
            </a:extLst>
          </p:cNvPr>
          <p:cNvSpPr>
            <a:spLocks noGrp="1"/>
          </p:cNvSpPr>
          <p:nvPr>
            <p:ph sz="half" idx="1"/>
          </p:nvPr>
        </p:nvSpPr>
        <p:spPr>
          <a:xfrm>
            <a:off x="295565" y="1195294"/>
            <a:ext cx="10501744" cy="5021241"/>
          </a:xfrm>
        </p:spPr>
        <p:txBody>
          <a:bodyPr>
            <a:normAutofit/>
          </a:bodyPr>
          <a:lstStyle/>
          <a:p>
            <a:pPr marL="0" lvl="0" indent="0">
              <a:buNone/>
            </a:pPr>
            <a:endParaRPr lang="en-GB" sz="2200" b="1" dirty="0">
              <a:solidFill>
                <a:schemeClr val="accent6"/>
              </a:solidFill>
            </a:endParaRPr>
          </a:p>
          <a:p>
            <a:pPr marL="0" lvl="0" indent="0">
              <a:buNone/>
            </a:pPr>
            <a:endParaRPr lang="en-GB" sz="2200" b="1" dirty="0">
              <a:solidFill>
                <a:schemeClr val="accent6"/>
              </a:solidFill>
            </a:endParaRPr>
          </a:p>
          <a:p>
            <a:pPr marL="0" lvl="0" indent="0">
              <a:buNone/>
            </a:pPr>
            <a:r>
              <a:rPr lang="en-GB" sz="1800" b="1" dirty="0" err="1">
                <a:solidFill>
                  <a:schemeClr val="accent6"/>
                </a:solidFill>
              </a:rPr>
              <a:t>Pravo</a:t>
            </a:r>
            <a:r>
              <a:rPr lang="en-GB" sz="1800" b="1" dirty="0">
                <a:solidFill>
                  <a:schemeClr val="accent6"/>
                </a:solidFill>
              </a:rPr>
              <a:t> </a:t>
            </a:r>
            <a:r>
              <a:rPr lang="en-GB" sz="1800" b="1" dirty="0" err="1">
                <a:solidFill>
                  <a:schemeClr val="accent6"/>
                </a:solidFill>
              </a:rPr>
              <a:t>prigovoriti</a:t>
            </a:r>
            <a:r>
              <a:rPr lang="en-GB" sz="1800" b="1" dirty="0">
                <a:solidFill>
                  <a:schemeClr val="accent6"/>
                </a:solidFill>
              </a:rPr>
              <a:t> </a:t>
            </a:r>
            <a:r>
              <a:rPr lang="en-GB" sz="1800" b="1" dirty="0" err="1">
                <a:solidFill>
                  <a:schemeClr val="accent6"/>
                </a:solidFill>
              </a:rPr>
              <a:t>na</a:t>
            </a:r>
            <a:r>
              <a:rPr lang="en-GB" sz="1800" b="1" dirty="0">
                <a:solidFill>
                  <a:schemeClr val="accent6"/>
                </a:solidFill>
              </a:rPr>
              <a:t> </a:t>
            </a:r>
            <a:r>
              <a:rPr lang="en-GB" sz="1800" b="1" dirty="0" err="1">
                <a:solidFill>
                  <a:schemeClr val="accent6"/>
                </a:solidFill>
              </a:rPr>
              <a:t>automatizirano</a:t>
            </a:r>
            <a:r>
              <a:rPr lang="en-GB" sz="1800" b="1" dirty="0">
                <a:solidFill>
                  <a:schemeClr val="accent6"/>
                </a:solidFill>
              </a:rPr>
              <a:t> </a:t>
            </a:r>
            <a:r>
              <a:rPr lang="en-GB" sz="1800" b="1" dirty="0" err="1">
                <a:solidFill>
                  <a:schemeClr val="accent6"/>
                </a:solidFill>
              </a:rPr>
              <a:t>pojedinačno</a:t>
            </a:r>
            <a:r>
              <a:rPr lang="en-GB" sz="1800" b="1" dirty="0">
                <a:solidFill>
                  <a:schemeClr val="accent6"/>
                </a:solidFill>
              </a:rPr>
              <a:t> </a:t>
            </a:r>
            <a:r>
              <a:rPr lang="en-GB" sz="1800" b="1" dirty="0" err="1">
                <a:solidFill>
                  <a:schemeClr val="accent6"/>
                </a:solidFill>
              </a:rPr>
              <a:t>donošenje</a:t>
            </a:r>
            <a:r>
              <a:rPr lang="en-GB" sz="1800" b="1" dirty="0">
                <a:solidFill>
                  <a:schemeClr val="accent6"/>
                </a:solidFill>
              </a:rPr>
              <a:t> </a:t>
            </a:r>
            <a:r>
              <a:rPr lang="en-GB" sz="1800" b="1" dirty="0" err="1">
                <a:solidFill>
                  <a:schemeClr val="accent6"/>
                </a:solidFill>
              </a:rPr>
              <a:t>odluka</a:t>
            </a:r>
            <a:r>
              <a:rPr lang="en-GB" sz="1800" b="1" dirty="0">
                <a:solidFill>
                  <a:schemeClr val="accent6"/>
                </a:solidFill>
              </a:rPr>
              <a:t>, </a:t>
            </a:r>
            <a:r>
              <a:rPr lang="en-GB" sz="1800" b="1" dirty="0" err="1">
                <a:solidFill>
                  <a:schemeClr val="accent6"/>
                </a:solidFill>
              </a:rPr>
              <a:t>uključujući</a:t>
            </a:r>
            <a:r>
              <a:rPr lang="en-GB" sz="1800" b="1" dirty="0">
                <a:solidFill>
                  <a:schemeClr val="accent6"/>
                </a:solidFill>
              </a:rPr>
              <a:t> </a:t>
            </a:r>
            <a:r>
              <a:rPr lang="en-GB" sz="1800" b="1" dirty="0" err="1">
                <a:solidFill>
                  <a:schemeClr val="accent6"/>
                </a:solidFill>
              </a:rPr>
              <a:t>izradu</a:t>
            </a:r>
            <a:r>
              <a:rPr lang="en-GB" sz="1800" b="1" dirty="0">
                <a:solidFill>
                  <a:schemeClr val="accent6"/>
                </a:solidFill>
              </a:rPr>
              <a:t> </a:t>
            </a:r>
            <a:r>
              <a:rPr lang="en-GB" sz="1800" b="1" dirty="0" err="1">
                <a:solidFill>
                  <a:schemeClr val="accent6"/>
                </a:solidFill>
              </a:rPr>
              <a:t>profila</a:t>
            </a:r>
            <a:endParaRPr lang="en-GB" sz="1800" b="1" dirty="0">
              <a:solidFill>
                <a:schemeClr val="accent6"/>
              </a:solidFill>
            </a:endParaRPr>
          </a:p>
          <a:p>
            <a:pPr marL="0" lvl="0" indent="0">
              <a:buNone/>
            </a:pPr>
            <a:endParaRPr lang="hr-HR" sz="2400" dirty="0"/>
          </a:p>
          <a:p>
            <a:r>
              <a:rPr lang="hr-HR" sz="2400" dirty="0"/>
              <a:t> </a:t>
            </a:r>
            <a:r>
              <a:rPr lang="hr-HR" sz="1800" dirty="0"/>
              <a:t>ispitanik </a:t>
            </a:r>
            <a:r>
              <a:rPr lang="hr-HR" sz="1800" b="1" u="sng" dirty="0"/>
              <a:t>može biti subjekt </a:t>
            </a:r>
            <a:r>
              <a:rPr lang="hr-HR" sz="1800" dirty="0"/>
              <a:t>takvih odluka u slučaju :</a:t>
            </a:r>
          </a:p>
          <a:p>
            <a:pPr marL="0" indent="0">
              <a:buNone/>
            </a:pPr>
            <a:r>
              <a:rPr lang="hr-HR" sz="1800" dirty="0"/>
              <a:t>1) potrebe za sklapanjem ili izvršenjem ugovora između ispitanika i voditelja obrade</a:t>
            </a:r>
          </a:p>
          <a:p>
            <a:pPr marL="0" indent="0">
              <a:buNone/>
            </a:pPr>
            <a:r>
              <a:rPr lang="hr-HR" sz="1800" dirty="0"/>
              <a:t>2) ako je isto dopušteno pravom Unije ili DČ</a:t>
            </a:r>
          </a:p>
          <a:p>
            <a:pPr marL="0" indent="0">
              <a:buNone/>
            </a:pPr>
            <a:r>
              <a:rPr lang="hr-HR" sz="1800" dirty="0"/>
              <a:t>3) ako je obrada utemeljena na izričitoj privoli</a:t>
            </a:r>
          </a:p>
          <a:p>
            <a:pPr marL="0" indent="0">
              <a:buNone/>
            </a:pPr>
            <a:r>
              <a:rPr lang="hr-HR" sz="1800" dirty="0"/>
              <a:t> </a:t>
            </a:r>
          </a:p>
          <a:p>
            <a:pPr marL="0" indent="0">
              <a:lnSpc>
                <a:spcPct val="107000"/>
              </a:lnSpc>
              <a:spcAft>
                <a:spcPts val="800"/>
              </a:spcAft>
              <a:buNone/>
            </a:pPr>
            <a:endParaRPr lang="en-GB" sz="22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Naslov 1">
            <a:extLst>
              <a:ext uri="{FF2B5EF4-FFF2-40B4-BE49-F238E27FC236}">
                <a16:creationId xmlns:a16="http://schemas.microsoft.com/office/drawing/2014/main" id="{FF10DD84-EC86-453E-7548-D34D875804F8}"/>
              </a:ext>
            </a:extLst>
          </p:cNvPr>
          <p:cNvSpPr txBox="1">
            <a:spLocks/>
          </p:cNvSpPr>
          <p:nvPr/>
        </p:nvSpPr>
        <p:spPr>
          <a:xfrm>
            <a:off x="757382" y="1052736"/>
            <a:ext cx="8986982" cy="86947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hr-HR" sz="4800" b="1" dirty="0">
              <a:solidFill>
                <a:srgbClr val="FFC000"/>
              </a:solidFill>
            </a:endParaRPr>
          </a:p>
        </p:txBody>
      </p:sp>
      <p:pic>
        <p:nvPicPr>
          <p:cNvPr id="6" name="Picture 5">
            <a:extLst>
              <a:ext uri="{FF2B5EF4-FFF2-40B4-BE49-F238E27FC236}">
                <a16:creationId xmlns:a16="http://schemas.microsoft.com/office/drawing/2014/main" id="{F940C851-23E3-9002-C137-021B3937A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88128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9"/>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a:extLst>
              <a:ext uri="{FF2B5EF4-FFF2-40B4-BE49-F238E27FC236}">
                <a16:creationId xmlns:a16="http://schemas.microsoft.com/office/drawing/2014/main" id="{FF10DD84-EC86-453E-7548-D34D875804F8}"/>
              </a:ext>
            </a:extLst>
          </p:cNvPr>
          <p:cNvSpPr txBox="1">
            <a:spLocks/>
          </p:cNvSpPr>
          <p:nvPr/>
        </p:nvSpPr>
        <p:spPr>
          <a:xfrm>
            <a:off x="757382" y="1052736"/>
            <a:ext cx="8986982" cy="86947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hr-HR" sz="4800" b="1" dirty="0">
              <a:solidFill>
                <a:srgbClr val="FFC000"/>
              </a:solidFill>
            </a:endParaRPr>
          </a:p>
        </p:txBody>
      </p:sp>
      <p:graphicFrame>
        <p:nvGraphicFramePr>
          <p:cNvPr id="6" name="TextBox 2">
            <a:extLst>
              <a:ext uri="{FF2B5EF4-FFF2-40B4-BE49-F238E27FC236}">
                <a16:creationId xmlns:a16="http://schemas.microsoft.com/office/drawing/2014/main" id="{A9690D83-F495-5AFB-84C1-7CE62F3327AC}"/>
              </a:ext>
            </a:extLst>
          </p:cNvPr>
          <p:cNvGraphicFramePr>
            <a:graphicFrameLocks noGrp="1"/>
          </p:cNvGraphicFramePr>
          <p:nvPr>
            <p:ph sz="half" idx="1"/>
            <p:extLst>
              <p:ext uri="{D42A27DB-BD31-4B8C-83A1-F6EECF244321}">
                <p14:modId xmlns:p14="http://schemas.microsoft.com/office/powerpoint/2010/main" val="3528840643"/>
              </p:ext>
            </p:extLst>
          </p:nvPr>
        </p:nvGraphicFramePr>
        <p:xfrm>
          <a:off x="314036" y="1195387"/>
          <a:ext cx="10482552" cy="44572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Picture 3">
            <a:extLst>
              <a:ext uri="{FF2B5EF4-FFF2-40B4-BE49-F238E27FC236}">
                <a16:creationId xmlns:a16="http://schemas.microsoft.com/office/drawing/2014/main" id="{FC16103B-252C-32D4-E321-CBC0E0FF3E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618182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05" y="109272"/>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r>
              <a:rPr lang="hr-HR" b="1" dirty="0">
                <a:solidFill>
                  <a:schemeClr val="bg1"/>
                </a:solidFill>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pic>
        <p:nvPicPr>
          <p:cNvPr id="17" name="Picture 16" descr="A picture containing application&#10;&#10;Description automatically generated">
            <a:extLst>
              <a:ext uri="{FF2B5EF4-FFF2-40B4-BE49-F238E27FC236}">
                <a16:creationId xmlns:a16="http://schemas.microsoft.com/office/drawing/2014/main" id="{ED678DCD-0C38-4B2C-AB86-DDC43B9E82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19694"/>
            <a:ext cx="5658419" cy="5374894"/>
          </a:xfrm>
          <a:prstGeom prst="rect">
            <a:avLst/>
          </a:prstGeom>
        </p:spPr>
      </p:pic>
      <p:sp>
        <p:nvSpPr>
          <p:cNvPr id="18" name="TextBox 17">
            <a:extLst>
              <a:ext uri="{FF2B5EF4-FFF2-40B4-BE49-F238E27FC236}">
                <a16:creationId xmlns:a16="http://schemas.microsoft.com/office/drawing/2014/main" id="{8591B90A-CA43-442E-AE2F-12AB332FC2CE}"/>
              </a:ext>
            </a:extLst>
          </p:cNvPr>
          <p:cNvSpPr txBox="1"/>
          <p:nvPr/>
        </p:nvSpPr>
        <p:spPr>
          <a:xfrm>
            <a:off x="6223718" y="1946701"/>
            <a:ext cx="5658419" cy="3461653"/>
          </a:xfrm>
          <a:prstGeom prst="rect">
            <a:avLst/>
          </a:prstGeom>
          <a:noFill/>
        </p:spPr>
        <p:txBody>
          <a:bodyPr wrap="square" rtlCol="0">
            <a:spAutoFit/>
          </a:bodyPr>
          <a:lstStyle/>
          <a:p>
            <a:pPr>
              <a:lnSpc>
                <a:spcPct val="150000"/>
              </a:lnSpc>
              <a:spcAft>
                <a:spcPts val="800"/>
              </a:spcAft>
            </a:pPr>
            <a:r>
              <a:rPr lang="hr-HR" sz="32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Opća uredba o zaštiti podataka 		– GDPR –</a:t>
            </a:r>
          </a:p>
          <a:p>
            <a:pPr>
              <a:lnSpc>
                <a:spcPct val="150000"/>
              </a:lnSpc>
              <a:spcAft>
                <a:spcPts val="800"/>
              </a:spcAft>
            </a:pPr>
            <a:r>
              <a:rPr lang="hr-HR" sz="32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 </a:t>
            </a:r>
            <a:r>
              <a:rPr lang="hr-HR" sz="2400" dirty="0">
                <a:solidFill>
                  <a:srgbClr val="00B050"/>
                </a:solidFill>
                <a:effectLst/>
                <a:latin typeface="Calibri" panose="020F0502020204030204" pitchFamily="34" charset="0"/>
                <a:ea typeface="Calibri" panose="020F0502020204030204" pitchFamily="34" charset="0"/>
                <a:cs typeface="Arial" panose="020B0604020202020204" pitchFamily="34" charset="0"/>
              </a:rPr>
              <a:t>ključni pojmovi, načela, pravni temelj za obradu osobnih podataka, </a:t>
            </a:r>
            <a:r>
              <a:rPr lang="en-GB" sz="2400" dirty="0" err="1">
                <a:solidFill>
                  <a:srgbClr val="00B050"/>
                </a:solidFill>
                <a:effectLst/>
                <a:latin typeface="Calibri" panose="020F0502020204030204" pitchFamily="34" charset="0"/>
                <a:ea typeface="Calibri" panose="020F0502020204030204" pitchFamily="34" charset="0"/>
                <a:cs typeface="Arial" panose="020B0604020202020204" pitchFamily="34" charset="0"/>
              </a:rPr>
              <a:t>odnos</a:t>
            </a:r>
            <a:r>
              <a:rPr lang="en-GB" sz="2400" dirty="0">
                <a:solidFill>
                  <a:srgbClr val="00B050"/>
                </a:solidFill>
                <a:effectLst/>
                <a:latin typeface="Calibri" panose="020F0502020204030204" pitchFamily="34" charset="0"/>
                <a:ea typeface="Calibri" panose="020F0502020204030204" pitchFamily="34" charset="0"/>
                <a:cs typeface="Arial" panose="020B0604020202020204" pitchFamily="34" charset="0"/>
              </a:rPr>
              <a:t> </a:t>
            </a:r>
            <a:r>
              <a:rPr lang="en-GB" sz="2400" dirty="0" err="1">
                <a:solidFill>
                  <a:srgbClr val="00B050"/>
                </a:solidFill>
                <a:effectLst/>
                <a:latin typeface="Calibri" panose="020F0502020204030204" pitchFamily="34" charset="0"/>
                <a:ea typeface="Calibri" panose="020F0502020204030204" pitchFamily="34" charset="0"/>
                <a:cs typeface="Arial" panose="020B0604020202020204" pitchFamily="34" charset="0"/>
              </a:rPr>
              <a:t>voditelja</a:t>
            </a:r>
            <a:r>
              <a:rPr lang="en-GB" sz="2400" dirty="0">
                <a:solidFill>
                  <a:srgbClr val="00B050"/>
                </a:solidFill>
                <a:effectLst/>
                <a:latin typeface="Calibri" panose="020F0502020204030204" pitchFamily="34" charset="0"/>
                <a:ea typeface="Calibri" panose="020F0502020204030204" pitchFamily="34" charset="0"/>
                <a:cs typeface="Arial" panose="020B0604020202020204" pitchFamily="34" charset="0"/>
              </a:rPr>
              <a:t> </a:t>
            </a:r>
            <a:r>
              <a:rPr lang="en-GB" sz="2400" dirty="0" err="1">
                <a:solidFill>
                  <a:srgbClr val="00B050"/>
                </a:solidFill>
                <a:effectLst/>
                <a:latin typeface="Calibri" panose="020F0502020204030204" pitchFamily="34" charset="0"/>
                <a:ea typeface="Calibri" panose="020F0502020204030204" pitchFamily="34" charset="0"/>
                <a:cs typeface="Arial" panose="020B0604020202020204" pitchFamily="34" charset="0"/>
              </a:rPr>
              <a:t>i</a:t>
            </a:r>
            <a:r>
              <a:rPr lang="en-GB" sz="2400" dirty="0">
                <a:solidFill>
                  <a:srgbClr val="00B050"/>
                </a:solidFill>
                <a:effectLst/>
                <a:latin typeface="Calibri" panose="020F0502020204030204" pitchFamily="34" charset="0"/>
                <a:ea typeface="Calibri" panose="020F0502020204030204" pitchFamily="34" charset="0"/>
                <a:cs typeface="Arial" panose="020B0604020202020204" pitchFamily="34" charset="0"/>
              </a:rPr>
              <a:t> </a:t>
            </a:r>
            <a:r>
              <a:rPr lang="en-GB" sz="2400" dirty="0" err="1">
                <a:solidFill>
                  <a:srgbClr val="00B050"/>
                </a:solidFill>
                <a:effectLst/>
                <a:latin typeface="Calibri" panose="020F0502020204030204" pitchFamily="34" charset="0"/>
                <a:ea typeface="Calibri" panose="020F0502020204030204" pitchFamily="34" charset="0"/>
                <a:cs typeface="Arial" panose="020B0604020202020204" pitchFamily="34" charset="0"/>
              </a:rPr>
              <a:t>izvršitelja</a:t>
            </a:r>
            <a:r>
              <a:rPr lang="en-GB" sz="2400" dirty="0">
                <a:solidFill>
                  <a:srgbClr val="00B050"/>
                </a:solidFill>
                <a:effectLst/>
                <a:latin typeface="Calibri" panose="020F0502020204030204" pitchFamily="34" charset="0"/>
                <a:ea typeface="Calibri" panose="020F0502020204030204" pitchFamily="34" charset="0"/>
                <a:cs typeface="Arial" panose="020B0604020202020204" pitchFamily="34" charset="0"/>
              </a:rPr>
              <a:t> </a:t>
            </a:r>
            <a:r>
              <a:rPr lang="en-GB" sz="2400" dirty="0" err="1">
                <a:solidFill>
                  <a:srgbClr val="00B050"/>
                </a:solidFill>
                <a:effectLst/>
                <a:latin typeface="Calibri" panose="020F0502020204030204" pitchFamily="34" charset="0"/>
                <a:ea typeface="Calibri" panose="020F0502020204030204" pitchFamily="34" charset="0"/>
                <a:cs typeface="Arial" panose="020B0604020202020204" pitchFamily="34" charset="0"/>
              </a:rPr>
              <a:t>obrade</a:t>
            </a:r>
            <a:r>
              <a:rPr lang="en-GB" sz="2400" dirty="0">
                <a:solidFill>
                  <a:srgbClr val="00B050"/>
                </a:solidFill>
                <a:effectLst/>
                <a:latin typeface="Calibri" panose="020F0502020204030204" pitchFamily="34" charset="0"/>
                <a:ea typeface="Calibri" panose="020F0502020204030204" pitchFamily="34" charset="0"/>
                <a:cs typeface="Arial" panose="020B0604020202020204" pitchFamily="34" charset="0"/>
              </a:rPr>
              <a:t>, </a:t>
            </a:r>
            <a:r>
              <a:rPr lang="hr-HR" sz="2400" dirty="0">
                <a:solidFill>
                  <a:srgbClr val="00B050"/>
                </a:solidFill>
                <a:effectLst/>
                <a:latin typeface="Calibri" panose="020F0502020204030204" pitchFamily="34" charset="0"/>
                <a:ea typeface="Calibri" panose="020F0502020204030204" pitchFamily="34" charset="0"/>
                <a:cs typeface="Arial" panose="020B0604020202020204" pitchFamily="34" charset="0"/>
              </a:rPr>
              <a:t>prava ispitanika</a:t>
            </a:r>
            <a:endParaRPr lang="en-GB" sz="24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AD2F8B4-D044-4616-A5B5-853F4BC295B7}"/>
              </a:ext>
            </a:extLst>
          </p:cNvPr>
          <p:cNvSpPr txBox="1"/>
          <p:nvPr/>
        </p:nvSpPr>
        <p:spPr>
          <a:xfrm>
            <a:off x="184470" y="6405223"/>
            <a:ext cx="4175021" cy="369332"/>
          </a:xfrm>
          <a:prstGeom prst="rect">
            <a:avLst/>
          </a:prstGeom>
          <a:noFill/>
        </p:spPr>
        <p:txBody>
          <a:bodyPr wrap="square" rtlCol="0">
            <a:spAutoFit/>
          </a:bodyPr>
          <a:lstStyle/>
          <a:p>
            <a:r>
              <a:rPr lang="hr-HR" b="1" dirty="0">
                <a:solidFill>
                  <a:schemeClr val="bg1"/>
                </a:solidFill>
              </a:rPr>
              <a:t>Agencija za zaštitu osobnih podataka</a:t>
            </a:r>
          </a:p>
        </p:txBody>
      </p:sp>
      <p:cxnSp>
        <p:nvCxnSpPr>
          <p:cNvPr id="26" name="Straight Connector 25">
            <a:extLst>
              <a:ext uri="{FF2B5EF4-FFF2-40B4-BE49-F238E27FC236}">
                <a16:creationId xmlns:a16="http://schemas.microsoft.com/office/drawing/2014/main" id="{19F4DBAE-C55E-4A58-8199-FCE1FF69524C}"/>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252831A-2F06-1FAC-B244-11FA63A96E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90359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zervirano mjesto sadržaja 3">
            <a:extLst>
              <a:ext uri="{FF2B5EF4-FFF2-40B4-BE49-F238E27FC236}">
                <a16:creationId xmlns:a16="http://schemas.microsoft.com/office/drawing/2014/main" id="{41C90805-B463-46E4-A30C-045203B35507}"/>
              </a:ext>
            </a:extLst>
          </p:cNvPr>
          <p:cNvSpPr>
            <a:spLocks noGrp="1"/>
          </p:cNvSpPr>
          <p:nvPr>
            <p:ph sz="half" idx="1"/>
          </p:nvPr>
        </p:nvSpPr>
        <p:spPr>
          <a:xfrm>
            <a:off x="323193" y="1232021"/>
            <a:ext cx="10668080" cy="4536108"/>
          </a:xfrm>
        </p:spPr>
        <p:txBody>
          <a:bodyPr>
            <a:normAutofit/>
          </a:bodyPr>
          <a:lstStyle/>
          <a:p>
            <a:pPr marL="0" indent="0" algn="ctr">
              <a:buNone/>
            </a:pPr>
            <a:r>
              <a:rPr lang="en-GB" sz="2000" b="1" dirty="0">
                <a:solidFill>
                  <a:schemeClr val="accent6"/>
                </a:solidFill>
              </a:rPr>
              <a:t>POSTUPANJE PO ZAHTJEVU </a:t>
            </a:r>
          </a:p>
          <a:p>
            <a:pPr>
              <a:buFontTx/>
              <a:buChar char="-"/>
            </a:pPr>
            <a:endParaRPr lang="en-GB" sz="2000" b="1" dirty="0"/>
          </a:p>
          <a:p>
            <a:pPr>
              <a:buFontTx/>
              <a:buChar char="-"/>
            </a:pPr>
            <a:r>
              <a:rPr lang="hr-HR" sz="2000" b="1" dirty="0"/>
              <a:t>voditelj obrade </a:t>
            </a:r>
            <a:r>
              <a:rPr lang="hr-HR" sz="2000" b="1" dirty="0">
                <a:solidFill>
                  <a:srgbClr val="FF0000"/>
                </a:solidFill>
              </a:rPr>
              <a:t>pruža informacije </a:t>
            </a:r>
            <a:r>
              <a:rPr lang="hr-HR" sz="2000" b="1" dirty="0"/>
              <a:t>bez odgode o poduzetim radnjama iz čl. 15- 22. Opće uredbe</a:t>
            </a:r>
          </a:p>
          <a:p>
            <a:endParaRPr lang="hr-HR" sz="2000" b="1" dirty="0"/>
          </a:p>
          <a:p>
            <a:pPr>
              <a:buFontTx/>
              <a:buChar char="-"/>
            </a:pPr>
            <a:r>
              <a:rPr lang="hr-HR" sz="2000" b="1" dirty="0"/>
              <a:t> rok: </a:t>
            </a:r>
            <a:r>
              <a:rPr lang="en-GB" sz="2000" b="1" dirty="0" err="1">
                <a:solidFill>
                  <a:srgbClr val="FF0000"/>
                </a:solidFill>
              </a:rPr>
              <a:t>mjesec</a:t>
            </a:r>
            <a:r>
              <a:rPr lang="en-GB" sz="2000" b="1" dirty="0">
                <a:solidFill>
                  <a:srgbClr val="FF0000"/>
                </a:solidFill>
              </a:rPr>
              <a:t> dana</a:t>
            </a:r>
            <a:r>
              <a:rPr lang="hr-HR" sz="2000" b="1" dirty="0">
                <a:solidFill>
                  <a:srgbClr val="FF0000"/>
                </a:solidFill>
              </a:rPr>
              <a:t> </a:t>
            </a:r>
            <a:r>
              <a:rPr lang="hr-HR" sz="2000" b="1" dirty="0"/>
              <a:t>od dana zaprimanja zahtjeva</a:t>
            </a:r>
          </a:p>
          <a:p>
            <a:endParaRPr lang="hr-HR" sz="2000" b="1" dirty="0"/>
          </a:p>
          <a:p>
            <a:pPr>
              <a:buFontTx/>
              <a:buChar char="-"/>
            </a:pPr>
            <a:r>
              <a:rPr lang="hr-HR" sz="2000" b="1" dirty="0"/>
              <a:t> po potrebi rok se može produljiti </a:t>
            </a:r>
            <a:r>
              <a:rPr lang="hr-HR" sz="2000" b="1" u="sng" dirty="0"/>
              <a:t>za još 2 mjeseca</a:t>
            </a:r>
          </a:p>
          <a:p>
            <a:endParaRPr lang="hr-HR" sz="2000" b="1" u="sng" dirty="0"/>
          </a:p>
          <a:p>
            <a:pPr>
              <a:buFontTx/>
              <a:buChar char="-"/>
            </a:pPr>
            <a:r>
              <a:rPr lang="hr-HR" sz="2000" b="1" dirty="0"/>
              <a:t> voditelj obrade je obvezan o svakom takvom produljenju </a:t>
            </a:r>
            <a:r>
              <a:rPr lang="hr-HR" sz="2000" b="1" u="sng" dirty="0"/>
              <a:t>izvijestiti ispitanika</a:t>
            </a:r>
            <a:r>
              <a:rPr lang="hr-HR" sz="2000" b="1" dirty="0"/>
              <a:t> </a:t>
            </a:r>
          </a:p>
          <a:p>
            <a:pPr>
              <a:lnSpc>
                <a:spcPct val="107000"/>
              </a:lnSpc>
              <a:spcAft>
                <a:spcPts val="800"/>
              </a:spcAft>
            </a:pP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8B9045E-6E13-0A33-3713-2DA97A2C1A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468146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zervirano mjesto sadržaja 3">
            <a:extLst>
              <a:ext uri="{FF2B5EF4-FFF2-40B4-BE49-F238E27FC236}">
                <a16:creationId xmlns:a16="http://schemas.microsoft.com/office/drawing/2014/main" id="{41C90805-B463-46E4-A30C-045203B35507}"/>
              </a:ext>
            </a:extLst>
          </p:cNvPr>
          <p:cNvSpPr>
            <a:spLocks noGrp="1"/>
          </p:cNvSpPr>
          <p:nvPr>
            <p:ph sz="half" idx="1"/>
          </p:nvPr>
        </p:nvSpPr>
        <p:spPr>
          <a:xfrm>
            <a:off x="323193" y="1232021"/>
            <a:ext cx="10668080" cy="4536108"/>
          </a:xfrm>
        </p:spPr>
        <p:txBody>
          <a:bodyPr>
            <a:normAutofit/>
          </a:bodyPr>
          <a:lstStyle/>
          <a:p>
            <a:pPr marL="0" indent="0" algn="ctr">
              <a:buNone/>
            </a:pPr>
            <a:r>
              <a:rPr lang="en-GB" sz="2000" b="1" dirty="0">
                <a:solidFill>
                  <a:schemeClr val="accent6"/>
                </a:solidFill>
              </a:rPr>
              <a:t>NEPOSTUPANJE PO ZAHTJEVU </a:t>
            </a:r>
          </a:p>
          <a:p>
            <a:pPr>
              <a:buFontTx/>
              <a:buChar char="-"/>
            </a:pPr>
            <a:endParaRPr lang="en-GB" sz="2000" b="1" dirty="0"/>
          </a:p>
          <a:p>
            <a:r>
              <a:rPr lang="hr-HR" sz="1452" b="1" dirty="0"/>
              <a:t>Ako voditelj obrade ne postupi po zahtjevu on bez odgađanja (najkasnije 1 </a:t>
            </a:r>
            <a:r>
              <a:rPr lang="hr-HR" sz="1452" b="1" dirty="0" err="1"/>
              <a:t>mj</a:t>
            </a:r>
            <a:r>
              <a:rPr lang="hr-HR" sz="1452" b="1" dirty="0"/>
              <a:t> od zaprimanja zahtjeva) izvješćuje ispitanika:</a:t>
            </a:r>
          </a:p>
          <a:p>
            <a:pPr lvl="1">
              <a:buFont typeface="Wingdings" pitchFamily="2" charset="2"/>
              <a:buChar char="Ø"/>
            </a:pPr>
            <a:r>
              <a:rPr lang="hr-HR" sz="1452" dirty="0"/>
              <a:t>o razlozima zbog kojih nije postupio </a:t>
            </a:r>
          </a:p>
          <a:p>
            <a:pPr lvl="1">
              <a:buFont typeface="Wingdings" pitchFamily="2" charset="2"/>
              <a:buChar char="Ø"/>
            </a:pPr>
            <a:r>
              <a:rPr lang="hr-HR" sz="1452" dirty="0"/>
              <a:t>o mogućnosti podnošenja pritužbe nadzornom tijelu i traženja pravnog lijeka</a:t>
            </a:r>
          </a:p>
          <a:p>
            <a:pPr marL="0" indent="0">
              <a:buNone/>
            </a:pPr>
            <a:endParaRPr lang="hr-HR" sz="1452" b="1" u="sng" dirty="0">
              <a:solidFill>
                <a:srgbClr val="7030A0"/>
              </a:solidFill>
              <a:effectLst>
                <a:outerShdw blurRad="38100" dist="38100" dir="2700000" algn="tl">
                  <a:srgbClr val="000000">
                    <a:alpha val="43137"/>
                  </a:srgbClr>
                </a:outerShdw>
              </a:effectLst>
            </a:endParaRPr>
          </a:p>
          <a:p>
            <a:endParaRPr lang="hr-HR" sz="1452" dirty="0"/>
          </a:p>
          <a:p>
            <a:r>
              <a:rPr lang="hr-HR" sz="1452" dirty="0">
                <a:highlight>
                  <a:srgbClr val="800080"/>
                </a:highlight>
              </a:rPr>
              <a:t>Voditelj obrade može:</a:t>
            </a:r>
          </a:p>
          <a:p>
            <a:r>
              <a:rPr lang="hr-HR" sz="1452" dirty="0">
                <a:sym typeface="Wingdings" panose="05000000000000000000" pitchFamily="2" charset="2"/>
              </a:rPr>
              <a:t> </a:t>
            </a:r>
            <a:r>
              <a:rPr lang="hr-HR" sz="1452" dirty="0"/>
              <a:t>Naplatiti razumnu naknadu</a:t>
            </a:r>
          </a:p>
          <a:p>
            <a:r>
              <a:rPr lang="hr-HR" sz="1452" dirty="0">
                <a:sym typeface="Wingdings" panose="05000000000000000000" pitchFamily="2" charset="2"/>
              </a:rPr>
              <a:t></a:t>
            </a:r>
            <a:r>
              <a:rPr lang="hr-HR" sz="1452" dirty="0"/>
              <a:t> Odbiti postupiti po zahtjevu (</a:t>
            </a:r>
            <a:r>
              <a:rPr lang="hr-HR" sz="1452" i="1" dirty="0"/>
              <a:t>teret dokaza očigledne neutemeljenosti ili pretjeranosti zahtjeva je na voditelju obrade)</a:t>
            </a:r>
            <a:endParaRPr lang="hr-HR" sz="1452" b="1" u="sng" dirty="0"/>
          </a:p>
          <a:p>
            <a:pPr>
              <a:lnSpc>
                <a:spcPct val="107000"/>
              </a:lnSpc>
              <a:spcAft>
                <a:spcPts val="800"/>
              </a:spcAft>
            </a:pP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130C2B1-54ED-A089-BFAB-D5C3A12956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677077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a:extLst>
              <a:ext uri="{FF2B5EF4-FFF2-40B4-BE49-F238E27FC236}">
                <a16:creationId xmlns:a16="http://schemas.microsoft.com/office/drawing/2014/main" id="{9B9C1052-25B3-4E83-895A-B1B1F7855522}"/>
              </a:ext>
            </a:extLst>
          </p:cNvPr>
          <p:cNvSpPr>
            <a:spLocks noGrp="1"/>
          </p:cNvSpPr>
          <p:nvPr>
            <p:ph type="ctrTitle"/>
          </p:nvPr>
        </p:nvSpPr>
        <p:spPr>
          <a:xfrm>
            <a:off x="6830568" y="1122363"/>
            <a:ext cx="5176962" cy="2387600"/>
          </a:xfrm>
        </p:spPr>
        <p:txBody>
          <a:bodyPr>
            <a:normAutofit/>
          </a:bodyPr>
          <a:lstStyle/>
          <a:p>
            <a:r>
              <a:rPr lang="en-US" b="1" kern="1200" dirty="0" err="1">
                <a:solidFill>
                  <a:srgbClr val="92D050"/>
                </a:solidFill>
                <a:latin typeface="+mn-lt"/>
                <a:ea typeface="+mj-ea"/>
                <a:cs typeface="+mj-cs"/>
              </a:rPr>
              <a:t>Kako</a:t>
            </a:r>
            <a:r>
              <a:rPr lang="en-US" b="1" kern="1200" dirty="0">
                <a:solidFill>
                  <a:srgbClr val="92D050"/>
                </a:solidFill>
                <a:latin typeface="+mn-lt"/>
                <a:ea typeface="+mj-ea"/>
                <a:cs typeface="+mj-cs"/>
              </a:rPr>
              <a:t> </a:t>
            </a:r>
            <a:r>
              <a:rPr lang="en-US" b="1" kern="1200" dirty="0" err="1">
                <a:solidFill>
                  <a:srgbClr val="92D050"/>
                </a:solidFill>
                <a:latin typeface="+mn-lt"/>
                <a:ea typeface="+mj-ea"/>
                <a:cs typeface="+mj-cs"/>
              </a:rPr>
              <a:t>dokazati</a:t>
            </a:r>
            <a:r>
              <a:rPr lang="en-US" b="1" kern="1200" dirty="0">
                <a:solidFill>
                  <a:srgbClr val="92D050"/>
                </a:solidFill>
                <a:latin typeface="+mn-lt"/>
                <a:ea typeface="+mj-ea"/>
                <a:cs typeface="+mj-cs"/>
              </a:rPr>
              <a:t> </a:t>
            </a:r>
            <a:r>
              <a:rPr lang="en-US" b="1" kern="1200" dirty="0" err="1">
                <a:solidFill>
                  <a:srgbClr val="92D050"/>
                </a:solidFill>
                <a:latin typeface="+mn-lt"/>
                <a:ea typeface="+mj-ea"/>
                <a:cs typeface="+mj-cs"/>
              </a:rPr>
              <a:t>usklađenost</a:t>
            </a:r>
            <a:r>
              <a:rPr lang="en-US" b="1" kern="1200" dirty="0">
                <a:solidFill>
                  <a:srgbClr val="92D050"/>
                </a:solidFill>
                <a:latin typeface="+mn-lt"/>
                <a:ea typeface="+mj-ea"/>
                <a:cs typeface="+mj-cs"/>
              </a:rPr>
              <a:t>…</a:t>
            </a:r>
            <a:endParaRPr lang="hr-HR" b="1" dirty="0">
              <a:solidFill>
                <a:srgbClr val="92D050"/>
              </a:solidFill>
              <a:latin typeface="+mn-lt"/>
            </a:endParaRPr>
          </a:p>
        </p:txBody>
      </p:sp>
      <p:sp>
        <p:nvSpPr>
          <p:cNvPr id="4" name="Podnaslov 3">
            <a:extLst>
              <a:ext uri="{FF2B5EF4-FFF2-40B4-BE49-F238E27FC236}">
                <a16:creationId xmlns:a16="http://schemas.microsoft.com/office/drawing/2014/main" id="{6AE4CE40-C8F3-4706-86C9-146771DC49C3}"/>
              </a:ext>
            </a:extLst>
          </p:cNvPr>
          <p:cNvSpPr>
            <a:spLocks noGrp="1"/>
          </p:cNvSpPr>
          <p:nvPr>
            <p:ph type="subTitle" idx="1"/>
          </p:nvPr>
        </p:nvSpPr>
        <p:spPr>
          <a:xfrm>
            <a:off x="7068312" y="4079875"/>
            <a:ext cx="4939218" cy="1655762"/>
          </a:xfrm>
        </p:spPr>
        <p:txBody>
          <a:bodyPr>
            <a:normAutofit/>
          </a:bodyPr>
          <a:lstStyle/>
          <a:p>
            <a:r>
              <a:rPr lang="hr-HR" b="1" dirty="0">
                <a:solidFill>
                  <a:srgbClr val="92D050"/>
                </a:solidFill>
              </a:rPr>
              <a:t>evidencija aktivnosti obrade, politika privatnosti, povreda podataka, procjena učinka na zaštitu podataka, </a:t>
            </a:r>
            <a:endParaRPr lang="it-IT" b="1" dirty="0">
              <a:solidFill>
                <a:srgbClr val="92D050"/>
              </a:solidFill>
            </a:endParaRPr>
          </a:p>
          <a:p>
            <a:endParaRPr lang="hr-HR" dirty="0"/>
          </a:p>
        </p:txBody>
      </p:sp>
      <p:pic>
        <p:nvPicPr>
          <p:cNvPr id="14" name="Picture 13" descr="Graphical user interface, diagram, application&#10;&#10;Description automatically generated">
            <a:extLst>
              <a:ext uri="{FF2B5EF4-FFF2-40B4-BE49-F238E27FC236}">
                <a16:creationId xmlns:a16="http://schemas.microsoft.com/office/drawing/2014/main" id="{5F8373EC-0789-409B-8AA6-6572AAFF53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 y="1368460"/>
            <a:ext cx="6838122" cy="4920861"/>
          </a:xfrm>
          <a:prstGeom prst="rect">
            <a:avLst/>
          </a:prstGeom>
        </p:spPr>
      </p:pic>
      <p:pic>
        <p:nvPicPr>
          <p:cNvPr id="6" name="Picture 5">
            <a:extLst>
              <a:ext uri="{FF2B5EF4-FFF2-40B4-BE49-F238E27FC236}">
                <a16:creationId xmlns:a16="http://schemas.microsoft.com/office/drawing/2014/main" id="{501BC063-ABCB-526A-08A1-33D6682ECD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182856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a:extLst>
              <a:ext uri="{FF2B5EF4-FFF2-40B4-BE49-F238E27FC236}">
                <a16:creationId xmlns:a16="http://schemas.microsoft.com/office/drawing/2014/main" id="{D7C7DF54-DD21-4C78-BB47-947CA5F51929}"/>
              </a:ext>
            </a:extLst>
          </p:cNvPr>
          <p:cNvSpPr>
            <a:spLocks noGrp="1"/>
          </p:cNvSpPr>
          <p:nvPr>
            <p:ph type="title"/>
          </p:nvPr>
        </p:nvSpPr>
        <p:spPr>
          <a:xfrm>
            <a:off x="184470" y="952955"/>
            <a:ext cx="8148145" cy="797846"/>
          </a:xfrm>
        </p:spPr>
        <p:txBody>
          <a:bodyPr/>
          <a:lstStyle/>
          <a:p>
            <a:r>
              <a:rPr lang="hr-HR" b="1" dirty="0">
                <a:solidFill>
                  <a:srgbClr val="92D050"/>
                </a:solidFill>
              </a:rPr>
              <a:t>Evidencija aktivnosti obrade</a:t>
            </a:r>
          </a:p>
        </p:txBody>
      </p:sp>
      <p:sp>
        <p:nvSpPr>
          <p:cNvPr id="4" name="Rezervirano mjesto sadržaja 3">
            <a:extLst>
              <a:ext uri="{FF2B5EF4-FFF2-40B4-BE49-F238E27FC236}">
                <a16:creationId xmlns:a16="http://schemas.microsoft.com/office/drawing/2014/main" id="{41C90805-B463-46E4-A30C-045203B35507}"/>
              </a:ext>
            </a:extLst>
          </p:cNvPr>
          <p:cNvSpPr>
            <a:spLocks noGrp="1"/>
          </p:cNvSpPr>
          <p:nvPr>
            <p:ph sz="half" idx="1"/>
          </p:nvPr>
        </p:nvSpPr>
        <p:spPr>
          <a:xfrm>
            <a:off x="323193" y="1954015"/>
            <a:ext cx="4669221" cy="3814113"/>
          </a:xfrm>
        </p:spPr>
        <p:txBody>
          <a:bodyPr>
            <a:normAutofit/>
          </a:bodyPr>
          <a:lstStyle/>
          <a:p>
            <a:pPr>
              <a:lnSpc>
                <a:spcPct val="107000"/>
              </a:lnSpc>
              <a:spcAft>
                <a:spcPts val="800"/>
              </a:spcAft>
            </a:pPr>
            <a:r>
              <a:rPr lang="hr-HR" sz="2400" b="1" dirty="0">
                <a:effectLst/>
                <a:latin typeface="Calibri" panose="020F0502020204030204" pitchFamily="34" charset="0"/>
                <a:ea typeface="Calibri" panose="020F0502020204030204" pitchFamily="34" charset="0"/>
                <a:cs typeface="Times New Roman" panose="02020603050405020304" pitchFamily="18" charset="0"/>
              </a:rPr>
              <a:t>zaposleno više od 250 osoba</a:t>
            </a:r>
            <a:endParaRPr lang="hr-HR" sz="24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za sve postupke obrade</a:t>
            </a:r>
          </a:p>
        </p:txBody>
      </p:sp>
      <p:sp>
        <p:nvSpPr>
          <p:cNvPr id="12" name="Rezervirano mjesto sadržaja 11">
            <a:extLst>
              <a:ext uri="{FF2B5EF4-FFF2-40B4-BE49-F238E27FC236}">
                <a16:creationId xmlns:a16="http://schemas.microsoft.com/office/drawing/2014/main" id="{64668DE8-6C0E-4B8F-ABB5-B0EF3E420B5D}"/>
              </a:ext>
            </a:extLst>
          </p:cNvPr>
          <p:cNvSpPr>
            <a:spLocks noGrp="1"/>
          </p:cNvSpPr>
          <p:nvPr>
            <p:ph sz="half" idx="2"/>
          </p:nvPr>
        </p:nvSpPr>
        <p:spPr>
          <a:xfrm>
            <a:off x="5583051" y="1623438"/>
            <a:ext cx="5181600" cy="3622961"/>
          </a:xfrm>
        </p:spPr>
        <p:txBody>
          <a:bodyPr>
            <a:normAutofit/>
          </a:bodyPr>
          <a:lstStyle/>
          <a:p>
            <a:pPr>
              <a:lnSpc>
                <a:spcPct val="107000"/>
              </a:lnSpc>
              <a:spcAft>
                <a:spcPts val="800"/>
              </a:spcAft>
            </a:pPr>
            <a:r>
              <a:rPr lang="hr-HR" sz="2800" b="1" dirty="0">
                <a:effectLst/>
                <a:latin typeface="Calibri" panose="020F0502020204030204" pitchFamily="34" charset="0"/>
                <a:ea typeface="Calibri" panose="020F0502020204030204" pitchFamily="34" charset="0"/>
                <a:cs typeface="Times New Roman" panose="02020603050405020304" pitchFamily="18" charset="0"/>
              </a:rPr>
              <a:t>zaposleno manje od 250 osoba</a:t>
            </a:r>
            <a:endParaRPr lang="hr-HR" sz="2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hr-HR" sz="1800" dirty="0">
                <a:effectLst/>
                <a:latin typeface="Calibri" panose="020F0502020204030204" pitchFamily="34" charset="0"/>
                <a:ea typeface="Calibri" panose="020F0502020204030204" pitchFamily="34" charset="0"/>
                <a:cs typeface="Times New Roman" panose="02020603050405020304" pitchFamily="18" charset="0"/>
              </a:rPr>
              <a:t>prouzročiti visok rizik za prava i slobode ispitanika </a:t>
            </a:r>
          </a:p>
          <a:p>
            <a:pPr lvl="1">
              <a:lnSpc>
                <a:spcPct val="107000"/>
              </a:lnSpc>
              <a:spcAft>
                <a:spcPts val="800"/>
              </a:spcAft>
            </a:pPr>
            <a:r>
              <a:rPr lang="hr-HR" sz="1800" dirty="0">
                <a:effectLst/>
                <a:latin typeface="Calibri" panose="020F0502020204030204" pitchFamily="34" charset="0"/>
                <a:ea typeface="Calibri" panose="020F0502020204030204" pitchFamily="34" charset="0"/>
                <a:cs typeface="Times New Roman" panose="02020603050405020304" pitchFamily="18" charset="0"/>
              </a:rPr>
              <a:t>obrada nije povremena </a:t>
            </a:r>
          </a:p>
          <a:p>
            <a:pPr lvl="1">
              <a:lnSpc>
                <a:spcPct val="107000"/>
              </a:lnSpc>
              <a:spcAft>
                <a:spcPts val="800"/>
              </a:spcAft>
            </a:pPr>
            <a:r>
              <a:rPr lang="hr-HR" sz="1800" dirty="0">
                <a:effectLst/>
                <a:latin typeface="Calibri" panose="020F0502020204030204" pitchFamily="34" charset="0"/>
                <a:ea typeface="Calibri" panose="020F0502020204030204" pitchFamily="34" charset="0"/>
                <a:cs typeface="Times New Roman" panose="02020603050405020304" pitchFamily="18" charset="0"/>
              </a:rPr>
              <a:t>obrada uključuje posebne kategorije </a:t>
            </a:r>
          </a:p>
          <a:p>
            <a:pPr lvl="1">
              <a:lnSpc>
                <a:spcPct val="107000"/>
              </a:lnSpc>
              <a:spcAft>
                <a:spcPts val="800"/>
              </a:spcAft>
            </a:pPr>
            <a:r>
              <a:rPr lang="hr-HR" sz="1800" dirty="0">
                <a:effectLst/>
                <a:latin typeface="Calibri" panose="020F0502020204030204" pitchFamily="34" charset="0"/>
                <a:ea typeface="Calibri" panose="020F0502020204030204" pitchFamily="34" charset="0"/>
                <a:cs typeface="Times New Roman" panose="02020603050405020304" pitchFamily="18" charset="0"/>
              </a:rPr>
              <a:t>osobnim podacima u vezi s kaznenim osudama i kažnjivim djelima </a:t>
            </a:r>
          </a:p>
          <a:p>
            <a:endParaRPr lang="hr-HR" dirty="0"/>
          </a:p>
        </p:txBody>
      </p:sp>
      <p:sp>
        <p:nvSpPr>
          <p:cNvPr id="6" name="Naslov 1">
            <a:extLst>
              <a:ext uri="{FF2B5EF4-FFF2-40B4-BE49-F238E27FC236}">
                <a16:creationId xmlns:a16="http://schemas.microsoft.com/office/drawing/2014/main" id="{B8967CA6-BBC0-4BCD-1AE3-8777E0DF4FCD}"/>
              </a:ext>
            </a:extLst>
          </p:cNvPr>
          <p:cNvSpPr txBox="1">
            <a:spLocks/>
          </p:cNvSpPr>
          <p:nvPr/>
        </p:nvSpPr>
        <p:spPr>
          <a:xfrm>
            <a:off x="274137" y="5264927"/>
            <a:ext cx="11086590" cy="79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hr-HR" sz="2400" dirty="0">
                <a:solidFill>
                  <a:srgbClr val="000000"/>
                </a:solidFill>
                <a:ea typeface="Times New Roman" panose="02020603050405020304" pitchFamily="18" charset="0"/>
                <a:cs typeface="Times New Roman" panose="02020603050405020304" pitchFamily="18" charset="0"/>
              </a:rPr>
              <a:t>E</a:t>
            </a:r>
            <a:r>
              <a:rPr lang="hr-HR" sz="2400" dirty="0">
                <a:solidFill>
                  <a:srgbClr val="000000"/>
                </a:solidFill>
                <a:effectLst/>
                <a:ea typeface="Times New Roman" panose="02020603050405020304" pitchFamily="18" charset="0"/>
                <a:cs typeface="Times New Roman" panose="02020603050405020304" pitchFamily="18" charset="0"/>
              </a:rPr>
              <a:t>videncija aktivnosti obrade služi kao dokaz da je obrada osobnih podataka zakonita. Ista mora biti u pisanom obliku, uključujući elektronički oblik.</a:t>
            </a:r>
          </a:p>
        </p:txBody>
      </p:sp>
      <p:pic>
        <p:nvPicPr>
          <p:cNvPr id="7" name="Picture 6">
            <a:extLst>
              <a:ext uri="{FF2B5EF4-FFF2-40B4-BE49-F238E27FC236}">
                <a16:creationId xmlns:a16="http://schemas.microsoft.com/office/drawing/2014/main" id="{8005360E-9E2F-6E3B-9D51-1713475981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489837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a:extLst>
              <a:ext uri="{FF2B5EF4-FFF2-40B4-BE49-F238E27FC236}">
                <a16:creationId xmlns:a16="http://schemas.microsoft.com/office/drawing/2014/main" id="{D7C7DF54-DD21-4C78-BB47-947CA5F51929}"/>
              </a:ext>
            </a:extLst>
          </p:cNvPr>
          <p:cNvSpPr>
            <a:spLocks noGrp="1"/>
          </p:cNvSpPr>
          <p:nvPr>
            <p:ph type="title"/>
          </p:nvPr>
        </p:nvSpPr>
        <p:spPr>
          <a:xfrm>
            <a:off x="314036" y="952954"/>
            <a:ext cx="11296073" cy="5088871"/>
          </a:xfrm>
        </p:spPr>
        <p:txBody>
          <a:bodyPr>
            <a:normAutofit/>
          </a:bodyPr>
          <a:lstStyle/>
          <a:p>
            <a:r>
              <a:rPr lang="en-GB" sz="2400" b="1" dirty="0" err="1">
                <a:solidFill>
                  <a:schemeClr val="accent6"/>
                </a:solidFill>
              </a:rPr>
              <a:t>Evidencija</a:t>
            </a:r>
            <a:r>
              <a:rPr lang="en-GB" sz="2400" b="1" dirty="0">
                <a:solidFill>
                  <a:schemeClr val="accent6"/>
                </a:solidFill>
              </a:rPr>
              <a:t> </a:t>
            </a:r>
            <a:r>
              <a:rPr lang="en-GB" sz="2400" b="1" dirty="0" err="1">
                <a:solidFill>
                  <a:schemeClr val="accent6"/>
                </a:solidFill>
              </a:rPr>
              <a:t>aktivnosti</a:t>
            </a:r>
            <a:r>
              <a:rPr lang="en-GB" sz="2400" b="1" dirty="0">
                <a:solidFill>
                  <a:schemeClr val="accent6"/>
                </a:solidFill>
              </a:rPr>
              <a:t> </a:t>
            </a:r>
            <a:r>
              <a:rPr lang="en-GB" sz="2400" b="1" dirty="0" err="1">
                <a:solidFill>
                  <a:schemeClr val="accent6"/>
                </a:solidFill>
              </a:rPr>
              <a:t>obrade</a:t>
            </a:r>
            <a:r>
              <a:rPr lang="en-GB" sz="2400" b="1" dirty="0">
                <a:solidFill>
                  <a:schemeClr val="accent6"/>
                </a:solidFill>
              </a:rPr>
              <a:t> mora </a:t>
            </a:r>
            <a:r>
              <a:rPr lang="en-GB" sz="2400" b="1" dirty="0" err="1">
                <a:solidFill>
                  <a:schemeClr val="accent6"/>
                </a:solidFill>
              </a:rPr>
              <a:t>sadržavati</a:t>
            </a:r>
            <a:r>
              <a:rPr lang="en-GB" sz="2400" b="1" dirty="0">
                <a:solidFill>
                  <a:schemeClr val="accent6"/>
                </a:solidFill>
              </a:rPr>
              <a:t> </a:t>
            </a:r>
            <a:r>
              <a:rPr lang="en-GB" sz="2400" b="1" dirty="0" err="1">
                <a:solidFill>
                  <a:schemeClr val="accent6"/>
                </a:solidFill>
              </a:rPr>
              <a:t>sve</a:t>
            </a:r>
            <a:r>
              <a:rPr lang="en-GB" sz="2400" b="1" dirty="0">
                <a:solidFill>
                  <a:schemeClr val="accent6"/>
                </a:solidFill>
              </a:rPr>
              <a:t> </a:t>
            </a:r>
            <a:r>
              <a:rPr lang="en-GB" sz="2400" b="1" dirty="0" err="1">
                <a:solidFill>
                  <a:schemeClr val="accent6"/>
                </a:solidFill>
              </a:rPr>
              <a:t>sljedeće</a:t>
            </a:r>
            <a:r>
              <a:rPr lang="en-GB" sz="2400" b="1" dirty="0">
                <a:solidFill>
                  <a:schemeClr val="accent6"/>
                </a:solidFill>
              </a:rPr>
              <a:t> </a:t>
            </a:r>
            <a:r>
              <a:rPr lang="en-GB" sz="2400" b="1" dirty="0" err="1">
                <a:solidFill>
                  <a:schemeClr val="accent6"/>
                </a:solidFill>
              </a:rPr>
              <a:t>informacije</a:t>
            </a:r>
            <a:r>
              <a:rPr lang="en-GB" sz="2400" b="1" dirty="0">
                <a:solidFill>
                  <a:schemeClr val="accent6"/>
                </a:solidFill>
              </a:rPr>
              <a:t> (</a:t>
            </a:r>
            <a:r>
              <a:rPr lang="en-GB" sz="2400" b="1" dirty="0" err="1">
                <a:solidFill>
                  <a:schemeClr val="accent6"/>
                </a:solidFill>
              </a:rPr>
              <a:t>čl</a:t>
            </a:r>
            <a:r>
              <a:rPr lang="en-GB" sz="2400" b="1" dirty="0">
                <a:solidFill>
                  <a:schemeClr val="accent6"/>
                </a:solidFill>
              </a:rPr>
              <a:t>. 30 GDPR-a): </a:t>
            </a:r>
            <a:br>
              <a:rPr lang="en-GB" sz="2400" b="1" dirty="0"/>
            </a:br>
            <a:br>
              <a:rPr lang="en-GB" sz="2400" b="1" dirty="0"/>
            </a:br>
            <a:r>
              <a:rPr lang="en-GB" sz="1800" dirty="0"/>
              <a:t>1</a:t>
            </a:r>
            <a:r>
              <a:rPr lang="en-GB" sz="1800" dirty="0">
                <a:latin typeface="+mn-lt"/>
              </a:rPr>
              <a:t>. </a:t>
            </a:r>
            <a:r>
              <a:rPr lang="en-GB" sz="1800" dirty="0" err="1">
                <a:latin typeface="+mn-lt"/>
              </a:rPr>
              <a:t>ime</a:t>
            </a:r>
            <a:r>
              <a:rPr lang="en-GB" sz="1800" dirty="0">
                <a:latin typeface="+mn-lt"/>
              </a:rPr>
              <a:t> </a:t>
            </a:r>
            <a:r>
              <a:rPr lang="en-GB" sz="1800" dirty="0" err="1">
                <a:latin typeface="+mn-lt"/>
              </a:rPr>
              <a:t>i</a:t>
            </a:r>
            <a:r>
              <a:rPr lang="en-GB" sz="1800" dirty="0">
                <a:latin typeface="+mn-lt"/>
              </a:rPr>
              <a:t> </a:t>
            </a:r>
            <a:r>
              <a:rPr lang="en-GB" sz="1800" dirty="0" err="1">
                <a:latin typeface="+mn-lt"/>
              </a:rPr>
              <a:t>kontaktne</a:t>
            </a:r>
            <a:r>
              <a:rPr lang="en-GB" sz="1800" dirty="0">
                <a:latin typeface="+mn-lt"/>
              </a:rPr>
              <a:t> </a:t>
            </a:r>
            <a:r>
              <a:rPr lang="en-GB" sz="1800" dirty="0" err="1">
                <a:latin typeface="+mn-lt"/>
              </a:rPr>
              <a:t>podatke</a:t>
            </a:r>
            <a:r>
              <a:rPr lang="en-GB" sz="1800" dirty="0">
                <a:latin typeface="+mn-lt"/>
              </a:rPr>
              <a:t> </a:t>
            </a:r>
            <a:r>
              <a:rPr lang="en-GB" sz="1800" dirty="0" err="1">
                <a:latin typeface="+mn-lt"/>
              </a:rPr>
              <a:t>voditelja</a:t>
            </a:r>
            <a:r>
              <a:rPr lang="en-GB" sz="1800" dirty="0">
                <a:latin typeface="+mn-lt"/>
              </a:rPr>
              <a:t> </a:t>
            </a:r>
            <a:r>
              <a:rPr lang="en-GB" sz="1800" dirty="0" err="1">
                <a:latin typeface="+mn-lt"/>
              </a:rPr>
              <a:t>obrade</a:t>
            </a:r>
            <a:r>
              <a:rPr lang="en-GB" sz="1800" dirty="0">
                <a:latin typeface="+mn-lt"/>
              </a:rPr>
              <a:t> </a:t>
            </a:r>
            <a:r>
              <a:rPr lang="en-GB" sz="1800" dirty="0" err="1">
                <a:latin typeface="+mn-lt"/>
              </a:rPr>
              <a:t>i</a:t>
            </a:r>
            <a:r>
              <a:rPr lang="en-GB" sz="1800" dirty="0">
                <a:latin typeface="+mn-lt"/>
              </a:rPr>
              <a:t>, </a:t>
            </a:r>
            <a:r>
              <a:rPr lang="en-GB" sz="1800" dirty="0" err="1">
                <a:latin typeface="+mn-lt"/>
              </a:rPr>
              <a:t>ako</a:t>
            </a:r>
            <a:r>
              <a:rPr lang="en-GB" sz="1800" dirty="0">
                <a:latin typeface="+mn-lt"/>
              </a:rPr>
              <a:t> je </a:t>
            </a:r>
            <a:r>
              <a:rPr lang="en-GB" sz="1800" dirty="0" err="1">
                <a:latin typeface="+mn-lt"/>
              </a:rPr>
              <a:t>primjenjivo</a:t>
            </a:r>
            <a:r>
              <a:rPr lang="en-GB" sz="1800" dirty="0">
                <a:latin typeface="+mn-lt"/>
              </a:rPr>
              <a:t>, </a:t>
            </a:r>
            <a:r>
              <a:rPr lang="en-GB" sz="1800" dirty="0" err="1">
                <a:latin typeface="+mn-lt"/>
              </a:rPr>
              <a:t>zajedničkog</a:t>
            </a:r>
            <a:r>
              <a:rPr lang="en-GB" sz="1800" dirty="0">
                <a:latin typeface="+mn-lt"/>
              </a:rPr>
              <a:t> </a:t>
            </a:r>
            <a:r>
              <a:rPr lang="en-GB" sz="1800" dirty="0" err="1">
                <a:latin typeface="+mn-lt"/>
              </a:rPr>
              <a:t>voditelja</a:t>
            </a:r>
            <a:r>
              <a:rPr lang="en-GB" sz="1800" dirty="0">
                <a:latin typeface="+mn-lt"/>
              </a:rPr>
              <a:t> </a:t>
            </a:r>
            <a:r>
              <a:rPr lang="en-GB" sz="1800" dirty="0" err="1">
                <a:latin typeface="+mn-lt"/>
              </a:rPr>
              <a:t>obrade</a:t>
            </a:r>
            <a:r>
              <a:rPr lang="en-GB" sz="1800" dirty="0">
                <a:latin typeface="+mn-lt"/>
              </a:rPr>
              <a:t>, </a:t>
            </a:r>
            <a:r>
              <a:rPr lang="en-GB" sz="1800" dirty="0" err="1">
                <a:latin typeface="+mn-lt"/>
              </a:rPr>
              <a:t>predstavnika</a:t>
            </a:r>
            <a:r>
              <a:rPr lang="en-GB" sz="1800" dirty="0">
                <a:latin typeface="+mn-lt"/>
              </a:rPr>
              <a:t> </a:t>
            </a:r>
            <a:r>
              <a:rPr lang="en-GB" sz="1800" dirty="0" err="1">
                <a:latin typeface="+mn-lt"/>
              </a:rPr>
              <a:t>voditelja</a:t>
            </a:r>
            <a:r>
              <a:rPr lang="en-GB" sz="1800" dirty="0">
                <a:latin typeface="+mn-lt"/>
              </a:rPr>
              <a:t> </a:t>
            </a:r>
            <a:r>
              <a:rPr lang="en-GB" sz="1800" dirty="0" err="1">
                <a:latin typeface="+mn-lt"/>
              </a:rPr>
              <a:t>obrade</a:t>
            </a:r>
            <a:r>
              <a:rPr lang="en-GB" sz="1800" dirty="0">
                <a:latin typeface="+mn-lt"/>
              </a:rPr>
              <a:t> </a:t>
            </a:r>
            <a:r>
              <a:rPr lang="en-GB" sz="1800" dirty="0" err="1">
                <a:latin typeface="+mn-lt"/>
              </a:rPr>
              <a:t>i</a:t>
            </a:r>
            <a:r>
              <a:rPr lang="en-GB" sz="1800" dirty="0">
                <a:latin typeface="+mn-lt"/>
              </a:rPr>
              <a:t> </a:t>
            </a:r>
            <a:r>
              <a:rPr lang="en-GB" sz="1800" dirty="0" err="1">
                <a:latin typeface="+mn-lt"/>
              </a:rPr>
              <a:t>službenika</a:t>
            </a:r>
            <a:r>
              <a:rPr lang="en-GB" sz="1800" dirty="0">
                <a:latin typeface="+mn-lt"/>
              </a:rPr>
              <a:t> za zaštitu podataka; </a:t>
            </a:r>
            <a:br>
              <a:rPr lang="en-GB" sz="1800" dirty="0">
                <a:latin typeface="+mn-lt"/>
              </a:rPr>
            </a:br>
            <a:r>
              <a:rPr lang="en-GB" sz="1800" dirty="0">
                <a:latin typeface="+mn-lt"/>
              </a:rPr>
              <a:t>2. </a:t>
            </a:r>
            <a:r>
              <a:rPr lang="en-GB" sz="1800" dirty="0" err="1">
                <a:latin typeface="+mn-lt"/>
              </a:rPr>
              <a:t>svrhe</a:t>
            </a:r>
            <a:r>
              <a:rPr lang="en-GB" sz="1800" dirty="0">
                <a:latin typeface="+mn-lt"/>
              </a:rPr>
              <a:t> </a:t>
            </a:r>
            <a:r>
              <a:rPr lang="en-GB" sz="1800" dirty="0" err="1">
                <a:latin typeface="+mn-lt"/>
              </a:rPr>
              <a:t>obrade</a:t>
            </a:r>
            <a:r>
              <a:rPr lang="en-GB" sz="1800" dirty="0">
                <a:latin typeface="+mn-lt"/>
              </a:rPr>
              <a:t>; </a:t>
            </a:r>
            <a:br>
              <a:rPr lang="en-GB" sz="1800" dirty="0">
                <a:latin typeface="+mn-lt"/>
              </a:rPr>
            </a:br>
            <a:r>
              <a:rPr lang="en-GB" sz="1800" dirty="0">
                <a:latin typeface="+mn-lt"/>
              </a:rPr>
              <a:t>3. </a:t>
            </a:r>
            <a:r>
              <a:rPr lang="en-GB" sz="1800" dirty="0" err="1">
                <a:latin typeface="+mn-lt"/>
              </a:rPr>
              <a:t>opis</a:t>
            </a:r>
            <a:r>
              <a:rPr lang="en-GB" sz="1800" dirty="0">
                <a:latin typeface="+mn-lt"/>
              </a:rPr>
              <a:t> </a:t>
            </a:r>
            <a:r>
              <a:rPr lang="en-GB" sz="1800" dirty="0" err="1">
                <a:latin typeface="+mn-lt"/>
              </a:rPr>
              <a:t>kategorija</a:t>
            </a:r>
            <a:r>
              <a:rPr lang="en-GB" sz="1800" dirty="0">
                <a:latin typeface="+mn-lt"/>
              </a:rPr>
              <a:t> </a:t>
            </a:r>
            <a:r>
              <a:rPr lang="en-GB" sz="1800" dirty="0" err="1">
                <a:latin typeface="+mn-lt"/>
              </a:rPr>
              <a:t>ispitanika</a:t>
            </a:r>
            <a:r>
              <a:rPr lang="en-GB" sz="1800" dirty="0">
                <a:latin typeface="+mn-lt"/>
              </a:rPr>
              <a:t> </a:t>
            </a:r>
            <a:r>
              <a:rPr lang="en-GB" sz="1800" dirty="0" err="1">
                <a:latin typeface="+mn-lt"/>
              </a:rPr>
              <a:t>i</a:t>
            </a:r>
            <a:r>
              <a:rPr lang="en-GB" sz="1800" dirty="0">
                <a:latin typeface="+mn-lt"/>
              </a:rPr>
              <a:t> </a:t>
            </a:r>
            <a:r>
              <a:rPr lang="en-GB" sz="1800" dirty="0" err="1">
                <a:latin typeface="+mn-lt"/>
              </a:rPr>
              <a:t>kategorija</a:t>
            </a:r>
            <a:r>
              <a:rPr lang="en-GB" sz="1800" dirty="0">
                <a:latin typeface="+mn-lt"/>
              </a:rPr>
              <a:t> </a:t>
            </a:r>
            <a:r>
              <a:rPr lang="en-GB" sz="1800" dirty="0" err="1">
                <a:latin typeface="+mn-lt"/>
              </a:rPr>
              <a:t>osobnih</a:t>
            </a:r>
            <a:r>
              <a:rPr lang="en-GB" sz="1800" dirty="0">
                <a:latin typeface="+mn-lt"/>
              </a:rPr>
              <a:t> podataka; </a:t>
            </a:r>
            <a:br>
              <a:rPr lang="en-GB" sz="1800" dirty="0">
                <a:latin typeface="+mn-lt"/>
              </a:rPr>
            </a:br>
            <a:r>
              <a:rPr lang="en-GB" sz="1800" dirty="0">
                <a:latin typeface="+mn-lt"/>
              </a:rPr>
              <a:t>4. </a:t>
            </a:r>
            <a:r>
              <a:rPr lang="en-GB" sz="1800" dirty="0" err="1">
                <a:latin typeface="+mn-lt"/>
              </a:rPr>
              <a:t>kategorije</a:t>
            </a:r>
            <a:r>
              <a:rPr lang="en-GB" sz="1800" dirty="0">
                <a:latin typeface="+mn-lt"/>
              </a:rPr>
              <a:t> </a:t>
            </a:r>
            <a:r>
              <a:rPr lang="en-GB" sz="1800" dirty="0" err="1">
                <a:latin typeface="+mn-lt"/>
              </a:rPr>
              <a:t>primatelja</a:t>
            </a:r>
            <a:r>
              <a:rPr lang="en-GB" sz="1800" dirty="0">
                <a:latin typeface="+mn-lt"/>
              </a:rPr>
              <a:t> </a:t>
            </a:r>
            <a:r>
              <a:rPr lang="en-GB" sz="1800" dirty="0" err="1">
                <a:latin typeface="+mn-lt"/>
              </a:rPr>
              <a:t>kojima</a:t>
            </a:r>
            <a:r>
              <a:rPr lang="en-GB" sz="1800" dirty="0">
                <a:latin typeface="+mn-lt"/>
              </a:rPr>
              <a:t> </a:t>
            </a:r>
            <a:r>
              <a:rPr lang="en-GB" sz="1800" dirty="0" err="1">
                <a:latin typeface="+mn-lt"/>
              </a:rPr>
              <a:t>su</a:t>
            </a:r>
            <a:r>
              <a:rPr lang="en-GB" sz="1800" dirty="0">
                <a:latin typeface="+mn-lt"/>
              </a:rPr>
              <a:t> </a:t>
            </a:r>
            <a:r>
              <a:rPr lang="en-GB" sz="1800" dirty="0" err="1">
                <a:latin typeface="+mn-lt"/>
              </a:rPr>
              <a:t>osobni</a:t>
            </a:r>
            <a:r>
              <a:rPr lang="en-GB" sz="1800" dirty="0">
                <a:latin typeface="+mn-lt"/>
              </a:rPr>
              <a:t> </a:t>
            </a:r>
            <a:r>
              <a:rPr lang="en-GB" sz="1800" dirty="0" err="1">
                <a:latin typeface="+mn-lt"/>
              </a:rPr>
              <a:t>podaci</a:t>
            </a:r>
            <a:r>
              <a:rPr lang="en-GB" sz="1800" dirty="0">
                <a:latin typeface="+mn-lt"/>
              </a:rPr>
              <a:t> </a:t>
            </a:r>
            <a:r>
              <a:rPr lang="en-GB" sz="1800" dirty="0" err="1">
                <a:latin typeface="+mn-lt"/>
              </a:rPr>
              <a:t>otkriveni</a:t>
            </a:r>
            <a:r>
              <a:rPr lang="en-GB" sz="1800" dirty="0">
                <a:latin typeface="+mn-lt"/>
              </a:rPr>
              <a:t> </a:t>
            </a:r>
            <a:r>
              <a:rPr lang="en-GB" sz="1800" dirty="0" err="1">
                <a:latin typeface="+mn-lt"/>
              </a:rPr>
              <a:t>ili</a:t>
            </a:r>
            <a:r>
              <a:rPr lang="en-GB" sz="1800" dirty="0">
                <a:latin typeface="+mn-lt"/>
              </a:rPr>
              <a:t> </a:t>
            </a:r>
            <a:r>
              <a:rPr lang="en-GB" sz="1800" dirty="0" err="1">
                <a:latin typeface="+mn-lt"/>
              </a:rPr>
              <a:t>će</a:t>
            </a:r>
            <a:r>
              <a:rPr lang="en-GB" sz="1800" dirty="0">
                <a:latin typeface="+mn-lt"/>
              </a:rPr>
              <a:t> </a:t>
            </a:r>
            <a:r>
              <a:rPr lang="en-GB" sz="1800" dirty="0" err="1">
                <a:latin typeface="+mn-lt"/>
              </a:rPr>
              <a:t>im</a:t>
            </a:r>
            <a:r>
              <a:rPr lang="en-GB" sz="1800" dirty="0">
                <a:latin typeface="+mn-lt"/>
              </a:rPr>
              <a:t> </a:t>
            </a:r>
            <a:r>
              <a:rPr lang="en-GB" sz="1800" dirty="0" err="1">
                <a:latin typeface="+mn-lt"/>
              </a:rPr>
              <a:t>biti</a:t>
            </a:r>
            <a:r>
              <a:rPr lang="en-GB" sz="1800" dirty="0">
                <a:latin typeface="+mn-lt"/>
              </a:rPr>
              <a:t> </a:t>
            </a:r>
            <a:r>
              <a:rPr lang="en-GB" sz="1800" dirty="0" err="1">
                <a:latin typeface="+mn-lt"/>
              </a:rPr>
              <a:t>otkriveni</a:t>
            </a:r>
            <a:r>
              <a:rPr lang="en-GB" sz="1800" dirty="0">
                <a:latin typeface="+mn-lt"/>
              </a:rPr>
              <a:t>, </a:t>
            </a:r>
            <a:r>
              <a:rPr lang="en-GB" sz="1800" dirty="0" err="1">
                <a:latin typeface="+mn-lt"/>
              </a:rPr>
              <a:t>uključujući</a:t>
            </a:r>
            <a:r>
              <a:rPr lang="en-GB" sz="1800" dirty="0">
                <a:latin typeface="+mn-lt"/>
              </a:rPr>
              <a:t> </a:t>
            </a:r>
            <a:r>
              <a:rPr lang="en-GB" sz="1800" dirty="0" err="1">
                <a:latin typeface="+mn-lt"/>
              </a:rPr>
              <a:t>primatelje</a:t>
            </a:r>
            <a:r>
              <a:rPr lang="en-GB" sz="1800" dirty="0">
                <a:latin typeface="+mn-lt"/>
              </a:rPr>
              <a:t> u </a:t>
            </a:r>
            <a:r>
              <a:rPr lang="en-GB" sz="1800" dirty="0" err="1">
                <a:latin typeface="+mn-lt"/>
              </a:rPr>
              <a:t>trećim</a:t>
            </a:r>
            <a:r>
              <a:rPr lang="en-GB" sz="1800" dirty="0">
                <a:latin typeface="+mn-lt"/>
              </a:rPr>
              <a:t> </a:t>
            </a:r>
            <a:r>
              <a:rPr lang="en-GB" sz="1800" dirty="0" err="1">
                <a:latin typeface="+mn-lt"/>
              </a:rPr>
              <a:t>zemljama</a:t>
            </a:r>
            <a:r>
              <a:rPr lang="en-GB" sz="1800" dirty="0">
                <a:latin typeface="+mn-lt"/>
              </a:rPr>
              <a:t> </a:t>
            </a:r>
            <a:r>
              <a:rPr lang="en-GB" sz="1800" dirty="0" err="1">
                <a:latin typeface="+mn-lt"/>
              </a:rPr>
              <a:t>ili</a:t>
            </a:r>
            <a:r>
              <a:rPr lang="en-GB" sz="1800" dirty="0">
                <a:latin typeface="+mn-lt"/>
              </a:rPr>
              <a:t> </a:t>
            </a:r>
            <a:r>
              <a:rPr lang="en-GB" sz="1800" dirty="0" err="1">
                <a:latin typeface="+mn-lt"/>
              </a:rPr>
              <a:t>međunarodne</a:t>
            </a:r>
            <a:r>
              <a:rPr lang="en-GB" sz="1800" dirty="0">
                <a:latin typeface="+mn-lt"/>
              </a:rPr>
              <a:t> </a:t>
            </a:r>
            <a:r>
              <a:rPr lang="en-GB" sz="1800" dirty="0" err="1">
                <a:latin typeface="+mn-lt"/>
              </a:rPr>
              <a:t>organizacije</a:t>
            </a:r>
            <a:r>
              <a:rPr lang="en-GB" sz="1800" dirty="0">
                <a:latin typeface="+mn-lt"/>
              </a:rPr>
              <a:t>; </a:t>
            </a:r>
            <a:br>
              <a:rPr lang="en-GB" sz="1800" dirty="0">
                <a:latin typeface="+mn-lt"/>
              </a:rPr>
            </a:br>
            <a:r>
              <a:rPr lang="en-GB" sz="1800" dirty="0">
                <a:latin typeface="+mn-lt"/>
              </a:rPr>
              <a:t>5. </a:t>
            </a:r>
            <a:r>
              <a:rPr lang="en-GB" sz="1800" dirty="0" err="1">
                <a:latin typeface="+mn-lt"/>
              </a:rPr>
              <a:t>ako</a:t>
            </a:r>
            <a:r>
              <a:rPr lang="en-GB" sz="1800" dirty="0">
                <a:latin typeface="+mn-lt"/>
              </a:rPr>
              <a:t> je </a:t>
            </a:r>
            <a:r>
              <a:rPr lang="en-GB" sz="1800" dirty="0" err="1">
                <a:latin typeface="+mn-lt"/>
              </a:rPr>
              <a:t>primjenjivo</a:t>
            </a:r>
            <a:r>
              <a:rPr lang="en-GB" sz="1800" dirty="0">
                <a:latin typeface="+mn-lt"/>
              </a:rPr>
              <a:t>, </a:t>
            </a:r>
            <a:r>
              <a:rPr lang="en-GB" sz="1800" dirty="0" err="1">
                <a:latin typeface="+mn-lt"/>
              </a:rPr>
              <a:t>prijenose</a:t>
            </a:r>
            <a:r>
              <a:rPr lang="en-GB" sz="1800" dirty="0">
                <a:latin typeface="+mn-lt"/>
              </a:rPr>
              <a:t> </a:t>
            </a:r>
            <a:r>
              <a:rPr lang="en-GB" sz="1800" dirty="0" err="1">
                <a:latin typeface="+mn-lt"/>
              </a:rPr>
              <a:t>osobnih</a:t>
            </a:r>
            <a:r>
              <a:rPr lang="en-GB" sz="1800" dirty="0">
                <a:latin typeface="+mn-lt"/>
              </a:rPr>
              <a:t> podataka u </a:t>
            </a:r>
            <a:r>
              <a:rPr lang="en-GB" sz="1800" dirty="0" err="1">
                <a:latin typeface="+mn-lt"/>
              </a:rPr>
              <a:t>treću</a:t>
            </a:r>
            <a:r>
              <a:rPr lang="en-GB" sz="1800" dirty="0">
                <a:latin typeface="+mn-lt"/>
              </a:rPr>
              <a:t> </a:t>
            </a:r>
            <a:r>
              <a:rPr lang="en-GB" sz="1800" dirty="0" err="1">
                <a:latin typeface="+mn-lt"/>
              </a:rPr>
              <a:t>zemlju</a:t>
            </a:r>
            <a:r>
              <a:rPr lang="en-GB" sz="1800" dirty="0">
                <a:latin typeface="+mn-lt"/>
              </a:rPr>
              <a:t> </a:t>
            </a:r>
            <a:r>
              <a:rPr lang="en-GB" sz="1800" dirty="0" err="1">
                <a:latin typeface="+mn-lt"/>
              </a:rPr>
              <a:t>ili</a:t>
            </a:r>
            <a:r>
              <a:rPr lang="en-GB" sz="1800" dirty="0">
                <a:latin typeface="+mn-lt"/>
              </a:rPr>
              <a:t> </a:t>
            </a:r>
            <a:r>
              <a:rPr lang="en-GB" sz="1800" dirty="0" err="1">
                <a:latin typeface="+mn-lt"/>
              </a:rPr>
              <a:t>međunarodnu</a:t>
            </a:r>
            <a:r>
              <a:rPr lang="en-GB" sz="1800" dirty="0">
                <a:latin typeface="+mn-lt"/>
              </a:rPr>
              <a:t> </a:t>
            </a:r>
            <a:r>
              <a:rPr lang="en-GB" sz="1800" dirty="0" err="1">
                <a:latin typeface="+mn-lt"/>
              </a:rPr>
              <a:t>organizaciju</a:t>
            </a:r>
            <a:r>
              <a:rPr lang="en-GB" sz="1800" dirty="0">
                <a:latin typeface="+mn-lt"/>
              </a:rPr>
              <a:t>, </a:t>
            </a:r>
            <a:r>
              <a:rPr lang="en-GB" sz="1800" dirty="0" err="1">
                <a:latin typeface="+mn-lt"/>
              </a:rPr>
              <a:t>uključujući</a:t>
            </a:r>
            <a:r>
              <a:rPr lang="en-GB" sz="1800" dirty="0">
                <a:latin typeface="+mn-lt"/>
              </a:rPr>
              <a:t> </a:t>
            </a:r>
            <a:r>
              <a:rPr lang="en-GB" sz="1800" dirty="0" err="1">
                <a:latin typeface="+mn-lt"/>
              </a:rPr>
              <a:t>identificiranje</a:t>
            </a:r>
            <a:r>
              <a:rPr lang="en-GB" sz="1800" dirty="0">
                <a:latin typeface="+mn-lt"/>
              </a:rPr>
              <a:t> </a:t>
            </a:r>
            <a:r>
              <a:rPr lang="en-GB" sz="1800" dirty="0" err="1">
                <a:latin typeface="+mn-lt"/>
              </a:rPr>
              <a:t>te</a:t>
            </a:r>
            <a:r>
              <a:rPr lang="en-GB" sz="1800" dirty="0">
                <a:latin typeface="+mn-lt"/>
              </a:rPr>
              <a:t> </a:t>
            </a:r>
            <a:r>
              <a:rPr lang="en-GB" sz="1800" dirty="0" err="1">
                <a:latin typeface="+mn-lt"/>
              </a:rPr>
              <a:t>treće</a:t>
            </a:r>
            <a:r>
              <a:rPr lang="en-GB" sz="1800" dirty="0">
                <a:latin typeface="+mn-lt"/>
              </a:rPr>
              <a:t> </a:t>
            </a:r>
            <a:r>
              <a:rPr lang="en-GB" sz="1800" dirty="0" err="1">
                <a:latin typeface="+mn-lt"/>
              </a:rPr>
              <a:t>zemlje</a:t>
            </a:r>
            <a:r>
              <a:rPr lang="en-GB" sz="1800" dirty="0">
                <a:latin typeface="+mn-lt"/>
              </a:rPr>
              <a:t> </a:t>
            </a:r>
            <a:r>
              <a:rPr lang="en-GB" sz="1800" dirty="0" err="1">
                <a:latin typeface="+mn-lt"/>
              </a:rPr>
              <a:t>ili</a:t>
            </a:r>
            <a:r>
              <a:rPr lang="en-GB" sz="1800" dirty="0">
                <a:latin typeface="+mn-lt"/>
              </a:rPr>
              <a:t> </a:t>
            </a:r>
            <a:r>
              <a:rPr lang="en-GB" sz="1800" dirty="0" err="1">
                <a:latin typeface="+mn-lt"/>
              </a:rPr>
              <a:t>međunarodne</a:t>
            </a:r>
            <a:r>
              <a:rPr lang="en-GB" sz="1800" dirty="0">
                <a:latin typeface="+mn-lt"/>
              </a:rPr>
              <a:t> </a:t>
            </a:r>
            <a:r>
              <a:rPr lang="en-GB" sz="1800" dirty="0" err="1">
                <a:latin typeface="+mn-lt"/>
              </a:rPr>
              <a:t>organizacije</a:t>
            </a:r>
            <a:r>
              <a:rPr lang="en-GB" sz="1800" dirty="0">
                <a:latin typeface="+mn-lt"/>
              </a:rPr>
              <a:t> </a:t>
            </a:r>
            <a:r>
              <a:rPr lang="en-GB" sz="1800" dirty="0" err="1">
                <a:latin typeface="+mn-lt"/>
              </a:rPr>
              <a:t>te</a:t>
            </a:r>
            <a:r>
              <a:rPr lang="en-GB" sz="1800" dirty="0">
                <a:latin typeface="+mn-lt"/>
              </a:rPr>
              <a:t>, u </a:t>
            </a:r>
            <a:r>
              <a:rPr lang="en-GB" sz="1800" dirty="0" err="1">
                <a:latin typeface="+mn-lt"/>
              </a:rPr>
              <a:t>slučaju</a:t>
            </a:r>
            <a:r>
              <a:rPr lang="en-GB" sz="1800" dirty="0">
                <a:latin typeface="+mn-lt"/>
              </a:rPr>
              <a:t> </a:t>
            </a:r>
            <a:r>
              <a:rPr lang="en-GB" sz="1800" dirty="0" err="1">
                <a:latin typeface="+mn-lt"/>
              </a:rPr>
              <a:t>prijenosa</a:t>
            </a:r>
            <a:r>
              <a:rPr lang="en-GB" sz="1800" dirty="0">
                <a:latin typeface="+mn-lt"/>
              </a:rPr>
              <a:t> </a:t>
            </a:r>
            <a:r>
              <a:rPr lang="en-GB" sz="1800" dirty="0" err="1">
                <a:latin typeface="+mn-lt"/>
              </a:rPr>
              <a:t>iz</a:t>
            </a:r>
            <a:r>
              <a:rPr lang="en-GB" sz="1800" dirty="0">
                <a:latin typeface="+mn-lt"/>
              </a:rPr>
              <a:t> </a:t>
            </a:r>
            <a:r>
              <a:rPr lang="en-GB" sz="1800" dirty="0" err="1">
                <a:latin typeface="+mn-lt"/>
              </a:rPr>
              <a:t>članka</a:t>
            </a:r>
            <a:r>
              <a:rPr lang="en-GB" sz="1800" dirty="0">
                <a:latin typeface="+mn-lt"/>
              </a:rPr>
              <a:t> 49. </a:t>
            </a:r>
            <a:r>
              <a:rPr lang="en-GB" sz="1800" dirty="0" err="1">
                <a:latin typeface="+mn-lt"/>
              </a:rPr>
              <a:t>stavka</a:t>
            </a:r>
            <a:r>
              <a:rPr lang="en-GB" sz="1800" dirty="0">
                <a:latin typeface="+mn-lt"/>
              </a:rPr>
              <a:t> 1. </a:t>
            </a:r>
            <a:r>
              <a:rPr lang="en-GB" sz="1800" dirty="0" err="1">
                <a:latin typeface="+mn-lt"/>
              </a:rPr>
              <a:t>drugog</a:t>
            </a:r>
            <a:r>
              <a:rPr lang="en-GB" sz="1800" dirty="0">
                <a:latin typeface="+mn-lt"/>
              </a:rPr>
              <a:t> </a:t>
            </a:r>
            <a:r>
              <a:rPr lang="en-GB" sz="1800" dirty="0" err="1">
                <a:latin typeface="+mn-lt"/>
              </a:rPr>
              <a:t>podstavka</a:t>
            </a:r>
            <a:r>
              <a:rPr lang="en-GB" sz="1800" dirty="0">
                <a:latin typeface="+mn-lt"/>
              </a:rPr>
              <a:t>, </a:t>
            </a:r>
            <a:r>
              <a:rPr lang="en-GB" sz="1800" dirty="0" err="1">
                <a:latin typeface="+mn-lt"/>
              </a:rPr>
              <a:t>dokumentaciju</a:t>
            </a:r>
            <a:r>
              <a:rPr lang="en-GB" sz="1800" dirty="0">
                <a:latin typeface="+mn-lt"/>
              </a:rPr>
              <a:t> o </a:t>
            </a:r>
            <a:r>
              <a:rPr lang="en-GB" sz="1800" dirty="0" err="1">
                <a:latin typeface="+mn-lt"/>
              </a:rPr>
              <a:t>odgovarajućim</a:t>
            </a:r>
            <a:r>
              <a:rPr lang="en-GB" sz="1800" dirty="0">
                <a:latin typeface="+mn-lt"/>
              </a:rPr>
              <a:t> </a:t>
            </a:r>
            <a:r>
              <a:rPr lang="en-GB" sz="1800" dirty="0" err="1">
                <a:latin typeface="+mn-lt"/>
              </a:rPr>
              <a:t>zaštitnim</a:t>
            </a:r>
            <a:r>
              <a:rPr lang="en-GB" sz="1800" dirty="0">
                <a:latin typeface="+mn-lt"/>
              </a:rPr>
              <a:t> </a:t>
            </a:r>
            <a:r>
              <a:rPr lang="en-GB" sz="1800" dirty="0" err="1">
                <a:latin typeface="+mn-lt"/>
              </a:rPr>
              <a:t>mjerama</a:t>
            </a:r>
            <a:r>
              <a:rPr lang="en-GB" sz="1800" dirty="0">
                <a:latin typeface="+mn-lt"/>
              </a:rPr>
              <a:t>; </a:t>
            </a:r>
            <a:br>
              <a:rPr lang="en-GB" sz="1800" dirty="0">
                <a:latin typeface="+mn-lt"/>
              </a:rPr>
            </a:br>
            <a:r>
              <a:rPr lang="en-GB" sz="1800" dirty="0">
                <a:latin typeface="+mn-lt"/>
              </a:rPr>
              <a:t>6. </a:t>
            </a:r>
            <a:r>
              <a:rPr lang="en-GB" sz="1800" dirty="0" err="1">
                <a:latin typeface="+mn-lt"/>
              </a:rPr>
              <a:t>ako</a:t>
            </a:r>
            <a:r>
              <a:rPr lang="en-GB" sz="1800" dirty="0">
                <a:latin typeface="+mn-lt"/>
              </a:rPr>
              <a:t> je to </a:t>
            </a:r>
            <a:r>
              <a:rPr lang="en-GB" sz="1800" dirty="0" err="1">
                <a:latin typeface="+mn-lt"/>
              </a:rPr>
              <a:t>moguće</a:t>
            </a:r>
            <a:r>
              <a:rPr lang="en-GB" sz="1800" dirty="0">
                <a:latin typeface="+mn-lt"/>
              </a:rPr>
              <a:t>, </a:t>
            </a:r>
            <a:r>
              <a:rPr lang="en-GB" sz="1800" dirty="0" err="1">
                <a:latin typeface="+mn-lt"/>
              </a:rPr>
              <a:t>predviđene</a:t>
            </a:r>
            <a:r>
              <a:rPr lang="en-GB" sz="1800" dirty="0">
                <a:latin typeface="+mn-lt"/>
              </a:rPr>
              <a:t> </a:t>
            </a:r>
            <a:r>
              <a:rPr lang="en-GB" sz="1800" dirty="0" err="1">
                <a:latin typeface="+mn-lt"/>
              </a:rPr>
              <a:t>rokove</a:t>
            </a:r>
            <a:r>
              <a:rPr lang="en-GB" sz="1800" dirty="0">
                <a:latin typeface="+mn-lt"/>
              </a:rPr>
              <a:t> za </a:t>
            </a:r>
            <a:r>
              <a:rPr lang="en-GB" sz="1800" dirty="0" err="1">
                <a:latin typeface="+mn-lt"/>
              </a:rPr>
              <a:t>brisanje</a:t>
            </a:r>
            <a:r>
              <a:rPr lang="en-GB" sz="1800" dirty="0">
                <a:latin typeface="+mn-lt"/>
              </a:rPr>
              <a:t> </a:t>
            </a:r>
            <a:r>
              <a:rPr lang="en-GB" sz="1800" dirty="0" err="1">
                <a:latin typeface="+mn-lt"/>
              </a:rPr>
              <a:t>različitih</a:t>
            </a:r>
            <a:r>
              <a:rPr lang="en-GB" sz="1800" dirty="0">
                <a:latin typeface="+mn-lt"/>
              </a:rPr>
              <a:t> </a:t>
            </a:r>
            <a:r>
              <a:rPr lang="en-GB" sz="1800" dirty="0" err="1">
                <a:latin typeface="+mn-lt"/>
              </a:rPr>
              <a:t>kategorija</a:t>
            </a:r>
            <a:r>
              <a:rPr lang="en-GB" sz="1800" dirty="0">
                <a:latin typeface="+mn-lt"/>
              </a:rPr>
              <a:t> podataka; </a:t>
            </a:r>
            <a:br>
              <a:rPr lang="en-GB" sz="1800" dirty="0">
                <a:latin typeface="+mn-lt"/>
              </a:rPr>
            </a:br>
            <a:r>
              <a:rPr lang="en-GB" sz="1800" dirty="0">
                <a:latin typeface="+mn-lt"/>
              </a:rPr>
              <a:t>7. </a:t>
            </a:r>
            <a:r>
              <a:rPr lang="en-GB" sz="1800" dirty="0" err="1">
                <a:latin typeface="+mn-lt"/>
              </a:rPr>
              <a:t>ako</a:t>
            </a:r>
            <a:r>
              <a:rPr lang="en-GB" sz="1800" dirty="0">
                <a:latin typeface="+mn-lt"/>
              </a:rPr>
              <a:t> je </a:t>
            </a:r>
            <a:r>
              <a:rPr lang="en-GB" sz="1800" dirty="0" err="1">
                <a:latin typeface="+mn-lt"/>
              </a:rPr>
              <a:t>moguće</a:t>
            </a:r>
            <a:r>
              <a:rPr lang="en-GB" sz="1800" dirty="0">
                <a:latin typeface="+mn-lt"/>
              </a:rPr>
              <a:t>, </a:t>
            </a:r>
            <a:r>
              <a:rPr lang="en-GB" sz="1800" dirty="0" err="1">
                <a:latin typeface="+mn-lt"/>
              </a:rPr>
              <a:t>opći</a:t>
            </a:r>
            <a:r>
              <a:rPr lang="en-GB" sz="1800" dirty="0">
                <a:latin typeface="+mn-lt"/>
              </a:rPr>
              <a:t> </a:t>
            </a:r>
            <a:r>
              <a:rPr lang="en-GB" sz="1800" dirty="0" err="1">
                <a:latin typeface="+mn-lt"/>
              </a:rPr>
              <a:t>opis</a:t>
            </a:r>
            <a:r>
              <a:rPr lang="en-GB" sz="1800" dirty="0">
                <a:latin typeface="+mn-lt"/>
              </a:rPr>
              <a:t> </a:t>
            </a:r>
            <a:r>
              <a:rPr lang="en-GB" sz="1800" dirty="0" err="1">
                <a:latin typeface="+mn-lt"/>
              </a:rPr>
              <a:t>tehničkih</a:t>
            </a:r>
            <a:r>
              <a:rPr lang="en-GB" sz="1800" dirty="0">
                <a:latin typeface="+mn-lt"/>
              </a:rPr>
              <a:t> </a:t>
            </a:r>
            <a:r>
              <a:rPr lang="en-GB" sz="1800" dirty="0" err="1">
                <a:latin typeface="+mn-lt"/>
              </a:rPr>
              <a:t>i</a:t>
            </a:r>
            <a:r>
              <a:rPr lang="en-GB" sz="1800" dirty="0">
                <a:latin typeface="+mn-lt"/>
              </a:rPr>
              <a:t> </a:t>
            </a:r>
            <a:r>
              <a:rPr lang="en-GB" sz="1800" dirty="0" err="1">
                <a:latin typeface="+mn-lt"/>
              </a:rPr>
              <a:t>organizacijskih</a:t>
            </a:r>
            <a:r>
              <a:rPr lang="en-GB" sz="1800" dirty="0">
                <a:latin typeface="+mn-lt"/>
              </a:rPr>
              <a:t> </a:t>
            </a:r>
            <a:r>
              <a:rPr lang="en-GB" sz="1800" dirty="0" err="1">
                <a:latin typeface="+mn-lt"/>
              </a:rPr>
              <a:t>sigurnosnih</a:t>
            </a:r>
            <a:r>
              <a:rPr lang="en-GB" sz="1800" dirty="0">
                <a:latin typeface="+mn-lt"/>
              </a:rPr>
              <a:t> </a:t>
            </a:r>
            <a:r>
              <a:rPr lang="en-GB" sz="1800" dirty="0" err="1">
                <a:latin typeface="+mn-lt"/>
              </a:rPr>
              <a:t>mjera</a:t>
            </a:r>
            <a:r>
              <a:rPr lang="en-GB" sz="1800" dirty="0">
                <a:latin typeface="+mn-lt"/>
              </a:rPr>
              <a:t> </a:t>
            </a:r>
            <a:r>
              <a:rPr lang="en-GB" sz="1800" dirty="0" err="1">
                <a:latin typeface="+mn-lt"/>
              </a:rPr>
              <a:t>iz</a:t>
            </a:r>
            <a:r>
              <a:rPr lang="en-GB" sz="1800" dirty="0">
                <a:latin typeface="+mn-lt"/>
              </a:rPr>
              <a:t> </a:t>
            </a:r>
            <a:r>
              <a:rPr lang="en-GB" sz="1800" dirty="0" err="1">
                <a:latin typeface="+mn-lt"/>
              </a:rPr>
              <a:t>članka</a:t>
            </a:r>
            <a:r>
              <a:rPr lang="en-GB" sz="1800" dirty="0">
                <a:latin typeface="+mn-lt"/>
              </a:rPr>
              <a:t> 32. </a:t>
            </a:r>
            <a:r>
              <a:rPr lang="en-GB" sz="1800" dirty="0" err="1">
                <a:latin typeface="+mn-lt"/>
              </a:rPr>
              <a:t>stavka</a:t>
            </a:r>
            <a:r>
              <a:rPr lang="en-GB" sz="1800" dirty="0">
                <a:latin typeface="+mn-lt"/>
              </a:rPr>
              <a:t> 1.</a:t>
            </a:r>
            <a:br>
              <a:rPr lang="en-GB" sz="1800" dirty="0">
                <a:latin typeface="+mn-lt"/>
              </a:rPr>
            </a:br>
            <a:br>
              <a:rPr lang="en-GB" sz="1800" dirty="0">
                <a:latin typeface="+mn-lt"/>
              </a:rPr>
            </a:br>
            <a:r>
              <a:rPr lang="en-GB" sz="1800" dirty="0">
                <a:latin typeface="+mn-lt"/>
              </a:rPr>
              <a:t>Na </a:t>
            </a:r>
            <a:r>
              <a:rPr lang="en-GB" sz="1800" dirty="0" err="1">
                <a:latin typeface="+mn-lt"/>
              </a:rPr>
              <a:t>poveznici</a:t>
            </a:r>
            <a:r>
              <a:rPr lang="en-GB" sz="1800" dirty="0">
                <a:latin typeface="+mn-lt"/>
              </a:rPr>
              <a:t> </a:t>
            </a:r>
            <a:r>
              <a:rPr lang="en-GB" sz="1800" dirty="0">
                <a:latin typeface="+mn-lt"/>
                <a:hlinkClick r:id="rId6"/>
              </a:rPr>
              <a:t>https://arc-rec-project.eu/wp-content/uploads/2022/09/ARC-obrazac-Evidencija-aktivnostiobrade.xlsx</a:t>
            </a:r>
            <a:r>
              <a:rPr lang="en-GB" sz="1800" dirty="0">
                <a:latin typeface="+mn-lt"/>
              </a:rPr>
              <a:t>  </a:t>
            </a:r>
            <a:r>
              <a:rPr lang="en-GB" sz="1800" dirty="0" err="1">
                <a:latin typeface="+mn-lt"/>
              </a:rPr>
              <a:t>možete</a:t>
            </a:r>
            <a:r>
              <a:rPr lang="en-GB" sz="1800" dirty="0">
                <a:latin typeface="+mn-lt"/>
              </a:rPr>
              <a:t> </a:t>
            </a:r>
            <a:r>
              <a:rPr lang="en-GB" sz="1800" dirty="0" err="1">
                <a:latin typeface="+mn-lt"/>
              </a:rPr>
              <a:t>pronaći</a:t>
            </a:r>
            <a:r>
              <a:rPr lang="en-GB" sz="1800" dirty="0">
                <a:latin typeface="+mn-lt"/>
              </a:rPr>
              <a:t> </a:t>
            </a:r>
            <a:r>
              <a:rPr lang="en-GB" sz="1800" dirty="0" err="1">
                <a:latin typeface="+mn-lt"/>
              </a:rPr>
              <a:t>obrazac</a:t>
            </a:r>
            <a:r>
              <a:rPr lang="en-GB" sz="1800" dirty="0">
                <a:latin typeface="+mn-lt"/>
              </a:rPr>
              <a:t> </a:t>
            </a:r>
            <a:r>
              <a:rPr lang="en-GB" sz="1800" dirty="0" err="1">
                <a:latin typeface="+mn-lt"/>
              </a:rPr>
              <a:t>evidencije</a:t>
            </a:r>
            <a:r>
              <a:rPr lang="en-GB" sz="1800" dirty="0">
                <a:latin typeface="+mn-lt"/>
              </a:rPr>
              <a:t> </a:t>
            </a:r>
            <a:r>
              <a:rPr lang="en-GB" sz="1800" dirty="0" err="1">
                <a:latin typeface="+mn-lt"/>
              </a:rPr>
              <a:t>aktivnosti</a:t>
            </a:r>
            <a:r>
              <a:rPr lang="en-GB" sz="1800" dirty="0">
                <a:latin typeface="+mn-lt"/>
              </a:rPr>
              <a:t> </a:t>
            </a:r>
            <a:r>
              <a:rPr lang="en-GB" sz="1800" dirty="0" err="1">
                <a:latin typeface="+mn-lt"/>
              </a:rPr>
              <a:t>obrade</a:t>
            </a:r>
            <a:r>
              <a:rPr lang="en-GB" sz="1800" dirty="0">
                <a:latin typeface="+mn-lt"/>
              </a:rPr>
              <a:t> s </a:t>
            </a:r>
            <a:r>
              <a:rPr lang="en-GB" sz="1800" dirty="0" err="1">
                <a:latin typeface="+mn-lt"/>
              </a:rPr>
              <a:t>nekoliko</a:t>
            </a:r>
            <a:r>
              <a:rPr lang="en-GB" sz="1800" dirty="0">
                <a:latin typeface="+mn-lt"/>
              </a:rPr>
              <a:t> </a:t>
            </a:r>
            <a:r>
              <a:rPr lang="en-GB" sz="1800" dirty="0" err="1">
                <a:latin typeface="+mn-lt"/>
              </a:rPr>
              <a:t>primjera</a:t>
            </a:r>
            <a:endParaRPr lang="hr-HR" sz="1800" b="1" dirty="0">
              <a:solidFill>
                <a:srgbClr val="92D050"/>
              </a:solidFill>
              <a:latin typeface="+mn-lt"/>
            </a:endParaRPr>
          </a:p>
        </p:txBody>
      </p:sp>
      <p:pic>
        <p:nvPicPr>
          <p:cNvPr id="4" name="Picture 3">
            <a:extLst>
              <a:ext uri="{FF2B5EF4-FFF2-40B4-BE49-F238E27FC236}">
                <a16:creationId xmlns:a16="http://schemas.microsoft.com/office/drawing/2014/main" id="{55AB8D84-F449-453C-245C-84843103B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011814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BE710D-F42F-403C-A6EA-7957A3DAD873}"/>
              </a:ext>
            </a:extLst>
          </p:cNvPr>
          <p:cNvSpPr txBox="1"/>
          <p:nvPr/>
        </p:nvSpPr>
        <p:spPr>
          <a:xfrm>
            <a:off x="184470" y="961788"/>
            <a:ext cx="11056185" cy="6137065"/>
          </a:xfrm>
          <a:prstGeom prst="rect">
            <a:avLst/>
          </a:prstGeom>
          <a:noFill/>
        </p:spPr>
        <p:txBody>
          <a:bodyPr wrap="square">
            <a:spAutoFit/>
          </a:bodyPr>
          <a:lstStyle/>
          <a:p>
            <a:pPr algn="just"/>
            <a:r>
              <a:rPr lang="hr-HR" sz="2600" b="1" dirty="0">
                <a:solidFill>
                  <a:srgbClr val="92D050"/>
                </a:solidFill>
                <a:latin typeface="+mn-lt"/>
                <a:ea typeface="Times New Roman" panose="02020603050405020304" pitchFamily="18" charset="0"/>
                <a:cs typeface="Times New Roman" panose="02020603050405020304" pitchFamily="18" charset="0"/>
              </a:rPr>
              <a:t>Primjer1: Evidencija aktivnosti obrade zaposlenika</a:t>
            </a:r>
          </a:p>
          <a:p>
            <a:pPr algn="just"/>
            <a:endParaRPr lang="hr-HR" sz="1500" dirty="0">
              <a:solidFill>
                <a:srgbClr val="000000"/>
              </a:solidFill>
              <a:effectLst/>
              <a:ea typeface="Times New Roman" panose="02020603050405020304" pitchFamily="18" charset="0"/>
              <a:cs typeface="Times New Roman" panose="02020603050405020304" pitchFamily="18" charset="0"/>
            </a:endParaRPr>
          </a:p>
          <a:p>
            <a:pPr>
              <a:lnSpc>
                <a:spcPct val="107000"/>
              </a:lnSpc>
              <a:spcAft>
                <a:spcPts val="800"/>
              </a:spcAft>
            </a:pPr>
            <a:r>
              <a:rPr lang="en-GB" sz="1500" b="1" dirty="0">
                <a:ea typeface="Times New Roman" panose="02020603050405020304" pitchFamily="18" charset="0"/>
                <a:cs typeface="Times New Roman" panose="02020603050405020304" pitchFamily="18" charset="0"/>
              </a:rPr>
              <a:t>1. </a:t>
            </a:r>
            <a:r>
              <a:rPr lang="hr-HR" sz="1500" b="1" dirty="0">
                <a:ea typeface="Times New Roman" panose="02020603050405020304" pitchFamily="18" charset="0"/>
                <a:cs typeface="Times New Roman" panose="02020603050405020304" pitchFamily="18" charset="0"/>
              </a:rPr>
              <a:t>Naziv obrade: Evidencija podataka o zaposlenicima</a:t>
            </a:r>
          </a:p>
          <a:p>
            <a:pPr>
              <a:lnSpc>
                <a:spcPct val="107000"/>
              </a:lnSpc>
              <a:spcAft>
                <a:spcPts val="800"/>
              </a:spcAft>
            </a:pPr>
            <a:r>
              <a:rPr kumimoji="0" lang="hr-HR" sz="15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Kategorija ispitanika: Zaposlenici</a:t>
            </a:r>
          </a:p>
          <a:p>
            <a:pPr>
              <a:lnSpc>
                <a:spcPct val="107000"/>
              </a:lnSpc>
              <a:spcAft>
                <a:spcPts val="800"/>
              </a:spcAft>
            </a:pPr>
            <a:r>
              <a:rPr lang="hr-HR" sz="1500" b="1" dirty="0">
                <a:solidFill>
                  <a:prstClr val="black"/>
                </a:solidFill>
                <a:ea typeface="Times New Roman" panose="02020603050405020304" pitchFamily="18" charset="0"/>
                <a:cs typeface="Times New Roman" panose="02020603050405020304" pitchFamily="18" charset="0"/>
              </a:rPr>
              <a:t>Svrha obrade: Vođenje evidencije o zaposlenicima</a:t>
            </a:r>
            <a:endParaRPr lang="en-GB" sz="1500" b="1" dirty="0">
              <a:solidFill>
                <a:prstClr val="black"/>
              </a:solidFill>
              <a:ea typeface="Times New Roman" panose="02020603050405020304" pitchFamily="18" charset="0"/>
              <a:cs typeface="Times New Roman" panose="02020603050405020304" pitchFamily="18" charset="0"/>
            </a:endParaRPr>
          </a:p>
          <a:p>
            <a:pPr>
              <a:lnSpc>
                <a:spcPct val="107000"/>
              </a:lnSpc>
              <a:spcAft>
                <a:spcPts val="800"/>
              </a:spcAft>
            </a:pPr>
            <a:r>
              <a:rPr kumimoji="0" lang="en-GB" sz="1500" b="1"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Pravna</a:t>
            </a:r>
            <a:r>
              <a:rPr kumimoji="0" lang="en-GB" sz="15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t>
            </a:r>
            <a:r>
              <a:rPr kumimoji="0" lang="en-GB" sz="1500" b="1"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osnova</a:t>
            </a:r>
            <a:r>
              <a:rPr kumimoji="0" lang="en-GB" sz="15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za </a:t>
            </a:r>
            <a:r>
              <a:rPr kumimoji="0" lang="en-GB" sz="1500" b="1"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obradu</a:t>
            </a:r>
            <a:r>
              <a:rPr kumimoji="0" lang="en-GB" sz="15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(čl.6.st1.):</a:t>
            </a:r>
            <a:r>
              <a:rPr lang="hr-HR" sz="1500" b="0" i="0" u="none" strike="noStrike" dirty="0">
                <a:solidFill>
                  <a:srgbClr val="000000"/>
                </a:solidFill>
                <a:effectLst/>
                <a:cs typeface="Times New Roman" panose="02020603050405020304" pitchFamily="18" charset="0"/>
              </a:rPr>
              <a:t> Obrada je nužna radi poštovanja pravnih obveza voditelja obrade (Čl. 6. GDPR-a, st. 1. točka c)) </a:t>
            </a:r>
            <a:br>
              <a:rPr lang="hr-HR" sz="1500" b="0" i="0" u="none" strike="noStrike" dirty="0">
                <a:solidFill>
                  <a:srgbClr val="000000"/>
                </a:solidFill>
                <a:effectLst/>
                <a:cs typeface="Times New Roman" panose="02020603050405020304" pitchFamily="18" charset="0"/>
              </a:rPr>
            </a:br>
            <a:r>
              <a:rPr lang="hr-HR" sz="1500" b="0" i="0" u="none" strike="noStrike" dirty="0">
                <a:solidFill>
                  <a:srgbClr val="000000"/>
                </a:solidFill>
                <a:effectLst/>
                <a:cs typeface="Times New Roman" panose="02020603050405020304" pitchFamily="18" charset="0"/>
              </a:rPr>
              <a:t>Zakon o radu (NN 93/2014, 127/2017, 98/2019,Pravilnik o sadržaju  i načinu vođenja evidencije o radnicima (NN 32/15, 97/15)</a:t>
            </a:r>
          </a:p>
          <a:p>
            <a:pPr>
              <a:lnSpc>
                <a:spcPct val="107000"/>
              </a:lnSpc>
              <a:spcAft>
                <a:spcPts val="800"/>
              </a:spcAft>
            </a:pPr>
            <a:r>
              <a:rPr lang="hr-HR" sz="1500" b="1" dirty="0">
                <a:solidFill>
                  <a:prstClr val="black"/>
                </a:solidFill>
                <a:ea typeface="Times New Roman" panose="02020603050405020304" pitchFamily="18" charset="0"/>
                <a:cs typeface="Times New Roman" panose="02020603050405020304" pitchFamily="18" charset="0"/>
              </a:rPr>
              <a:t>Kategorije osobnih podataka</a:t>
            </a:r>
            <a:r>
              <a:rPr lang="en-GB" sz="1500" b="1" dirty="0">
                <a:solidFill>
                  <a:prstClr val="black"/>
                </a:solidFill>
                <a:ea typeface="Times New Roman" panose="02020603050405020304" pitchFamily="18" charset="0"/>
                <a:cs typeface="Times New Roman" panose="02020603050405020304" pitchFamily="18" charset="0"/>
              </a:rPr>
              <a:t> </a:t>
            </a:r>
            <a:r>
              <a:rPr lang="en-GB" sz="1500" b="1" dirty="0" err="1">
                <a:solidFill>
                  <a:prstClr val="black"/>
                </a:solidFill>
                <a:ea typeface="Times New Roman" panose="02020603050405020304" pitchFamily="18" charset="0"/>
                <a:cs typeface="Times New Roman" panose="02020603050405020304" pitchFamily="18" charset="0"/>
              </a:rPr>
              <a:t>koje</a:t>
            </a:r>
            <a:r>
              <a:rPr lang="en-GB" sz="1500" b="1" dirty="0">
                <a:solidFill>
                  <a:prstClr val="black"/>
                </a:solidFill>
                <a:ea typeface="Times New Roman" panose="02020603050405020304" pitchFamily="18" charset="0"/>
                <a:cs typeface="Times New Roman" panose="02020603050405020304" pitchFamily="18" charset="0"/>
              </a:rPr>
              <a:t> se </a:t>
            </a:r>
            <a:r>
              <a:rPr lang="en-GB" sz="1500" b="1" dirty="0" err="1">
                <a:solidFill>
                  <a:prstClr val="black"/>
                </a:solidFill>
                <a:ea typeface="Times New Roman" panose="02020603050405020304" pitchFamily="18" charset="0"/>
                <a:cs typeface="Times New Roman" panose="02020603050405020304" pitchFamily="18" charset="0"/>
              </a:rPr>
              <a:t>obrađuju</a:t>
            </a:r>
            <a:r>
              <a:rPr lang="hr-HR" sz="1500" b="1" dirty="0">
                <a:solidFill>
                  <a:prstClr val="black"/>
                </a:solidFill>
                <a:ea typeface="Times New Roman" panose="02020603050405020304" pitchFamily="18" charset="0"/>
                <a:cs typeface="Times New Roman" panose="02020603050405020304" pitchFamily="18" charset="0"/>
              </a:rPr>
              <a:t>: </a:t>
            </a:r>
            <a:r>
              <a:rPr lang="hr-HR" sz="1500" b="0" i="0" u="none" strike="noStrike" dirty="0">
                <a:solidFill>
                  <a:srgbClr val="000000"/>
                </a:solidFill>
                <a:effectLst/>
              </a:rPr>
              <a:t>identifikacijski podaci (ime, prezime, oib, datum rođenja, spol, prebivalište, boravište, državljanstvo) </a:t>
            </a:r>
            <a:br>
              <a:rPr lang="hr-HR" sz="1500" b="0" i="0" u="none" strike="noStrike" dirty="0">
                <a:solidFill>
                  <a:srgbClr val="000000"/>
                </a:solidFill>
                <a:effectLst/>
              </a:rPr>
            </a:br>
            <a:r>
              <a:rPr lang="hr-HR" sz="1500" b="0" i="0" u="none" strike="noStrike" dirty="0">
                <a:solidFill>
                  <a:srgbClr val="000000"/>
                </a:solidFill>
                <a:effectLst/>
              </a:rPr>
              <a:t>podaci o obrazovanje</a:t>
            </a:r>
            <a:r>
              <a:rPr lang="hr-HR" sz="1500" dirty="0">
                <a:solidFill>
                  <a:srgbClr val="000000"/>
                </a:solidFill>
              </a:rPr>
              <a:t>, </a:t>
            </a:r>
            <a:r>
              <a:rPr lang="hr-HR" sz="1500" b="0" i="0" u="none" strike="noStrike" dirty="0">
                <a:solidFill>
                  <a:srgbClr val="000000"/>
                </a:solidFill>
                <a:effectLst/>
              </a:rPr>
              <a:t>podaci o radnom stažu </a:t>
            </a:r>
          </a:p>
          <a:p>
            <a:pPr>
              <a:lnSpc>
                <a:spcPct val="107000"/>
              </a:lnSpc>
              <a:spcAft>
                <a:spcPts val="800"/>
              </a:spcAft>
            </a:pPr>
            <a:r>
              <a:rPr lang="hr-HR" sz="1500" b="1" i="0" u="none" strike="noStrike" dirty="0">
                <a:solidFill>
                  <a:srgbClr val="000000"/>
                </a:solidFill>
                <a:effectLst/>
              </a:rPr>
              <a:t>Kategorije primatelja</a:t>
            </a:r>
            <a:r>
              <a:rPr lang="hr-HR" sz="1500" b="1" dirty="0">
                <a:solidFill>
                  <a:srgbClr val="000000"/>
                </a:solidFill>
              </a:rPr>
              <a:t>: </a:t>
            </a:r>
            <a:r>
              <a:rPr lang="hr-HR" sz="1500" b="0" i="0" u="none" strike="noStrike" dirty="0">
                <a:solidFill>
                  <a:srgbClr val="000000"/>
                </a:solidFill>
                <a:effectLst/>
              </a:rPr>
              <a:t>HZZO, HZMO, Porezna uprava</a:t>
            </a:r>
            <a:r>
              <a:rPr lang="hr-HR" sz="1500" dirty="0"/>
              <a:t> </a:t>
            </a:r>
            <a:endParaRPr lang="en-GB" sz="1500" dirty="0"/>
          </a:p>
          <a:p>
            <a:pPr>
              <a:lnSpc>
                <a:spcPct val="107000"/>
              </a:lnSpc>
              <a:spcAft>
                <a:spcPts val="800"/>
              </a:spcAft>
            </a:pPr>
            <a:r>
              <a:rPr kumimoji="0" lang="en-GB" sz="1500" b="1"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Rokovi</a:t>
            </a:r>
            <a:r>
              <a:rPr kumimoji="0" lang="en-GB" sz="15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t>
            </a:r>
            <a:r>
              <a:rPr kumimoji="0" lang="en-GB" sz="1500" b="1"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brisanja</a:t>
            </a:r>
            <a:r>
              <a:rPr kumimoji="0" lang="en-GB" sz="15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t>
            </a:r>
            <a:r>
              <a:rPr kumimoji="0" lang="en-GB" sz="1500" b="1" i="0" u="none" strike="noStrike" kern="1200" cap="none" spc="0" normalizeH="0" baseline="0" noProof="0" dirty="0" err="1">
                <a:ln>
                  <a:noFill/>
                </a:ln>
                <a:solidFill>
                  <a:prstClr val="black"/>
                </a:solidFill>
                <a:effectLst/>
                <a:uLnTx/>
                <a:uFillTx/>
                <a:ea typeface="Times New Roman" panose="02020603050405020304" pitchFamily="18" charset="0"/>
                <a:cs typeface="Times New Roman" panose="02020603050405020304" pitchFamily="18" charset="0"/>
              </a:rPr>
              <a:t>čuvanja</a:t>
            </a:r>
            <a:r>
              <a:rPr kumimoji="0" lang="en-GB" sz="15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a:t>
            </a:r>
            <a:r>
              <a:rPr lang="en-GB" sz="1500" b="1" dirty="0">
                <a:solidFill>
                  <a:prstClr val="black"/>
                </a:solidFill>
                <a:ea typeface="Times New Roman" panose="02020603050405020304" pitchFamily="18" charset="0"/>
                <a:cs typeface="Times New Roman" panose="02020603050405020304" pitchFamily="18" charset="0"/>
              </a:rPr>
              <a:t>: </a:t>
            </a:r>
            <a:r>
              <a:rPr lang="en-GB" sz="1500" b="0" i="0" u="none" strike="noStrike" dirty="0" err="1">
                <a:solidFill>
                  <a:srgbClr val="000000"/>
                </a:solidFill>
                <a:effectLst/>
              </a:rPr>
              <a:t>Trajno</a:t>
            </a:r>
            <a:r>
              <a:rPr lang="en-GB" sz="1500" dirty="0">
                <a:solidFill>
                  <a:srgbClr val="000000"/>
                </a:solidFill>
              </a:rPr>
              <a:t> </a:t>
            </a:r>
            <a:r>
              <a:rPr lang="en-GB" sz="1500" b="0" i="0" u="none" strike="noStrike" dirty="0">
                <a:solidFill>
                  <a:srgbClr val="000000"/>
                </a:solidFill>
                <a:effectLst/>
              </a:rPr>
              <a:t>(</a:t>
            </a:r>
            <a:r>
              <a:rPr lang="en-GB" sz="1500" b="0" i="0" u="none" strike="noStrike" dirty="0" err="1">
                <a:solidFill>
                  <a:srgbClr val="000000"/>
                </a:solidFill>
                <a:effectLst/>
              </a:rPr>
              <a:t>Članak</a:t>
            </a:r>
            <a:r>
              <a:rPr lang="en-GB" sz="1500" b="0" i="0" u="none" strike="noStrike" dirty="0">
                <a:solidFill>
                  <a:srgbClr val="000000"/>
                </a:solidFill>
                <a:effectLst/>
              </a:rPr>
              <a:t> 5. </a:t>
            </a:r>
            <a:r>
              <a:rPr lang="en-GB" sz="1500" b="0" i="0" u="none" strike="noStrike" dirty="0" err="1">
                <a:solidFill>
                  <a:srgbClr val="000000"/>
                </a:solidFill>
                <a:effectLst/>
              </a:rPr>
              <a:t>Pravilnik</a:t>
            </a:r>
            <a:r>
              <a:rPr lang="en-GB" sz="1500" b="0" i="0" u="none" strike="noStrike" dirty="0">
                <a:solidFill>
                  <a:srgbClr val="000000"/>
                </a:solidFill>
                <a:effectLst/>
              </a:rPr>
              <a:t> o </a:t>
            </a:r>
            <a:r>
              <a:rPr lang="en-GB" sz="1500" b="0" i="0" u="none" strike="noStrike" dirty="0" err="1">
                <a:solidFill>
                  <a:srgbClr val="000000"/>
                </a:solidFill>
                <a:effectLst/>
              </a:rPr>
              <a:t>sadržaju</a:t>
            </a:r>
            <a:r>
              <a:rPr lang="en-GB" sz="1500" b="0" i="0" u="none" strike="noStrike" dirty="0">
                <a:solidFill>
                  <a:srgbClr val="000000"/>
                </a:solidFill>
                <a:effectLst/>
              </a:rPr>
              <a:t> </a:t>
            </a:r>
            <a:r>
              <a:rPr lang="en-GB" sz="1500" b="0" i="0" u="none" strike="noStrike" dirty="0" err="1">
                <a:solidFill>
                  <a:srgbClr val="000000"/>
                </a:solidFill>
                <a:effectLst/>
              </a:rPr>
              <a:t>i</a:t>
            </a:r>
            <a:r>
              <a:rPr lang="en-GB" sz="1500" b="0" i="0" u="none" strike="noStrike" dirty="0">
                <a:solidFill>
                  <a:srgbClr val="000000"/>
                </a:solidFill>
                <a:effectLst/>
              </a:rPr>
              <a:t> </a:t>
            </a:r>
            <a:r>
              <a:rPr lang="en-GB" sz="1500" b="0" i="0" u="none" strike="noStrike" dirty="0" err="1">
                <a:solidFill>
                  <a:srgbClr val="000000"/>
                </a:solidFill>
                <a:effectLst/>
              </a:rPr>
              <a:t>načinu</a:t>
            </a:r>
            <a:r>
              <a:rPr lang="en-GB" sz="1500" b="0" i="0" u="none" strike="noStrike" dirty="0">
                <a:solidFill>
                  <a:srgbClr val="000000"/>
                </a:solidFill>
                <a:effectLst/>
              </a:rPr>
              <a:t> </a:t>
            </a:r>
            <a:r>
              <a:rPr lang="en-GB" sz="1500" b="0" i="0" u="none" strike="noStrike" dirty="0" err="1">
                <a:solidFill>
                  <a:srgbClr val="000000"/>
                </a:solidFill>
                <a:effectLst/>
              </a:rPr>
              <a:t>vođenja</a:t>
            </a:r>
            <a:r>
              <a:rPr lang="en-GB" sz="1500" b="0" i="0" u="none" strike="noStrike" dirty="0">
                <a:solidFill>
                  <a:srgbClr val="000000"/>
                </a:solidFill>
                <a:effectLst/>
              </a:rPr>
              <a:t> </a:t>
            </a:r>
            <a:r>
              <a:rPr lang="en-GB" sz="1500" b="0" i="0" u="none" strike="noStrike" dirty="0" err="1">
                <a:solidFill>
                  <a:srgbClr val="000000"/>
                </a:solidFill>
                <a:effectLst/>
              </a:rPr>
              <a:t>evidencije</a:t>
            </a:r>
            <a:r>
              <a:rPr lang="en-GB" sz="1500" b="0" i="0" u="none" strike="noStrike" dirty="0">
                <a:solidFill>
                  <a:srgbClr val="000000"/>
                </a:solidFill>
                <a:effectLst/>
              </a:rPr>
              <a:t> o </a:t>
            </a:r>
            <a:r>
              <a:rPr lang="en-GB" sz="1500" b="0" i="0" u="none" strike="noStrike" dirty="0" err="1">
                <a:solidFill>
                  <a:srgbClr val="000000"/>
                </a:solidFill>
                <a:effectLst/>
              </a:rPr>
              <a:t>radnicima</a:t>
            </a:r>
            <a:r>
              <a:rPr lang="en-GB" sz="1500" b="0" i="0" u="none" strike="noStrike" dirty="0">
                <a:solidFill>
                  <a:srgbClr val="000000"/>
                </a:solidFill>
                <a:effectLst/>
              </a:rPr>
              <a:t> NN 73/2017)</a:t>
            </a:r>
            <a:r>
              <a:rPr lang="en-GB" sz="1500" dirty="0"/>
              <a:t> </a:t>
            </a:r>
            <a:endParaRPr kumimoji="0" lang="hr-HR" sz="1500" b="1"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a:lnSpc>
                <a:spcPct val="107000"/>
              </a:lnSpc>
              <a:spcAft>
                <a:spcPts val="800"/>
              </a:spcAft>
            </a:pPr>
            <a:r>
              <a:rPr lang="hr-HR" sz="1500" b="1" dirty="0">
                <a:solidFill>
                  <a:prstClr val="black"/>
                </a:solidFill>
                <a:ea typeface="Times New Roman" panose="02020603050405020304" pitchFamily="18" charset="0"/>
                <a:cs typeface="Times New Roman" panose="02020603050405020304" pitchFamily="18" charset="0"/>
              </a:rPr>
              <a:t>IT servis ili fizičko mjesto pohrane: </a:t>
            </a:r>
            <a:r>
              <a:rPr lang="hr-HR" sz="1500" b="0" i="0" u="none" strike="noStrike" dirty="0">
                <a:solidFill>
                  <a:srgbClr val="000000"/>
                </a:solidFill>
                <a:effectLst/>
                <a:cs typeface="Times New Roman" panose="02020603050405020304" pitchFamily="18" charset="0"/>
              </a:rPr>
              <a:t>mapa u zaključanom ormaru u uredu vlasnika poduzeća; mapa pod nazivom zaposlenici u ERP-u, zaštićena šifrom</a:t>
            </a:r>
            <a:r>
              <a:rPr lang="hr-HR" sz="1500" dirty="0">
                <a:cs typeface="Times New Roman" panose="02020603050405020304" pitchFamily="18" charset="0"/>
              </a:rPr>
              <a:t> </a:t>
            </a:r>
          </a:p>
          <a:p>
            <a:pPr>
              <a:lnSpc>
                <a:spcPct val="107000"/>
              </a:lnSpc>
              <a:spcAft>
                <a:spcPts val="800"/>
              </a:spcAft>
            </a:pPr>
            <a:r>
              <a:rPr lang="hr-HR" sz="1500" b="1" i="0" u="none" strike="noStrike" dirty="0">
                <a:solidFill>
                  <a:srgbClr val="000000"/>
                </a:solidFill>
                <a:effectLst/>
                <a:cs typeface="Times New Roman" panose="02020603050405020304" pitchFamily="18" charset="0"/>
              </a:rPr>
              <a:t>Opis poduzetih tehničkih i organizacijskih mjera: </a:t>
            </a:r>
            <a:r>
              <a:rPr lang="hr-HR" sz="1500" b="0" i="0" u="none" strike="noStrike" dirty="0">
                <a:solidFill>
                  <a:srgbClr val="000000"/>
                </a:solidFill>
                <a:effectLst/>
                <a:cs typeface="Times New Roman" panose="02020603050405020304" pitchFamily="18" charset="0"/>
              </a:rPr>
              <a:t>Politika privatnosti, Pravilnik o zaštiti podataka, izjava o povjerljivosti, backup programa, antivirusni programi, evidencija pristupa osobnim podacima (logovi),  edukacija zaposlenika na temu zaštite podataka, enkripcija, korištenje korisničkih imena i snažnih lozinki za pristup računalima i računalnoj opremi, antivirusni programi, redovito izrađivanje sigurnosnih kopija podataka. Papirnata dokumentacija koja sadrži osobne podatke nalazi se u zaključanom ormariću u zaključanoj prostoriji. </a:t>
            </a:r>
            <a:br>
              <a:rPr lang="hr-HR" sz="1200" b="0" i="0" u="none" strike="noStrike" dirty="0">
                <a:solidFill>
                  <a:srgbClr val="000000"/>
                </a:solidFill>
                <a:effectLst/>
                <a:cs typeface="Times New Roman" panose="02020603050405020304" pitchFamily="18" charset="0"/>
              </a:rPr>
            </a:br>
            <a:endParaRPr kumimoji="0" lang="hr-HR" sz="1200" b="1" i="0" u="none" strike="noStrike" kern="1200" cap="none" spc="0" normalizeH="0" baseline="0" noProof="0" dirty="0">
              <a:ln>
                <a:noFill/>
              </a:ln>
              <a:solidFill>
                <a:prstClr val="black"/>
              </a:solidFill>
              <a:effectLst/>
              <a:highlight>
                <a:srgbClr val="C0C0C0"/>
              </a:highlight>
              <a:uLnTx/>
              <a:uFillTx/>
              <a:ea typeface="Times New Roman" panose="02020603050405020304" pitchFamily="18" charset="0"/>
              <a:cs typeface="Times New Roman" panose="02020603050405020304" pitchFamily="18" charset="0"/>
            </a:endParaRPr>
          </a:p>
          <a:p>
            <a:pPr marL="342900" lvl="0" indent="-342900" algn="just" fontAlgn="base">
              <a:lnSpc>
                <a:spcPct val="120000"/>
              </a:lnSpc>
              <a:spcAft>
                <a:spcPts val="800"/>
              </a:spcAft>
              <a:buFont typeface="Symbol" panose="05050102010706020507" pitchFamily="18" charset="2"/>
              <a:buChar char=""/>
              <a:tabLst>
                <a:tab pos="457200" algn="l"/>
              </a:tabLst>
            </a:pPr>
            <a:endParaRPr lang="hr-HR" sz="1800" b="1" kern="1200" dirty="0">
              <a:solidFill>
                <a:srgbClr val="000000"/>
              </a:solidFill>
              <a:effectLst/>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F99907B-E371-9280-8EA5-DA6BD58D01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21659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6" name="Tablica 9">
            <a:extLst>
              <a:ext uri="{FF2B5EF4-FFF2-40B4-BE49-F238E27FC236}">
                <a16:creationId xmlns:a16="http://schemas.microsoft.com/office/drawing/2014/main" id="{97BC5188-EEB7-495C-82D2-CC52BB5E2B41}"/>
              </a:ext>
            </a:extLst>
          </p:cNvPr>
          <p:cNvGraphicFramePr>
            <a:graphicFrameLocks noGrp="1"/>
          </p:cNvGraphicFramePr>
          <p:nvPr>
            <p:extLst>
              <p:ext uri="{D42A27DB-BD31-4B8C-83A1-F6EECF244321}">
                <p14:modId xmlns:p14="http://schemas.microsoft.com/office/powerpoint/2010/main" val="3486395983"/>
              </p:ext>
            </p:extLst>
          </p:nvPr>
        </p:nvGraphicFramePr>
        <p:xfrm>
          <a:off x="638505" y="4113571"/>
          <a:ext cx="10597054" cy="2102264"/>
        </p:xfrm>
        <a:graphic>
          <a:graphicData uri="http://schemas.openxmlformats.org/drawingml/2006/table">
            <a:tbl>
              <a:tblPr firstRow="1" bandRow="1">
                <a:tableStyleId>{5940675A-B579-460E-94D1-54222C63F5DA}</a:tableStyleId>
              </a:tblPr>
              <a:tblGrid>
                <a:gridCol w="5120599">
                  <a:extLst>
                    <a:ext uri="{9D8B030D-6E8A-4147-A177-3AD203B41FA5}">
                      <a16:colId xmlns:a16="http://schemas.microsoft.com/office/drawing/2014/main" val="2145026759"/>
                    </a:ext>
                  </a:extLst>
                </a:gridCol>
                <a:gridCol w="5476455">
                  <a:extLst>
                    <a:ext uri="{9D8B030D-6E8A-4147-A177-3AD203B41FA5}">
                      <a16:colId xmlns:a16="http://schemas.microsoft.com/office/drawing/2014/main" val="337765939"/>
                    </a:ext>
                  </a:extLst>
                </a:gridCol>
              </a:tblGrid>
              <a:tr h="593932">
                <a:tc>
                  <a:txBody>
                    <a:bodyPr/>
                    <a:lstStyle/>
                    <a:p>
                      <a:r>
                        <a:rPr lang="hr-HR" b="1" dirty="0"/>
                        <a:t>Izvršitelj obrade:</a:t>
                      </a:r>
                      <a:endParaRPr lang="hr-HR" b="0" dirty="0"/>
                    </a:p>
                  </a:txBody>
                  <a:tcPr/>
                </a:tc>
                <a:tc>
                  <a:txBody>
                    <a:bodyPr/>
                    <a:lstStyle/>
                    <a:p>
                      <a:r>
                        <a:rPr lang="en-GB" dirty="0"/>
                        <a:t>B d.o.o.</a:t>
                      </a:r>
                      <a:endParaRPr lang="hr-HR" dirty="0"/>
                    </a:p>
                  </a:txBody>
                  <a:tcPr/>
                </a:tc>
                <a:extLst>
                  <a:ext uri="{0D108BD9-81ED-4DB2-BD59-A6C34878D82A}">
                    <a16:rowId xmlns:a16="http://schemas.microsoft.com/office/drawing/2014/main" val="3798290261"/>
                  </a:ext>
                </a:extLst>
              </a:tr>
              <a:tr h="593932">
                <a:tc gridSpan="2">
                  <a:txBody>
                    <a:bodyPr/>
                    <a:lstStyle/>
                    <a:p>
                      <a:r>
                        <a:rPr lang="hr-HR" b="1" dirty="0"/>
                        <a:t>Vrsta obrade: </a:t>
                      </a:r>
                      <a:r>
                        <a:rPr lang="hr-HR" b="0" dirty="0"/>
                        <a:t>videonadzor u svrhu zaštite osoba i imovine objekta na adresi ___________</a:t>
                      </a:r>
                    </a:p>
                  </a:txBody>
                  <a:tcPr/>
                </a:tc>
                <a:tc hMerge="1">
                  <a:txBody>
                    <a:bodyPr/>
                    <a:lstStyle/>
                    <a:p>
                      <a:endParaRPr lang="hr-HR" dirty="0"/>
                    </a:p>
                  </a:txBody>
                  <a:tcPr/>
                </a:tc>
                <a:extLst>
                  <a:ext uri="{0D108BD9-81ED-4DB2-BD59-A6C34878D82A}">
                    <a16:rowId xmlns:a16="http://schemas.microsoft.com/office/drawing/2014/main" val="3756343411"/>
                  </a:ext>
                </a:extLst>
              </a:tr>
              <a:tr h="593932">
                <a:tc>
                  <a:txBody>
                    <a:bodyPr/>
                    <a:lstStyle/>
                    <a:p>
                      <a:r>
                        <a:rPr lang="hr-HR" b="1" dirty="0"/>
                        <a:t>Prijenos: </a:t>
                      </a:r>
                      <a:r>
                        <a:rPr lang="hr-HR" dirty="0"/>
                        <a:t>- </a:t>
                      </a:r>
                    </a:p>
                  </a:txBody>
                  <a:tcPr/>
                </a:tc>
                <a:tc>
                  <a:txBody>
                    <a:bodyPr/>
                    <a:lstStyle/>
                    <a:p>
                      <a:r>
                        <a:rPr lang="hr-HR" b="1" dirty="0" err="1"/>
                        <a:t>Teh</a:t>
                      </a:r>
                      <a:r>
                        <a:rPr lang="hr-HR" b="1" dirty="0"/>
                        <a:t>. i </a:t>
                      </a:r>
                      <a:r>
                        <a:rPr lang="hr-HR" b="1" dirty="0" err="1"/>
                        <a:t>org</a:t>
                      </a:r>
                      <a:r>
                        <a:rPr lang="hr-HR" b="1" dirty="0"/>
                        <a:t>. Mjere:</a:t>
                      </a:r>
                      <a:r>
                        <a:rPr lang="en-GB" b="1" dirty="0"/>
                        <a:t> </a:t>
                      </a:r>
                      <a:r>
                        <a:rPr lang="en-GB" b="0" dirty="0" err="1"/>
                        <a:t>Pravilnik</a:t>
                      </a:r>
                      <a:r>
                        <a:rPr lang="en-GB" b="0" dirty="0"/>
                        <a:t> o </a:t>
                      </a:r>
                      <a:r>
                        <a:rPr lang="en-GB" b="0" dirty="0" err="1"/>
                        <a:t>videonadzoru</a:t>
                      </a:r>
                      <a:r>
                        <a:rPr lang="en-GB" b="0" dirty="0"/>
                        <a:t>, </a:t>
                      </a:r>
                      <a:r>
                        <a:rPr lang="en-GB" b="0" dirty="0" err="1"/>
                        <a:t>edukacija</a:t>
                      </a:r>
                      <a:r>
                        <a:rPr lang="en-GB" b="0" dirty="0"/>
                        <a:t> </a:t>
                      </a:r>
                      <a:r>
                        <a:rPr lang="en-GB" b="0" dirty="0" err="1"/>
                        <a:t>zaposlenika</a:t>
                      </a:r>
                      <a:r>
                        <a:rPr lang="en-GB" b="0" dirty="0"/>
                        <a:t>, </a:t>
                      </a:r>
                      <a:r>
                        <a:rPr lang="en-GB" b="0" dirty="0" err="1"/>
                        <a:t>Ugovor</a:t>
                      </a:r>
                      <a:r>
                        <a:rPr lang="en-GB" b="0" dirty="0"/>
                        <a:t> </a:t>
                      </a:r>
                      <a:r>
                        <a:rPr lang="en-GB" b="0" dirty="0" err="1"/>
                        <a:t>sa</a:t>
                      </a:r>
                      <a:r>
                        <a:rPr lang="en-GB" b="0" dirty="0"/>
                        <a:t> </a:t>
                      </a:r>
                      <a:r>
                        <a:rPr lang="en-GB" b="0" dirty="0" err="1"/>
                        <a:t>izvršiteljem</a:t>
                      </a:r>
                      <a:r>
                        <a:rPr lang="en-GB" b="0" dirty="0"/>
                        <a:t> </a:t>
                      </a:r>
                      <a:r>
                        <a:rPr lang="en-GB" b="0" dirty="0" err="1"/>
                        <a:t>obrade</a:t>
                      </a:r>
                      <a:r>
                        <a:rPr lang="en-GB" b="0" dirty="0"/>
                        <a:t>, </a:t>
                      </a:r>
                      <a:r>
                        <a:rPr lang="en-GB" b="0" dirty="0" err="1"/>
                        <a:t>Izjave</a:t>
                      </a:r>
                      <a:r>
                        <a:rPr lang="en-GB" b="0" dirty="0"/>
                        <a:t> o </a:t>
                      </a:r>
                      <a:r>
                        <a:rPr lang="en-GB" b="0" dirty="0" err="1"/>
                        <a:t>povjerljivosti</a:t>
                      </a:r>
                      <a:r>
                        <a:rPr lang="en-GB" b="0" dirty="0"/>
                        <a:t> </a:t>
                      </a:r>
                      <a:endParaRPr lang="hr-HR" b="0" dirty="0"/>
                    </a:p>
                  </a:txBody>
                  <a:tcPr/>
                </a:tc>
                <a:extLst>
                  <a:ext uri="{0D108BD9-81ED-4DB2-BD59-A6C34878D82A}">
                    <a16:rowId xmlns:a16="http://schemas.microsoft.com/office/drawing/2014/main" val="4240151483"/>
                  </a:ext>
                </a:extLst>
              </a:tr>
            </a:tbl>
          </a:graphicData>
        </a:graphic>
      </p:graphicFrame>
      <p:graphicFrame>
        <p:nvGraphicFramePr>
          <p:cNvPr id="18" name="Tablica 8">
            <a:extLst>
              <a:ext uri="{FF2B5EF4-FFF2-40B4-BE49-F238E27FC236}">
                <a16:creationId xmlns:a16="http://schemas.microsoft.com/office/drawing/2014/main" id="{3B0AD314-B49E-420A-9E28-B9E8C4FB2A8F}"/>
              </a:ext>
            </a:extLst>
          </p:cNvPr>
          <p:cNvGraphicFramePr>
            <a:graphicFrameLocks/>
          </p:cNvGraphicFramePr>
          <p:nvPr>
            <p:extLst>
              <p:ext uri="{D42A27DB-BD31-4B8C-83A1-F6EECF244321}">
                <p14:modId xmlns:p14="http://schemas.microsoft.com/office/powerpoint/2010/main" val="443574878"/>
              </p:ext>
            </p:extLst>
          </p:nvPr>
        </p:nvGraphicFramePr>
        <p:xfrm>
          <a:off x="638505" y="1367210"/>
          <a:ext cx="10515600" cy="2844800"/>
        </p:xfrm>
        <a:graphic>
          <a:graphicData uri="http://schemas.openxmlformats.org/drawingml/2006/table">
            <a:tbl>
              <a:tblPr firstRow="1" bandRow="1">
                <a:tableStyleId>{5940675A-B579-460E-94D1-54222C63F5DA}</a:tableStyleId>
              </a:tblPr>
              <a:tblGrid>
                <a:gridCol w="3050627">
                  <a:extLst>
                    <a:ext uri="{9D8B030D-6E8A-4147-A177-3AD203B41FA5}">
                      <a16:colId xmlns:a16="http://schemas.microsoft.com/office/drawing/2014/main" val="1403080745"/>
                    </a:ext>
                  </a:extLst>
                </a:gridCol>
                <a:gridCol w="454573">
                  <a:extLst>
                    <a:ext uri="{9D8B030D-6E8A-4147-A177-3AD203B41FA5}">
                      <a16:colId xmlns:a16="http://schemas.microsoft.com/office/drawing/2014/main" val="732354131"/>
                    </a:ext>
                  </a:extLst>
                </a:gridCol>
                <a:gridCol w="3734913">
                  <a:extLst>
                    <a:ext uri="{9D8B030D-6E8A-4147-A177-3AD203B41FA5}">
                      <a16:colId xmlns:a16="http://schemas.microsoft.com/office/drawing/2014/main" val="202235963"/>
                    </a:ext>
                  </a:extLst>
                </a:gridCol>
                <a:gridCol w="3275487">
                  <a:extLst>
                    <a:ext uri="{9D8B030D-6E8A-4147-A177-3AD203B41FA5}">
                      <a16:colId xmlns:a16="http://schemas.microsoft.com/office/drawing/2014/main" val="1562317855"/>
                    </a:ext>
                  </a:extLst>
                </a:gridCol>
              </a:tblGrid>
              <a:tr h="370840">
                <a:tc>
                  <a:txBody>
                    <a:bodyPr/>
                    <a:lstStyle/>
                    <a:p>
                      <a:r>
                        <a:rPr lang="hr-HR" b="1" dirty="0"/>
                        <a:t>Voditelj obrade:</a:t>
                      </a:r>
                    </a:p>
                  </a:txBody>
                  <a:tcPr/>
                </a:tc>
                <a:tc gridSpan="3">
                  <a:txBody>
                    <a:bodyPr/>
                    <a:lstStyle/>
                    <a:p>
                      <a:r>
                        <a:rPr lang="hr-HR" dirty="0"/>
                        <a:t>A d.o.o.</a:t>
                      </a: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64551370"/>
                  </a:ext>
                </a:extLst>
              </a:tr>
              <a:tr h="370840">
                <a:tc>
                  <a:txBody>
                    <a:bodyPr/>
                    <a:lstStyle/>
                    <a:p>
                      <a:r>
                        <a:rPr lang="hr-HR" b="1" dirty="0"/>
                        <a:t>Kategorija ispitanika i osobnih podataka: </a:t>
                      </a:r>
                    </a:p>
                  </a:txBody>
                  <a:tcPr/>
                </a:tc>
                <a:tc gridSpan="3">
                  <a:txBody>
                    <a:bodyPr/>
                    <a:lstStyle/>
                    <a:p>
                      <a:r>
                        <a:rPr lang="en-GB" dirty="0" err="1"/>
                        <a:t>Posjetitelji</a:t>
                      </a:r>
                      <a:r>
                        <a:rPr lang="en-GB" dirty="0"/>
                        <a:t> </a:t>
                      </a:r>
                      <a:r>
                        <a:rPr lang="en-GB" dirty="0" err="1"/>
                        <a:t>poslovnice</a:t>
                      </a:r>
                      <a:r>
                        <a:rPr lang="en-GB" dirty="0"/>
                        <a:t> I </a:t>
                      </a:r>
                      <a:r>
                        <a:rPr lang="en-GB" dirty="0" err="1"/>
                        <a:t>zaposlenici</a:t>
                      </a:r>
                      <a:endParaRPr lang="hr-HR" dirty="0"/>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3497272822"/>
                  </a:ext>
                </a:extLst>
              </a:tr>
              <a:tr h="370840">
                <a:tc>
                  <a:txBody>
                    <a:bodyPr/>
                    <a:lstStyle/>
                    <a:p>
                      <a:r>
                        <a:rPr lang="hr-HR" b="1" dirty="0"/>
                        <a:t>Svrha:</a:t>
                      </a:r>
                      <a:endParaRPr lang="hr-HR" dirty="0"/>
                    </a:p>
                  </a:txBody>
                  <a:tcPr/>
                </a:tc>
                <a:tc gridSpan="3">
                  <a:txBody>
                    <a:bodyPr/>
                    <a:lstStyle/>
                    <a:p>
                      <a:r>
                        <a:rPr lang="hr-HR" dirty="0"/>
                        <a:t>zaštita </a:t>
                      </a:r>
                      <a:r>
                        <a:rPr lang="en-GB" dirty="0" err="1"/>
                        <a:t>ljudi</a:t>
                      </a:r>
                      <a:r>
                        <a:rPr lang="hr-HR" dirty="0"/>
                        <a:t> i imovine</a:t>
                      </a: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1253179731"/>
                  </a:ext>
                </a:extLst>
              </a:tr>
              <a:tr h="370840">
                <a:tc gridSpan="2">
                  <a:txBody>
                    <a:bodyPr/>
                    <a:lstStyle/>
                    <a:p>
                      <a:r>
                        <a:rPr lang="en-GB" b="1" dirty="0" err="1"/>
                        <a:t>Pravna</a:t>
                      </a:r>
                      <a:r>
                        <a:rPr lang="en-GB" b="1" dirty="0"/>
                        <a:t> </a:t>
                      </a:r>
                      <a:r>
                        <a:rPr lang="en-GB" b="1" dirty="0" err="1"/>
                        <a:t>osnova</a:t>
                      </a:r>
                      <a:r>
                        <a:rPr lang="en-GB" b="1" dirty="0"/>
                        <a:t> za </a:t>
                      </a:r>
                      <a:r>
                        <a:rPr lang="en-GB" b="1" dirty="0" err="1"/>
                        <a:t>obradu</a:t>
                      </a:r>
                      <a:r>
                        <a:rPr lang="en-GB" b="1" dirty="0"/>
                        <a:t>: </a:t>
                      </a:r>
                      <a:r>
                        <a:rPr lang="en-GB" b="0" dirty="0" err="1"/>
                        <a:t>legitimni</a:t>
                      </a:r>
                      <a:r>
                        <a:rPr lang="en-GB" b="0" dirty="0"/>
                        <a:t> </a:t>
                      </a:r>
                      <a:r>
                        <a:rPr lang="en-GB" b="0" dirty="0" err="1"/>
                        <a:t>interes</a:t>
                      </a:r>
                      <a:endParaRPr lang="hr-HR" b="0" dirty="0"/>
                    </a:p>
                  </a:txBody>
                  <a:tcPr/>
                </a:tc>
                <a:tc hMerge="1">
                  <a:txBody>
                    <a:bodyPr/>
                    <a:lstStyle/>
                    <a:p>
                      <a:endParaRPr lang="hr-HR" dirty="0"/>
                    </a:p>
                  </a:txBody>
                  <a:tcPr/>
                </a:tc>
                <a:tc rowSpan="2">
                  <a:txBody>
                    <a:bodyPr/>
                    <a:lstStyle/>
                    <a:p>
                      <a:r>
                        <a:rPr lang="hr-HR" b="1" dirty="0"/>
                        <a:t>Rok za brisanje:</a:t>
                      </a:r>
                    </a:p>
                    <a:p>
                      <a:r>
                        <a:rPr lang="hr-HR" dirty="0"/>
                        <a:t>6 mjeseci</a:t>
                      </a:r>
                    </a:p>
                  </a:txBody>
                  <a:tcPr/>
                </a:tc>
                <a:tc rowSpan="2">
                  <a:txBody>
                    <a:bodyPr/>
                    <a:lstStyle/>
                    <a:p>
                      <a:r>
                        <a:rPr lang="hr-HR" b="1" dirty="0" err="1"/>
                        <a:t>Teh</a:t>
                      </a:r>
                      <a:r>
                        <a:rPr lang="hr-HR" b="1" dirty="0"/>
                        <a:t>. i </a:t>
                      </a:r>
                      <a:r>
                        <a:rPr lang="hr-HR" b="1" dirty="0" err="1"/>
                        <a:t>org</a:t>
                      </a:r>
                      <a:r>
                        <a:rPr lang="hr-HR" b="1" dirty="0"/>
                        <a:t>. mjere: </a:t>
                      </a:r>
                    </a:p>
                    <a:p>
                      <a:r>
                        <a:rPr lang="hr-HR" b="0" dirty="0"/>
                        <a:t>Interni akti</a:t>
                      </a:r>
                      <a:r>
                        <a:rPr lang="en-GB" b="0" dirty="0"/>
                        <a:t> (</a:t>
                      </a:r>
                      <a:r>
                        <a:rPr lang="en-GB" b="0" dirty="0" err="1"/>
                        <a:t>Pravilnik</a:t>
                      </a:r>
                      <a:r>
                        <a:rPr lang="en-GB" b="0" dirty="0"/>
                        <a:t> o </a:t>
                      </a:r>
                      <a:r>
                        <a:rPr lang="en-GB" b="0" dirty="0" err="1"/>
                        <a:t>videonadzoru</a:t>
                      </a:r>
                      <a:r>
                        <a:rPr lang="hr-HR" b="0" dirty="0"/>
                        <a:t>, edukacija</a:t>
                      </a:r>
                      <a:r>
                        <a:rPr lang="en-GB" b="0" dirty="0"/>
                        <a:t> </a:t>
                      </a:r>
                      <a:r>
                        <a:rPr lang="en-GB" b="0" dirty="0" err="1"/>
                        <a:t>zaposlenika</a:t>
                      </a:r>
                      <a:r>
                        <a:rPr lang="en-GB" b="0" dirty="0"/>
                        <a:t>, </a:t>
                      </a:r>
                      <a:r>
                        <a:rPr lang="en-GB" b="0" dirty="0" err="1"/>
                        <a:t>Ugovor</a:t>
                      </a:r>
                      <a:r>
                        <a:rPr lang="en-GB" b="0" dirty="0"/>
                        <a:t> </a:t>
                      </a:r>
                      <a:r>
                        <a:rPr lang="en-GB" b="0" dirty="0" err="1"/>
                        <a:t>sa</a:t>
                      </a:r>
                      <a:r>
                        <a:rPr lang="en-GB" b="0" dirty="0"/>
                        <a:t> </a:t>
                      </a:r>
                      <a:r>
                        <a:rPr lang="en-GB" b="0" dirty="0" err="1"/>
                        <a:t>izvršiteljem</a:t>
                      </a:r>
                      <a:r>
                        <a:rPr lang="en-GB" b="0" dirty="0"/>
                        <a:t> </a:t>
                      </a:r>
                      <a:r>
                        <a:rPr lang="en-GB" b="0" dirty="0" err="1"/>
                        <a:t>obrade</a:t>
                      </a:r>
                      <a:r>
                        <a:rPr lang="en-GB" b="0" dirty="0"/>
                        <a:t>) </a:t>
                      </a:r>
                      <a:endParaRPr lang="hr-HR" b="0" dirty="0"/>
                    </a:p>
                  </a:txBody>
                  <a:tcPr/>
                </a:tc>
                <a:extLst>
                  <a:ext uri="{0D108BD9-81ED-4DB2-BD59-A6C34878D82A}">
                    <a16:rowId xmlns:a16="http://schemas.microsoft.com/office/drawing/2014/main" val="482566918"/>
                  </a:ext>
                </a:extLst>
              </a:tr>
              <a:tr h="370840">
                <a:tc gridSpan="2">
                  <a:txBody>
                    <a:bodyPr/>
                    <a:lstStyle/>
                    <a:p>
                      <a:r>
                        <a:rPr lang="en-GB" b="1" dirty="0" err="1"/>
                        <a:t>Primatelji</a:t>
                      </a:r>
                      <a:r>
                        <a:rPr lang="en-GB" b="1" dirty="0"/>
                        <a:t>: </a:t>
                      </a:r>
                      <a:endParaRPr lang="hr-HR" b="1" dirty="0"/>
                    </a:p>
                  </a:txBody>
                  <a:tcPr/>
                </a:tc>
                <a:tc hMerge="1">
                  <a:txBody>
                    <a:bodyPr/>
                    <a:lstStyle/>
                    <a:p>
                      <a:endParaRPr lang="hr-HR" dirty="0"/>
                    </a:p>
                  </a:txBody>
                  <a:tcPr/>
                </a:tc>
                <a:tc vMerge="1">
                  <a:txBody>
                    <a:bodyPr/>
                    <a:lstStyle/>
                    <a:p>
                      <a:endParaRPr lang="hr-HR" dirty="0"/>
                    </a:p>
                  </a:txBody>
                  <a:tcPr/>
                </a:tc>
                <a:tc vMerge="1">
                  <a:txBody>
                    <a:bodyPr/>
                    <a:lstStyle/>
                    <a:p>
                      <a:endParaRPr lang="hr-HR" dirty="0"/>
                    </a:p>
                  </a:txBody>
                  <a:tcPr/>
                </a:tc>
                <a:extLst>
                  <a:ext uri="{0D108BD9-81ED-4DB2-BD59-A6C34878D82A}">
                    <a16:rowId xmlns:a16="http://schemas.microsoft.com/office/drawing/2014/main" val="4098011792"/>
                  </a:ext>
                </a:extLst>
              </a:tr>
            </a:tbl>
          </a:graphicData>
        </a:graphic>
      </p:graphicFrame>
      <p:sp>
        <p:nvSpPr>
          <p:cNvPr id="17" name="TextBox 16">
            <a:extLst>
              <a:ext uri="{FF2B5EF4-FFF2-40B4-BE49-F238E27FC236}">
                <a16:creationId xmlns:a16="http://schemas.microsoft.com/office/drawing/2014/main" id="{4CE4DA64-A519-4C33-A854-843DE5E29086}"/>
              </a:ext>
            </a:extLst>
          </p:cNvPr>
          <p:cNvSpPr txBox="1"/>
          <p:nvPr/>
        </p:nvSpPr>
        <p:spPr>
          <a:xfrm>
            <a:off x="638505" y="904799"/>
            <a:ext cx="6438900" cy="430887"/>
          </a:xfrm>
          <a:prstGeom prst="rect">
            <a:avLst/>
          </a:prstGeom>
          <a:noFill/>
        </p:spPr>
        <p:txBody>
          <a:bodyPr wrap="square">
            <a:spAutoFit/>
          </a:bodyPr>
          <a:lstStyle/>
          <a:p>
            <a:r>
              <a:rPr lang="hr-HR" sz="2200" b="1" dirty="0">
                <a:solidFill>
                  <a:srgbClr val="92D050"/>
                </a:solidFill>
                <a:latin typeface="+mn-lt"/>
                <a:ea typeface="Times New Roman" panose="02020603050405020304" pitchFamily="18" charset="0"/>
                <a:cs typeface="Times New Roman" panose="02020603050405020304" pitchFamily="18" charset="0"/>
              </a:rPr>
              <a:t>Primjer2: </a:t>
            </a:r>
            <a:r>
              <a:rPr lang="en-GB" sz="2200" b="1" dirty="0" err="1">
                <a:solidFill>
                  <a:srgbClr val="92D050"/>
                </a:solidFill>
                <a:latin typeface="+mn-lt"/>
                <a:ea typeface="Times New Roman" panose="02020603050405020304" pitchFamily="18" charset="0"/>
                <a:cs typeface="Times New Roman" panose="02020603050405020304" pitchFamily="18" charset="0"/>
              </a:rPr>
              <a:t>Videozapisi</a:t>
            </a:r>
            <a:r>
              <a:rPr lang="en-GB" sz="2200" b="1" dirty="0">
                <a:solidFill>
                  <a:srgbClr val="92D050"/>
                </a:solidFill>
                <a:latin typeface="+mn-lt"/>
                <a:ea typeface="Times New Roman" panose="02020603050405020304" pitchFamily="18" charset="0"/>
                <a:cs typeface="Times New Roman" panose="02020603050405020304" pitchFamily="18" charset="0"/>
              </a:rPr>
              <a:t> </a:t>
            </a:r>
            <a:r>
              <a:rPr lang="en-GB" sz="2200" b="1" dirty="0" err="1">
                <a:solidFill>
                  <a:srgbClr val="92D050"/>
                </a:solidFill>
                <a:latin typeface="+mn-lt"/>
                <a:ea typeface="Times New Roman" panose="02020603050405020304" pitchFamily="18" charset="0"/>
                <a:cs typeface="Times New Roman" panose="02020603050405020304" pitchFamily="18" charset="0"/>
              </a:rPr>
              <a:t>posjetitelja</a:t>
            </a:r>
            <a:r>
              <a:rPr lang="en-GB" sz="2200" b="1" dirty="0">
                <a:solidFill>
                  <a:srgbClr val="92D050"/>
                </a:solidFill>
                <a:latin typeface="+mn-lt"/>
                <a:ea typeface="Times New Roman" panose="02020603050405020304" pitchFamily="18" charset="0"/>
                <a:cs typeface="Times New Roman" panose="02020603050405020304" pitchFamily="18" charset="0"/>
              </a:rPr>
              <a:t> </a:t>
            </a:r>
            <a:r>
              <a:rPr lang="en-GB" sz="2200" b="1" dirty="0" err="1">
                <a:solidFill>
                  <a:srgbClr val="92D050"/>
                </a:solidFill>
                <a:latin typeface="+mn-lt"/>
                <a:ea typeface="Times New Roman" panose="02020603050405020304" pitchFamily="18" charset="0"/>
                <a:cs typeface="Times New Roman" panose="02020603050405020304" pitchFamily="18" charset="0"/>
              </a:rPr>
              <a:t>objekta</a:t>
            </a:r>
            <a:r>
              <a:rPr lang="en-GB" sz="2200" b="1" dirty="0">
                <a:solidFill>
                  <a:srgbClr val="92D050"/>
                </a:solidFill>
                <a:latin typeface="+mn-lt"/>
                <a:ea typeface="Times New Roman" panose="02020603050405020304" pitchFamily="18" charset="0"/>
                <a:cs typeface="Times New Roman" panose="02020603050405020304" pitchFamily="18" charset="0"/>
              </a:rPr>
              <a:t> </a:t>
            </a:r>
            <a:r>
              <a:rPr lang="en-GB" sz="2200" b="1" dirty="0" err="1">
                <a:solidFill>
                  <a:srgbClr val="92D050"/>
                </a:solidFill>
                <a:latin typeface="+mn-lt"/>
                <a:ea typeface="Times New Roman" panose="02020603050405020304" pitchFamily="18" charset="0"/>
                <a:cs typeface="Times New Roman" panose="02020603050405020304" pitchFamily="18" charset="0"/>
              </a:rPr>
              <a:t>na</a:t>
            </a:r>
            <a:r>
              <a:rPr lang="en-GB" sz="2200" b="1" dirty="0">
                <a:solidFill>
                  <a:srgbClr val="92D050"/>
                </a:solidFill>
                <a:latin typeface="+mn-lt"/>
                <a:ea typeface="Times New Roman" panose="02020603050405020304" pitchFamily="18" charset="0"/>
                <a:cs typeface="Times New Roman" panose="02020603050405020304" pitchFamily="18" charset="0"/>
              </a:rPr>
              <a:t> </a:t>
            </a:r>
            <a:r>
              <a:rPr lang="en-GB" sz="2200" b="1">
                <a:solidFill>
                  <a:srgbClr val="92D050"/>
                </a:solidFill>
                <a:latin typeface="+mn-lt"/>
                <a:ea typeface="Times New Roman" panose="02020603050405020304" pitchFamily="18" charset="0"/>
                <a:cs typeface="Times New Roman" panose="02020603050405020304" pitchFamily="18" charset="0"/>
              </a:rPr>
              <a:t>adresi</a:t>
            </a:r>
            <a:endParaRPr lang="en-US" sz="2200" dirty="0"/>
          </a:p>
        </p:txBody>
      </p:sp>
      <p:pic>
        <p:nvPicPr>
          <p:cNvPr id="2" name="Picture 1">
            <a:extLst>
              <a:ext uri="{FF2B5EF4-FFF2-40B4-BE49-F238E27FC236}">
                <a16:creationId xmlns:a16="http://schemas.microsoft.com/office/drawing/2014/main" id="{69C90752-9FC8-0280-7A81-DA1FA51C9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608257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3472"/>
            <a:ext cx="12192000" cy="600408"/>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416723"/>
            <a:ext cx="3304240" cy="70846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514571"/>
            <a:ext cx="3200400" cy="648443"/>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731197"/>
            <a:ext cx="2176128" cy="803358"/>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1184491"/>
            <a:ext cx="9612000" cy="806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772891"/>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646280"/>
            <a:ext cx="12192000" cy="51192"/>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756916"/>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692000"/>
            <a:ext cx="0" cy="5796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Naslov 5">
            <a:extLst>
              <a:ext uri="{FF2B5EF4-FFF2-40B4-BE49-F238E27FC236}">
                <a16:creationId xmlns:a16="http://schemas.microsoft.com/office/drawing/2014/main" id="{C40A5EA4-968D-48C6-A9B5-AC536AD7312A}"/>
              </a:ext>
            </a:extLst>
          </p:cNvPr>
          <p:cNvSpPr>
            <a:spLocks noGrp="1"/>
          </p:cNvSpPr>
          <p:nvPr>
            <p:ph type="title"/>
          </p:nvPr>
        </p:nvSpPr>
        <p:spPr>
          <a:xfrm>
            <a:off x="184470" y="1355428"/>
            <a:ext cx="10515600" cy="1252709"/>
          </a:xfrm>
        </p:spPr>
        <p:txBody>
          <a:bodyPr>
            <a:normAutofit/>
          </a:bodyPr>
          <a:lstStyle/>
          <a:p>
            <a:r>
              <a:rPr lang="hr-HR" sz="3600" b="1" dirty="0">
                <a:solidFill>
                  <a:srgbClr val="92D050"/>
                </a:solidFill>
                <a:latin typeface="+mn-lt"/>
              </a:rPr>
              <a:t>Politika privatnosti</a:t>
            </a:r>
            <a:br>
              <a:rPr lang="hr-HR" sz="4400" b="1" dirty="0"/>
            </a:br>
            <a:endParaRPr lang="hr-HR" sz="2700" dirty="0"/>
          </a:p>
        </p:txBody>
      </p:sp>
      <p:sp>
        <p:nvSpPr>
          <p:cNvPr id="4" name="Content Placeholder 3">
            <a:extLst>
              <a:ext uri="{FF2B5EF4-FFF2-40B4-BE49-F238E27FC236}">
                <a16:creationId xmlns:a16="http://schemas.microsoft.com/office/drawing/2014/main" id="{AC40DFC3-CBEB-489F-BB62-97FDEBBE2460}"/>
              </a:ext>
            </a:extLst>
          </p:cNvPr>
          <p:cNvSpPr>
            <a:spLocks noGrp="1"/>
          </p:cNvSpPr>
          <p:nvPr>
            <p:ph sz="half" idx="2"/>
          </p:nvPr>
        </p:nvSpPr>
        <p:spPr>
          <a:xfrm>
            <a:off x="249383" y="2158786"/>
            <a:ext cx="11185236" cy="4412075"/>
          </a:xfrm>
        </p:spPr>
        <p:txBody>
          <a:bodyPr>
            <a:normAutofit fontScale="55000" lnSpcReduction="20000"/>
          </a:bodyPr>
          <a:lstStyle/>
          <a:p>
            <a:pPr marL="0" indent="0">
              <a:buNone/>
            </a:pPr>
            <a:r>
              <a:rPr lang="hr-HR" sz="2900" b="1" dirty="0">
                <a:solidFill>
                  <a:srgbClr val="00B050"/>
                </a:solidFill>
              </a:rPr>
              <a:t>U trenutku prikupljanja osobnih podataka od ispitanika (čl. 13. GDPR), o istom ste dužni pružiti sljedeće informacije</a:t>
            </a:r>
            <a:r>
              <a:rPr lang="hr-HR" sz="2900" dirty="0"/>
              <a:t>:</a:t>
            </a:r>
          </a:p>
          <a:p>
            <a:pPr marL="0" indent="0">
              <a:buNone/>
            </a:pPr>
            <a:endParaRPr lang="hr-HR" sz="2900" dirty="0"/>
          </a:p>
          <a:p>
            <a:r>
              <a:rPr lang="hr-HR" sz="2900" dirty="0"/>
              <a:t>Identitet i kontaktne podatke voditelja obrade</a:t>
            </a:r>
          </a:p>
          <a:p>
            <a:r>
              <a:rPr lang="hr-HR" sz="2900" dirty="0"/>
              <a:t>Kontaktne podatke službenika za zaštitu osobnih podataka</a:t>
            </a:r>
          </a:p>
          <a:p>
            <a:r>
              <a:rPr lang="hr-HR" sz="2900" dirty="0"/>
              <a:t>Svrhe i pravnu osnovu obrade</a:t>
            </a:r>
          </a:p>
          <a:p>
            <a:r>
              <a:rPr lang="hr-HR" sz="2900" dirty="0"/>
              <a:t>Ako se obrada temelji na legitimnim interesima, navesti o kojim se interesima radi</a:t>
            </a:r>
          </a:p>
          <a:p>
            <a:r>
              <a:rPr lang="hr-HR" sz="2900" dirty="0"/>
              <a:t>Primatelje ili kategorije primatelja podataka</a:t>
            </a:r>
          </a:p>
          <a:p>
            <a:r>
              <a:rPr lang="hr-HR" sz="2900" dirty="0"/>
              <a:t>Namjeru prijenosa osobnih podataka trećoj zemlji ili međunarodnoj organizaciji</a:t>
            </a:r>
          </a:p>
          <a:p>
            <a:r>
              <a:rPr lang="hr-HR" sz="2900" dirty="0"/>
              <a:t>Razdoblje u kojem će podaci biti pohranjeni</a:t>
            </a:r>
          </a:p>
          <a:p>
            <a:r>
              <a:rPr lang="hr-HR" sz="2900" dirty="0"/>
              <a:t>Uputiti na prava ispitanika</a:t>
            </a:r>
          </a:p>
          <a:p>
            <a:r>
              <a:rPr lang="hr-HR" sz="2900" dirty="0"/>
              <a:t>Uputiti na pravno povlačenja privole</a:t>
            </a:r>
          </a:p>
          <a:p>
            <a:r>
              <a:rPr lang="hr-HR" sz="2900" dirty="0"/>
              <a:t>Uputiti na pravo podnošenja zahtjeva za zaštitu prava Azop-u</a:t>
            </a:r>
          </a:p>
          <a:p>
            <a:r>
              <a:rPr lang="hr-HR" sz="2900" dirty="0"/>
              <a:t>Informacije o tome jeli pružanje osobnih podataka zakonska ili ugovorna obveza </a:t>
            </a:r>
          </a:p>
          <a:p>
            <a:r>
              <a:rPr lang="hr-HR" sz="2900" dirty="0"/>
              <a:t>Postojanje automatiziranog donošenja odluka, izrada profila-ako je primjenjivo</a:t>
            </a:r>
          </a:p>
          <a:p>
            <a:endParaRPr lang="hr-HR" sz="2900" dirty="0"/>
          </a:p>
          <a:p>
            <a:endParaRPr lang="hr-HR" dirty="0"/>
          </a:p>
        </p:txBody>
      </p:sp>
      <p:pic>
        <p:nvPicPr>
          <p:cNvPr id="2" name="Picture 1">
            <a:extLst>
              <a:ext uri="{FF2B5EF4-FFF2-40B4-BE49-F238E27FC236}">
                <a16:creationId xmlns:a16="http://schemas.microsoft.com/office/drawing/2014/main" id="{66A10B00-F9A3-0427-47D6-B5001CCA2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675168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Naslov 1">
            <a:extLst>
              <a:ext uri="{FF2B5EF4-FFF2-40B4-BE49-F238E27FC236}">
                <a16:creationId xmlns:a16="http://schemas.microsoft.com/office/drawing/2014/main" id="{83B5D4B4-0C36-4A8D-9A8D-4024E9B8D391}"/>
              </a:ext>
            </a:extLst>
          </p:cNvPr>
          <p:cNvSpPr txBox="1">
            <a:spLocks/>
          </p:cNvSpPr>
          <p:nvPr/>
        </p:nvSpPr>
        <p:spPr>
          <a:xfrm>
            <a:off x="153996" y="1022424"/>
            <a:ext cx="10515600" cy="809716"/>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r-HR" sz="5400" b="1" dirty="0">
                <a:solidFill>
                  <a:srgbClr val="92D050"/>
                </a:solidFill>
                <a:latin typeface="+mn-lt"/>
              </a:rPr>
              <a:t>Službenik za zaštitu osobnih podataka</a:t>
            </a:r>
          </a:p>
        </p:txBody>
      </p:sp>
      <p:sp>
        <p:nvSpPr>
          <p:cNvPr id="13" name="Rezervirano mjesto sadržaja 2">
            <a:extLst>
              <a:ext uri="{FF2B5EF4-FFF2-40B4-BE49-F238E27FC236}">
                <a16:creationId xmlns:a16="http://schemas.microsoft.com/office/drawing/2014/main" id="{775570D1-1671-44FB-995D-366A76633DEA}"/>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hr-HR" dirty="0"/>
          </a:p>
        </p:txBody>
      </p:sp>
      <p:sp>
        <p:nvSpPr>
          <p:cNvPr id="14" name="TextBox 13">
            <a:extLst>
              <a:ext uri="{FF2B5EF4-FFF2-40B4-BE49-F238E27FC236}">
                <a16:creationId xmlns:a16="http://schemas.microsoft.com/office/drawing/2014/main" id="{36062EE1-8599-45C2-BBC7-F4821A91BB72}"/>
              </a:ext>
            </a:extLst>
          </p:cNvPr>
          <p:cNvSpPr txBox="1"/>
          <p:nvPr/>
        </p:nvSpPr>
        <p:spPr>
          <a:xfrm>
            <a:off x="657286" y="2250334"/>
            <a:ext cx="9844174" cy="4357347"/>
          </a:xfrm>
          <a:prstGeom prst="rect">
            <a:avLst/>
          </a:prstGeom>
        </p:spPr>
        <p:txBody>
          <a:bodyPr wrap="square" lIns="0" tIns="0" rIns="0" bIns="0" rtlCol="0" anchor="t">
            <a:spAutoFit/>
          </a:bodyPr>
          <a:lstStyle/>
          <a:p>
            <a:pPr>
              <a:lnSpc>
                <a:spcPts val="3990"/>
              </a:lnSpc>
            </a:pPr>
            <a:r>
              <a:rPr lang="hr-HR" sz="2800" dirty="0">
                <a:solidFill>
                  <a:schemeClr val="accent6"/>
                </a:solidFill>
              </a:rPr>
              <a:t>Imate li imenovanog službenika za zaštitu podataka?</a:t>
            </a:r>
          </a:p>
          <a:p>
            <a:pPr>
              <a:lnSpc>
                <a:spcPts val="3990"/>
              </a:lnSpc>
            </a:pPr>
            <a:r>
              <a:rPr lang="en-US" sz="2400" b="1" dirty="0" err="1"/>
              <a:t>Ako</a:t>
            </a:r>
            <a:r>
              <a:rPr lang="en-US" sz="2400" b="1" dirty="0"/>
              <a:t> da, </a:t>
            </a:r>
            <a:r>
              <a:rPr lang="en-US" sz="2400" b="1" dirty="0" err="1"/>
              <a:t>zašto</a:t>
            </a:r>
            <a:r>
              <a:rPr lang="en-US" sz="2400" b="1" dirty="0"/>
              <a:t> je </a:t>
            </a:r>
            <a:r>
              <a:rPr lang="en-US" sz="2400" b="1" dirty="0" err="1"/>
              <a:t>važan</a:t>
            </a:r>
            <a:r>
              <a:rPr lang="en-US" sz="2400" b="1" dirty="0"/>
              <a:t>?</a:t>
            </a:r>
          </a:p>
          <a:p>
            <a:pPr>
              <a:lnSpc>
                <a:spcPts val="2940"/>
              </a:lnSpc>
            </a:pPr>
            <a:r>
              <a:rPr lang="en-US" sz="2000" dirty="0" err="1"/>
              <a:t>temelj</a:t>
            </a:r>
            <a:r>
              <a:rPr lang="en-US" sz="2000" dirty="0"/>
              <a:t> </a:t>
            </a:r>
            <a:r>
              <a:rPr lang="en-US" sz="2000" dirty="0" err="1"/>
              <a:t>pouzdanosti</a:t>
            </a:r>
            <a:r>
              <a:rPr lang="en-US" sz="2000" dirty="0"/>
              <a:t>, </a:t>
            </a:r>
            <a:r>
              <a:rPr lang="en-US" sz="2000" dirty="0" err="1"/>
              <a:t>posrednik</a:t>
            </a:r>
            <a:r>
              <a:rPr lang="en-US" sz="2000" dirty="0"/>
              <a:t>, </a:t>
            </a:r>
            <a:r>
              <a:rPr lang="en-US" sz="2000" dirty="0" err="1"/>
              <a:t>konkurentska</a:t>
            </a:r>
            <a:r>
              <a:rPr lang="en-US" sz="2000" dirty="0"/>
              <a:t> </a:t>
            </a:r>
            <a:r>
              <a:rPr lang="en-US" sz="2000" dirty="0" err="1"/>
              <a:t>prednost</a:t>
            </a:r>
            <a:endParaRPr lang="en-US" sz="2000" dirty="0"/>
          </a:p>
          <a:p>
            <a:pPr>
              <a:lnSpc>
                <a:spcPts val="3990"/>
              </a:lnSpc>
            </a:pPr>
            <a:r>
              <a:rPr lang="en-US" sz="2400" b="1" dirty="0" err="1"/>
              <a:t>Ako</a:t>
            </a:r>
            <a:r>
              <a:rPr lang="en-US" sz="2400" b="1" dirty="0"/>
              <a:t> ne, </a:t>
            </a:r>
            <a:r>
              <a:rPr lang="en-US" sz="2400" b="1" dirty="0" err="1"/>
              <a:t>postoji</a:t>
            </a:r>
            <a:r>
              <a:rPr lang="en-US" sz="2400" b="1" dirty="0"/>
              <a:t> li </a:t>
            </a:r>
            <a:r>
              <a:rPr lang="en-US" sz="2400" b="1" dirty="0" err="1"/>
              <a:t>obveza</a:t>
            </a:r>
            <a:r>
              <a:rPr lang="en-US" sz="2400" b="1" dirty="0"/>
              <a:t>?</a:t>
            </a:r>
          </a:p>
          <a:p>
            <a:pPr>
              <a:lnSpc>
                <a:spcPts val="2940"/>
              </a:lnSpc>
            </a:pPr>
            <a:r>
              <a:rPr lang="en-US" sz="2000" dirty="0" err="1"/>
              <a:t>članak</a:t>
            </a:r>
            <a:r>
              <a:rPr lang="en-US" sz="2000" dirty="0"/>
              <a:t> 37. GDPR, </a:t>
            </a:r>
            <a:r>
              <a:rPr lang="en-US" sz="2000" dirty="0" err="1"/>
              <a:t>osnovna</a:t>
            </a:r>
            <a:r>
              <a:rPr lang="en-US" sz="2000" dirty="0"/>
              <a:t> </a:t>
            </a:r>
            <a:r>
              <a:rPr lang="en-US" sz="2000" dirty="0" err="1"/>
              <a:t>djelatnost</a:t>
            </a:r>
            <a:endParaRPr lang="en-US" sz="2000" dirty="0"/>
          </a:p>
          <a:p>
            <a:pPr>
              <a:lnSpc>
                <a:spcPts val="3990"/>
              </a:lnSpc>
            </a:pPr>
            <a:r>
              <a:rPr lang="en-US" sz="2400" b="1" dirty="0" err="1"/>
              <a:t>Kakav</a:t>
            </a:r>
            <a:r>
              <a:rPr lang="en-US" sz="2400" b="1" dirty="0"/>
              <a:t> bi </a:t>
            </a:r>
            <a:r>
              <a:rPr lang="hr-HR" sz="2400" b="1" dirty="0"/>
              <a:t>službenik </a:t>
            </a:r>
            <a:r>
              <a:rPr lang="en-US" sz="2400" b="1" dirty="0" err="1"/>
              <a:t>trebao</a:t>
            </a:r>
            <a:r>
              <a:rPr lang="en-US" sz="2400" b="1" dirty="0"/>
              <a:t> </a:t>
            </a:r>
            <a:r>
              <a:rPr lang="en-US" sz="2400" b="1" dirty="0" err="1"/>
              <a:t>biti</a:t>
            </a:r>
            <a:r>
              <a:rPr lang="en-US" sz="2400" b="1" dirty="0"/>
              <a:t>?</a:t>
            </a:r>
          </a:p>
          <a:p>
            <a:pPr>
              <a:lnSpc>
                <a:spcPts val="2940"/>
              </a:lnSpc>
              <a:spcBef>
                <a:spcPct val="0"/>
              </a:spcBef>
            </a:pPr>
            <a:r>
              <a:rPr lang="en-US" sz="2000" dirty="0" err="1"/>
              <a:t>neovisan</a:t>
            </a:r>
            <a:r>
              <a:rPr lang="en-US" sz="2000" dirty="0"/>
              <a:t>, </a:t>
            </a:r>
            <a:r>
              <a:rPr lang="en-US" sz="2000" dirty="0" err="1"/>
              <a:t>stručan</a:t>
            </a:r>
            <a:r>
              <a:rPr lang="en-US" sz="2000" dirty="0"/>
              <a:t>, ne u </a:t>
            </a:r>
            <a:r>
              <a:rPr lang="en-US" sz="2000" dirty="0" err="1"/>
              <a:t>sukobu</a:t>
            </a:r>
            <a:r>
              <a:rPr lang="en-US" sz="2000" dirty="0"/>
              <a:t> </a:t>
            </a:r>
            <a:r>
              <a:rPr lang="en-US" sz="2000" dirty="0" err="1"/>
              <a:t>interesa</a:t>
            </a:r>
            <a:endParaRPr lang="hr-HR" sz="2000" dirty="0"/>
          </a:p>
          <a:p>
            <a:pPr>
              <a:lnSpc>
                <a:spcPts val="2940"/>
              </a:lnSpc>
              <a:spcBef>
                <a:spcPct val="0"/>
              </a:spcBef>
            </a:pPr>
            <a:r>
              <a:rPr lang="hr-HR" sz="2400" b="1" dirty="0"/>
              <a:t>Položaj i zadaće?</a:t>
            </a:r>
          </a:p>
          <a:p>
            <a:pPr>
              <a:lnSpc>
                <a:spcPts val="2940"/>
              </a:lnSpc>
              <a:spcBef>
                <a:spcPct val="0"/>
              </a:spcBef>
            </a:pPr>
            <a:r>
              <a:rPr lang="hr-HR" sz="2000" dirty="0"/>
              <a:t>Resursi za rad, upute, odgovornost</a:t>
            </a:r>
            <a:endParaRPr lang="en-US" sz="2000" dirty="0"/>
          </a:p>
          <a:p>
            <a:pPr>
              <a:lnSpc>
                <a:spcPts val="3991"/>
              </a:lnSpc>
              <a:spcBef>
                <a:spcPct val="0"/>
              </a:spcBef>
            </a:pPr>
            <a:endParaRPr lang="en-US" sz="2100" dirty="0">
              <a:solidFill>
                <a:srgbClr val="F0F2F6"/>
              </a:solidFill>
              <a:latin typeface="Clear Sans Regular"/>
            </a:endParaRPr>
          </a:p>
        </p:txBody>
      </p:sp>
      <p:pic>
        <p:nvPicPr>
          <p:cNvPr id="2" name="Picture 1">
            <a:extLst>
              <a:ext uri="{FF2B5EF4-FFF2-40B4-BE49-F238E27FC236}">
                <a16:creationId xmlns:a16="http://schemas.microsoft.com/office/drawing/2014/main" id="{6B4187F1-DFA3-FAE3-0310-1D4BEF603E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416306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0C1211B-949B-DC60-2734-6A3C1CC151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E0C1211B-949B-DC60-2734-6A3C1CC151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5282C97-49A1-CB30-8EF6-0604EC07671F}"/>
              </a:ext>
            </a:extLst>
          </p:cNvPr>
          <p:cNvSpPr>
            <a:spLocks noGrp="1"/>
          </p:cNvSpPr>
          <p:nvPr>
            <p:ph type="title"/>
          </p:nvPr>
        </p:nvSpPr>
        <p:spPr>
          <a:xfrm>
            <a:off x="176463" y="499533"/>
            <a:ext cx="6442051" cy="5552924"/>
          </a:xfrm>
        </p:spPr>
        <p:txBody>
          <a:bodyPr vert="horz"/>
          <a:lstStyle/>
          <a:p>
            <a:r>
              <a:rPr lang="hr-HR" dirty="0"/>
              <a:t>Imenovanje službenika</a:t>
            </a:r>
          </a:p>
        </p:txBody>
      </p:sp>
      <p:pic>
        <p:nvPicPr>
          <p:cNvPr id="4" name="Picture 3">
            <a:extLst>
              <a:ext uri="{FF2B5EF4-FFF2-40B4-BE49-F238E27FC236}">
                <a16:creationId xmlns:a16="http://schemas.microsoft.com/office/drawing/2014/main" id="{866161DD-F0AA-AFC5-2A52-503067F79493}"/>
              </a:ext>
            </a:extLst>
          </p:cNvPr>
          <p:cNvPicPr>
            <a:picLocks noChangeAspect="1"/>
          </p:cNvPicPr>
          <p:nvPr/>
        </p:nvPicPr>
        <p:blipFill>
          <a:blip r:embed="rId6"/>
          <a:stretch>
            <a:fillRect/>
          </a:stretch>
        </p:blipFill>
        <p:spPr>
          <a:xfrm>
            <a:off x="5720894" y="0"/>
            <a:ext cx="6142827" cy="6858000"/>
          </a:xfrm>
          <a:prstGeom prst="rect">
            <a:avLst/>
          </a:prstGeom>
        </p:spPr>
      </p:pic>
    </p:spTree>
    <p:extLst>
      <p:ext uri="{BB962C8B-B14F-4D97-AF65-F5344CB8AC3E}">
        <p14:creationId xmlns:p14="http://schemas.microsoft.com/office/powerpoint/2010/main" val="64690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Naslov 1">
            <a:extLst>
              <a:ext uri="{FF2B5EF4-FFF2-40B4-BE49-F238E27FC236}">
                <a16:creationId xmlns:a16="http://schemas.microsoft.com/office/drawing/2014/main" id="{6D57F67F-24B0-456E-AFBD-E85FC9F12D51}"/>
              </a:ext>
            </a:extLst>
          </p:cNvPr>
          <p:cNvSpPr txBox="1">
            <a:spLocks/>
          </p:cNvSpPr>
          <p:nvPr/>
        </p:nvSpPr>
        <p:spPr>
          <a:xfrm>
            <a:off x="120823" y="929311"/>
            <a:ext cx="4099190" cy="8339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r-HR" sz="4400" b="1" dirty="0">
                <a:solidFill>
                  <a:srgbClr val="00B050"/>
                </a:solidFill>
                <a:latin typeface="+mn-lt"/>
              </a:rPr>
              <a:t>Opći pojmovi </a:t>
            </a:r>
          </a:p>
        </p:txBody>
      </p:sp>
      <p:pic>
        <p:nvPicPr>
          <p:cNvPr id="14" name="Rezervirano mjesto sadržaja 4" descr="Confused person with solid fill">
            <a:extLst>
              <a:ext uri="{FF2B5EF4-FFF2-40B4-BE49-F238E27FC236}">
                <a16:creationId xmlns:a16="http://schemas.microsoft.com/office/drawing/2014/main" id="{F1E7B9D9-8C15-45DC-9745-5F8F041ABA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7236" y="5217724"/>
            <a:ext cx="914400" cy="914400"/>
          </a:xfrm>
          <a:prstGeom prst="rect">
            <a:avLst/>
          </a:prstGeom>
        </p:spPr>
      </p:pic>
      <p:pic>
        <p:nvPicPr>
          <p:cNvPr id="15" name="Grafika 14" descr="Target Audience with solid fill">
            <a:extLst>
              <a:ext uri="{FF2B5EF4-FFF2-40B4-BE49-F238E27FC236}">
                <a16:creationId xmlns:a16="http://schemas.microsoft.com/office/drawing/2014/main" id="{51344FEA-9423-4577-8463-5B09F745CC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113" y="3225912"/>
            <a:ext cx="1383792" cy="1383792"/>
          </a:xfrm>
          <a:prstGeom prst="rect">
            <a:avLst/>
          </a:prstGeom>
        </p:spPr>
      </p:pic>
      <p:pic>
        <p:nvPicPr>
          <p:cNvPr id="17" name="Grafika 16" descr="Schoolhouse with solid fill">
            <a:extLst>
              <a:ext uri="{FF2B5EF4-FFF2-40B4-BE49-F238E27FC236}">
                <a16:creationId xmlns:a16="http://schemas.microsoft.com/office/drawing/2014/main" id="{7599FB44-D273-4F36-9932-D4C2420CC9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73780" y="888860"/>
            <a:ext cx="1703385" cy="1703385"/>
          </a:xfrm>
          <a:prstGeom prst="rect">
            <a:avLst/>
          </a:prstGeom>
        </p:spPr>
      </p:pic>
      <p:sp>
        <p:nvSpPr>
          <p:cNvPr id="18" name="TekstniOkvir 17">
            <a:extLst>
              <a:ext uri="{FF2B5EF4-FFF2-40B4-BE49-F238E27FC236}">
                <a16:creationId xmlns:a16="http://schemas.microsoft.com/office/drawing/2014/main" id="{76289A49-D717-432F-B3F0-2A908B4A8F05}"/>
              </a:ext>
            </a:extLst>
          </p:cNvPr>
          <p:cNvSpPr txBox="1"/>
          <p:nvPr/>
        </p:nvSpPr>
        <p:spPr>
          <a:xfrm>
            <a:off x="1271124" y="1733208"/>
            <a:ext cx="4486624" cy="1692771"/>
          </a:xfrm>
          <a:prstGeom prst="rect">
            <a:avLst/>
          </a:prstGeom>
          <a:noFill/>
        </p:spPr>
        <p:txBody>
          <a:bodyPr wrap="square" rtlCol="0">
            <a:spAutoFit/>
          </a:bodyPr>
          <a:lstStyle/>
          <a:p>
            <a:r>
              <a:rPr lang="pl-PL" sz="2000" b="1" i="0" dirty="0">
                <a:solidFill>
                  <a:schemeClr val="accent2"/>
                </a:solidFill>
                <a:effectLst/>
              </a:rPr>
              <a:t>VODITELJ OBRADE (</a:t>
            </a:r>
            <a:r>
              <a:rPr lang="pl-PL" sz="1600" b="1" i="0" dirty="0">
                <a:solidFill>
                  <a:schemeClr val="accent2"/>
                </a:solidFill>
                <a:effectLst/>
              </a:rPr>
              <a:t>npr. </a:t>
            </a:r>
            <a:r>
              <a:rPr lang="en-GB" sz="1600" b="1" i="0" dirty="0">
                <a:solidFill>
                  <a:schemeClr val="accent2"/>
                </a:solidFill>
                <a:effectLst/>
              </a:rPr>
              <a:t>m</a:t>
            </a:r>
            <a:r>
              <a:rPr lang="pl-PL" sz="1600" b="1" dirty="0">
                <a:solidFill>
                  <a:schemeClr val="accent2"/>
                </a:solidFill>
              </a:rPr>
              <a:t>arketinška agencija, a ne odjel marketinške agencije koji planira obrađivati podatke u svrhe istraživanja tržišta</a:t>
            </a:r>
            <a:r>
              <a:rPr lang="pl-PL" sz="2000" b="1" i="0" dirty="0">
                <a:solidFill>
                  <a:schemeClr val="accent2"/>
                </a:solidFill>
                <a:effectLst/>
              </a:rPr>
              <a:t>)</a:t>
            </a:r>
          </a:p>
          <a:p>
            <a:endParaRPr lang="pl-PL" sz="2000" b="1" i="0" dirty="0">
              <a:solidFill>
                <a:schemeClr val="accent2"/>
              </a:solidFill>
              <a:effectLst/>
            </a:endParaRPr>
          </a:p>
          <a:p>
            <a:r>
              <a:rPr lang="pl-PL" sz="1400" dirty="0">
                <a:solidFill>
                  <a:srgbClr val="000000"/>
                </a:solidFill>
              </a:rPr>
              <a:t>Poslovni subjekt</a:t>
            </a:r>
            <a:r>
              <a:rPr lang="pl-PL" sz="1400" b="0" i="0" dirty="0">
                <a:solidFill>
                  <a:srgbClr val="000000"/>
                </a:solidFill>
                <a:effectLst/>
              </a:rPr>
              <a:t> koji određuje svrhe i sredstva obrade osobnih podataka</a:t>
            </a:r>
            <a:endParaRPr lang="hr-HR" sz="1400" dirty="0"/>
          </a:p>
        </p:txBody>
      </p:sp>
      <p:sp>
        <p:nvSpPr>
          <p:cNvPr id="20" name="TekstniOkvir 19">
            <a:extLst>
              <a:ext uri="{FF2B5EF4-FFF2-40B4-BE49-F238E27FC236}">
                <a16:creationId xmlns:a16="http://schemas.microsoft.com/office/drawing/2014/main" id="{B739D5D7-EE7C-4698-A91D-1CBD866106BC}"/>
              </a:ext>
            </a:extLst>
          </p:cNvPr>
          <p:cNvSpPr txBox="1"/>
          <p:nvPr/>
        </p:nvSpPr>
        <p:spPr>
          <a:xfrm>
            <a:off x="252173" y="4417819"/>
            <a:ext cx="2805063" cy="1754326"/>
          </a:xfrm>
          <a:prstGeom prst="rect">
            <a:avLst/>
          </a:prstGeom>
          <a:noFill/>
        </p:spPr>
        <p:txBody>
          <a:bodyPr wrap="square" rtlCol="0">
            <a:spAutoFit/>
          </a:bodyPr>
          <a:lstStyle/>
          <a:p>
            <a:r>
              <a:rPr lang="hr-HR" sz="1600" b="1" dirty="0">
                <a:solidFill>
                  <a:schemeClr val="accent2"/>
                </a:solidFill>
              </a:rPr>
              <a:t>ISPITANIK (npr. kupac, pretplatnik na newsletter, posjetitelj web stranice, zaposlenik)</a:t>
            </a:r>
          </a:p>
          <a:p>
            <a:endParaRPr lang="hr-HR" sz="1600" b="1" dirty="0">
              <a:solidFill>
                <a:schemeClr val="accent2"/>
              </a:solidFill>
            </a:endParaRPr>
          </a:p>
          <a:p>
            <a:r>
              <a:rPr lang="hr-HR" sz="1400" dirty="0"/>
              <a:t>pojedinac čiji se identitet može utvrditi izravno ili neizravno</a:t>
            </a:r>
          </a:p>
        </p:txBody>
      </p:sp>
      <p:pic>
        <p:nvPicPr>
          <p:cNvPr id="22" name="Grafika 21" descr="Building with solid fill">
            <a:extLst>
              <a:ext uri="{FF2B5EF4-FFF2-40B4-BE49-F238E27FC236}">
                <a16:creationId xmlns:a16="http://schemas.microsoft.com/office/drawing/2014/main" id="{F16352AB-9A43-48F5-8E7A-A160F360BE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618" y="1710889"/>
            <a:ext cx="1244240" cy="1244240"/>
          </a:xfrm>
          <a:prstGeom prst="rect">
            <a:avLst/>
          </a:prstGeom>
        </p:spPr>
      </p:pic>
      <p:sp>
        <p:nvSpPr>
          <p:cNvPr id="30" name="TekstniOkvir 29">
            <a:extLst>
              <a:ext uri="{FF2B5EF4-FFF2-40B4-BE49-F238E27FC236}">
                <a16:creationId xmlns:a16="http://schemas.microsoft.com/office/drawing/2014/main" id="{7ADB7EF7-7A57-4698-B9F5-FE51228222D3}"/>
              </a:ext>
            </a:extLst>
          </p:cNvPr>
          <p:cNvSpPr txBox="1"/>
          <p:nvPr/>
        </p:nvSpPr>
        <p:spPr>
          <a:xfrm>
            <a:off x="9277165" y="1198445"/>
            <a:ext cx="2867488" cy="2431435"/>
          </a:xfrm>
          <a:prstGeom prst="rect">
            <a:avLst/>
          </a:prstGeom>
          <a:noFill/>
        </p:spPr>
        <p:txBody>
          <a:bodyPr wrap="square" rtlCol="0">
            <a:spAutoFit/>
          </a:bodyPr>
          <a:lstStyle/>
          <a:p>
            <a:r>
              <a:rPr lang="pl-PL" sz="1600" b="1" dirty="0">
                <a:solidFill>
                  <a:schemeClr val="accent2"/>
                </a:solidFill>
              </a:rPr>
              <a:t>IZVRŠITELJ OBRADE</a:t>
            </a:r>
          </a:p>
          <a:p>
            <a:r>
              <a:rPr lang="pl-PL" sz="1600" b="1" dirty="0">
                <a:solidFill>
                  <a:schemeClr val="accent2"/>
                </a:solidFill>
              </a:rPr>
              <a:t>(npr. društvo XX specijalizirano za pohranu podataka u oblaku koje upravlja podacima o kupcima voditelja obrade)</a:t>
            </a:r>
          </a:p>
          <a:p>
            <a:endParaRPr lang="pl-PL" sz="1600" b="1" dirty="0">
              <a:solidFill>
                <a:schemeClr val="accent2"/>
              </a:solidFill>
            </a:endParaRPr>
          </a:p>
          <a:p>
            <a:r>
              <a:rPr lang="pl-PL" sz="1400" dirty="0"/>
              <a:t>Poslovni subjekt koji obrađuje osobne podatke u ime voditelja obrade i prema uputama</a:t>
            </a:r>
          </a:p>
          <a:p>
            <a:r>
              <a:rPr lang="pl-PL" sz="1400" dirty="0">
                <a:solidFill>
                  <a:srgbClr val="00B050"/>
                </a:solidFill>
              </a:rPr>
              <a:t>* Ugovor o obradi osobnih podataka</a:t>
            </a:r>
            <a:endParaRPr lang="hr-HR" sz="1400" dirty="0">
              <a:solidFill>
                <a:srgbClr val="00B050"/>
              </a:solidFill>
            </a:endParaRPr>
          </a:p>
        </p:txBody>
      </p:sp>
      <p:pic>
        <p:nvPicPr>
          <p:cNvPr id="33" name="Grafika 32" descr="Gears outline">
            <a:extLst>
              <a:ext uri="{FF2B5EF4-FFF2-40B4-BE49-F238E27FC236}">
                <a16:creationId xmlns:a16="http://schemas.microsoft.com/office/drawing/2014/main" id="{6D3AA1F2-FBD1-46AA-A6CA-965F2C73A5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62765" y="4406664"/>
            <a:ext cx="914400" cy="914400"/>
          </a:xfrm>
          <a:prstGeom prst="rect">
            <a:avLst/>
          </a:prstGeom>
        </p:spPr>
      </p:pic>
      <p:sp>
        <p:nvSpPr>
          <p:cNvPr id="34" name="TekstniOkvir 33">
            <a:extLst>
              <a:ext uri="{FF2B5EF4-FFF2-40B4-BE49-F238E27FC236}">
                <a16:creationId xmlns:a16="http://schemas.microsoft.com/office/drawing/2014/main" id="{65391CA7-F364-4BC0-82AF-F5C7A49B09C5}"/>
              </a:ext>
            </a:extLst>
          </p:cNvPr>
          <p:cNvSpPr txBox="1"/>
          <p:nvPr/>
        </p:nvSpPr>
        <p:spPr>
          <a:xfrm>
            <a:off x="9249456" y="4279693"/>
            <a:ext cx="2927249" cy="1231106"/>
          </a:xfrm>
          <a:prstGeom prst="rect">
            <a:avLst/>
          </a:prstGeom>
          <a:noFill/>
        </p:spPr>
        <p:txBody>
          <a:bodyPr wrap="square" rtlCol="0">
            <a:spAutoFit/>
          </a:bodyPr>
          <a:lstStyle/>
          <a:p>
            <a:r>
              <a:rPr lang="hr-HR" sz="1600" b="1" dirty="0">
                <a:solidFill>
                  <a:schemeClr val="accent2"/>
                </a:solidFill>
              </a:rPr>
              <a:t>OBRADA</a:t>
            </a:r>
            <a:r>
              <a:rPr lang="hr-HR" b="1" dirty="0">
                <a:solidFill>
                  <a:schemeClr val="accent2"/>
                </a:solidFill>
              </a:rPr>
              <a:t> </a:t>
            </a:r>
            <a:r>
              <a:rPr lang="hr-HR" sz="1400" dirty="0"/>
              <a:t>svaki postupak koji se obavlja na osobnim podacima </a:t>
            </a:r>
            <a:r>
              <a:rPr lang="hr-HR" sz="1400" b="1" dirty="0">
                <a:solidFill>
                  <a:schemeClr val="accent2"/>
                </a:solidFill>
              </a:rPr>
              <a:t>(npr. prikupljanje, bilježenje, pohrana, izmjena, obavljanje uvida, uporaba, otkrivanje prijenosom, brisanje ….)</a:t>
            </a:r>
            <a:endParaRPr lang="hr-HR" b="1" dirty="0">
              <a:solidFill>
                <a:schemeClr val="accent2"/>
              </a:solidFill>
            </a:endParaRPr>
          </a:p>
        </p:txBody>
      </p:sp>
      <p:sp>
        <p:nvSpPr>
          <p:cNvPr id="35" name="TextBox 34">
            <a:extLst>
              <a:ext uri="{FF2B5EF4-FFF2-40B4-BE49-F238E27FC236}">
                <a16:creationId xmlns:a16="http://schemas.microsoft.com/office/drawing/2014/main" id="{3510F579-0EA0-4E78-974D-F6F2A9C75354}"/>
              </a:ext>
            </a:extLst>
          </p:cNvPr>
          <p:cNvSpPr txBox="1"/>
          <p:nvPr/>
        </p:nvSpPr>
        <p:spPr>
          <a:xfrm>
            <a:off x="4703563" y="3536253"/>
            <a:ext cx="3479943" cy="26161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a:ln>
                  <a:noFill/>
                </a:ln>
                <a:solidFill>
                  <a:schemeClr val="accent2"/>
                </a:solidFill>
                <a:effectLst/>
                <a:uLnTx/>
                <a:uFillTx/>
                <a:latin typeface="Calibri" panose="020F0502020204030204"/>
                <a:ea typeface="+mn-ea"/>
                <a:cs typeface="+mn-cs"/>
              </a:rPr>
              <a:t>OSOBNI PODATAK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pl-PL" sz="1600" b="1" i="0" u="none" strike="noStrike" kern="1200" cap="none" spc="0" normalizeH="0" baseline="0" noProof="0" dirty="0">
                <a:ln>
                  <a:noFill/>
                </a:ln>
                <a:solidFill>
                  <a:schemeClr val="accent2"/>
                </a:solidFill>
                <a:effectLst/>
                <a:uLnTx/>
                <a:uFillTx/>
                <a:latin typeface="Calibri" panose="020F0502020204030204"/>
                <a:ea typeface="+mn-ea"/>
                <a:cs typeface="+mn-cs"/>
              </a:rPr>
              <a:t>npr. ime/prezime, spol,  podaci o zdravlju, podatak o lokaciji)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effectLst/>
              </a:rPr>
              <a:t>sv</a:t>
            </a:r>
            <a:r>
              <a:rPr lang="hr-HR" sz="1400" dirty="0">
                <a:effectLst/>
              </a:rPr>
              <a:t>aki </a:t>
            </a:r>
            <a:r>
              <a:rPr lang="en-GB" sz="1400" dirty="0" err="1">
                <a:effectLst/>
              </a:rPr>
              <a:t>poda</a:t>
            </a:r>
            <a:r>
              <a:rPr lang="hr-HR" sz="1400" dirty="0">
                <a:effectLst/>
              </a:rPr>
              <a:t>tak</a:t>
            </a:r>
            <a:r>
              <a:rPr lang="en-GB" sz="1400" dirty="0">
                <a:effectLst/>
              </a:rPr>
              <a:t> koji se </a:t>
            </a:r>
            <a:r>
              <a:rPr lang="en-GB" sz="1400" dirty="0" err="1">
                <a:effectLst/>
              </a:rPr>
              <a:t>odnos</a:t>
            </a:r>
            <a:r>
              <a:rPr lang="hr-HR" sz="1400" dirty="0">
                <a:effectLst/>
              </a:rPr>
              <a:t>i</a:t>
            </a:r>
            <a:r>
              <a:rPr lang="en-GB" sz="1400" dirty="0">
                <a:effectLst/>
              </a:rPr>
              <a:t> </a:t>
            </a:r>
            <a:r>
              <a:rPr lang="en-GB" sz="1400" dirty="0" err="1">
                <a:effectLst/>
              </a:rPr>
              <a:t>na</a:t>
            </a:r>
            <a:r>
              <a:rPr lang="en-GB" sz="1400" dirty="0">
                <a:effectLst/>
              </a:rPr>
              <a:t> </a:t>
            </a:r>
            <a:r>
              <a:rPr lang="en-GB" sz="1400" dirty="0" err="1">
                <a:effectLst/>
              </a:rPr>
              <a:t>pojedinca</a:t>
            </a:r>
            <a:r>
              <a:rPr lang="en-GB" sz="1400" dirty="0">
                <a:effectLst/>
              </a:rPr>
              <a:t> </a:t>
            </a:r>
            <a:r>
              <a:rPr lang="en-GB" sz="1400" dirty="0" err="1">
                <a:effectLst/>
              </a:rPr>
              <a:t>čiji</a:t>
            </a:r>
            <a:r>
              <a:rPr lang="en-GB" sz="1400" dirty="0">
                <a:effectLst/>
              </a:rPr>
              <a:t> je </a:t>
            </a:r>
            <a:r>
              <a:rPr lang="en-GB" sz="1400" dirty="0" err="1">
                <a:effectLst/>
              </a:rPr>
              <a:t>identitet</a:t>
            </a:r>
            <a:r>
              <a:rPr lang="en-GB" sz="1400" dirty="0">
                <a:effectLst/>
              </a:rPr>
              <a:t> </a:t>
            </a:r>
            <a:r>
              <a:rPr lang="en-GB" sz="1400" dirty="0" err="1">
                <a:effectLst/>
              </a:rPr>
              <a:t>utvrđen</a:t>
            </a:r>
            <a:r>
              <a:rPr lang="en-GB" sz="1400" dirty="0">
                <a:effectLst/>
              </a:rPr>
              <a:t> </a:t>
            </a:r>
            <a:r>
              <a:rPr lang="en-GB" sz="1400" dirty="0" err="1">
                <a:effectLst/>
              </a:rPr>
              <a:t>ili</a:t>
            </a:r>
            <a:r>
              <a:rPr lang="en-GB" sz="1400" dirty="0">
                <a:effectLst/>
              </a:rPr>
              <a:t> se </a:t>
            </a:r>
            <a:r>
              <a:rPr lang="en-GB" sz="1400" dirty="0" err="1">
                <a:effectLst/>
              </a:rPr>
              <a:t>može</a:t>
            </a:r>
            <a:r>
              <a:rPr lang="en-GB" sz="1400" dirty="0">
                <a:effectLst/>
              </a:rPr>
              <a:t> </a:t>
            </a:r>
            <a:r>
              <a:rPr lang="en-GB" sz="1400" dirty="0" err="1">
                <a:effectLst/>
              </a:rPr>
              <a:t>utvrditi</a:t>
            </a:r>
            <a:r>
              <a:rPr lang="hr-HR" sz="1400" dirty="0">
                <a:effectLst/>
              </a:rPr>
              <a:t>, a </a:t>
            </a:r>
            <a:r>
              <a:rPr lang="en-GB" sz="1400" dirty="0">
                <a:effectLst/>
              </a:rPr>
              <a:t> </a:t>
            </a:r>
            <a:r>
              <a:rPr lang="en-GB" sz="1400" dirty="0" err="1">
                <a:effectLst/>
              </a:rPr>
              <a:t>pojedinac</a:t>
            </a:r>
            <a:r>
              <a:rPr lang="en-GB" sz="1400" dirty="0">
                <a:effectLst/>
              </a:rPr>
              <a:t> </a:t>
            </a:r>
            <a:r>
              <a:rPr lang="en-GB" sz="1400" dirty="0" err="1">
                <a:effectLst/>
              </a:rPr>
              <a:t>čiji</a:t>
            </a:r>
            <a:r>
              <a:rPr lang="en-GB" sz="1400" dirty="0">
                <a:effectLst/>
              </a:rPr>
              <a:t> se </a:t>
            </a:r>
            <a:r>
              <a:rPr lang="en-GB" sz="1400" dirty="0" err="1">
                <a:effectLst/>
              </a:rPr>
              <a:t>identitet</a:t>
            </a:r>
            <a:r>
              <a:rPr lang="en-GB" sz="1400" dirty="0">
                <a:effectLst/>
              </a:rPr>
              <a:t> </a:t>
            </a:r>
            <a:r>
              <a:rPr lang="en-GB" sz="1400" dirty="0" err="1">
                <a:effectLst/>
              </a:rPr>
              <a:t>može</a:t>
            </a:r>
            <a:r>
              <a:rPr lang="en-GB" sz="1400" dirty="0">
                <a:effectLst/>
              </a:rPr>
              <a:t> </a:t>
            </a:r>
            <a:r>
              <a:rPr lang="en-GB" sz="1400" dirty="0" err="1">
                <a:effectLst/>
              </a:rPr>
              <a:t>utvrditi</a:t>
            </a:r>
            <a:r>
              <a:rPr lang="en-GB" sz="1400" dirty="0">
                <a:effectLst/>
              </a:rPr>
              <a:t> jest </a:t>
            </a:r>
            <a:r>
              <a:rPr lang="en-GB" sz="1400" dirty="0" err="1">
                <a:effectLst/>
              </a:rPr>
              <a:t>osoba</a:t>
            </a:r>
            <a:r>
              <a:rPr lang="en-GB" sz="1400" dirty="0">
                <a:effectLst/>
              </a:rPr>
              <a:t> </a:t>
            </a:r>
            <a:r>
              <a:rPr lang="en-GB" sz="1400" dirty="0" err="1">
                <a:effectLst/>
              </a:rPr>
              <a:t>koja</a:t>
            </a:r>
            <a:r>
              <a:rPr lang="en-GB" sz="1400" dirty="0">
                <a:effectLst/>
              </a:rPr>
              <a:t> se </a:t>
            </a:r>
            <a:r>
              <a:rPr lang="en-GB" sz="1400" dirty="0" err="1">
                <a:effectLst/>
              </a:rPr>
              <a:t>može</a:t>
            </a:r>
            <a:r>
              <a:rPr lang="en-GB" sz="1400" dirty="0">
                <a:effectLst/>
              </a:rPr>
              <a:t> </a:t>
            </a:r>
            <a:r>
              <a:rPr lang="en-GB" sz="1400" dirty="0" err="1">
                <a:effectLst/>
              </a:rPr>
              <a:t>identificirati</a:t>
            </a:r>
            <a:r>
              <a:rPr lang="en-GB" sz="1400" dirty="0">
                <a:effectLst/>
              </a:rPr>
              <a:t> </a:t>
            </a:r>
            <a:r>
              <a:rPr lang="en-GB" sz="1400" dirty="0" err="1">
                <a:effectLst/>
              </a:rPr>
              <a:t>izravno</a:t>
            </a:r>
            <a:r>
              <a:rPr lang="en-GB" sz="1400" dirty="0">
                <a:effectLst/>
              </a:rPr>
              <a:t> </a:t>
            </a:r>
            <a:r>
              <a:rPr lang="en-GB" sz="1400" dirty="0" err="1">
                <a:effectLst/>
              </a:rPr>
              <a:t>ili</a:t>
            </a:r>
            <a:r>
              <a:rPr lang="en-GB" sz="1400" dirty="0">
                <a:effectLst/>
              </a:rPr>
              <a:t> </a:t>
            </a:r>
            <a:r>
              <a:rPr lang="en-GB" sz="1400" dirty="0" err="1">
                <a:effectLst/>
              </a:rPr>
              <a:t>neizravno</a:t>
            </a:r>
            <a:r>
              <a:rPr lang="hr-HR" sz="1400" dirty="0">
                <a:effectLst/>
              </a:rPr>
              <a:t> </a:t>
            </a:r>
            <a:endParaRPr kumimoji="0" lang="pl-PL" sz="1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c 8" descr="Male with solid fill">
            <a:extLst>
              <a:ext uri="{FF2B5EF4-FFF2-40B4-BE49-F238E27FC236}">
                <a16:creationId xmlns:a16="http://schemas.microsoft.com/office/drawing/2014/main" id="{5FEFA3B7-FC34-4A45-84AA-0894BF00E6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89762" y="3778117"/>
            <a:ext cx="758481" cy="758481"/>
          </a:xfrm>
          <a:prstGeom prst="rect">
            <a:avLst/>
          </a:prstGeom>
        </p:spPr>
      </p:pic>
      <p:pic>
        <p:nvPicPr>
          <p:cNvPr id="11" name="Graphic 10" descr="Marker outline">
            <a:extLst>
              <a:ext uri="{FF2B5EF4-FFF2-40B4-BE49-F238E27FC236}">
                <a16:creationId xmlns:a16="http://schemas.microsoft.com/office/drawing/2014/main" id="{A29B1B32-7F77-4668-8E98-2CDC74784A9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48956" y="2797375"/>
            <a:ext cx="840494" cy="840494"/>
          </a:xfrm>
          <a:prstGeom prst="rect">
            <a:avLst/>
          </a:prstGeom>
        </p:spPr>
      </p:pic>
      <p:pic>
        <p:nvPicPr>
          <p:cNvPr id="2" name="Picture 1">
            <a:extLst>
              <a:ext uri="{FF2B5EF4-FFF2-40B4-BE49-F238E27FC236}">
                <a16:creationId xmlns:a16="http://schemas.microsoft.com/office/drawing/2014/main" id="{C5D9C2B7-2E04-4AE8-0D2B-086AF861799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469705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D2BBFD-3EEC-4FA7-9594-E094FCBE58C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4" name="Object 3" hidden="1">
                        <a:extLst>
                          <a:ext uri="{FF2B5EF4-FFF2-40B4-BE49-F238E27FC236}">
                            <a16:creationId xmlns:a16="http://schemas.microsoft.com/office/drawing/2014/main" id="{35D2BBFD-3EEC-4FA7-9594-E094FCBE58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57224" y="499533"/>
            <a:ext cx="10772775" cy="550893"/>
          </a:xfrm>
        </p:spPr>
        <p:txBody>
          <a:bodyPr vert="horz">
            <a:normAutofit fontScale="90000"/>
          </a:bodyPr>
          <a:lstStyle/>
          <a:p>
            <a:pPr algn="ctr"/>
            <a:r>
              <a:rPr lang="hr-HR" b="1" dirty="0"/>
              <a:t>Kvalifikacije?</a:t>
            </a:r>
          </a:p>
        </p:txBody>
      </p:sp>
      <p:sp>
        <p:nvSpPr>
          <p:cNvPr id="3" name="Content Placeholder 2"/>
          <p:cNvSpPr>
            <a:spLocks noGrp="1"/>
          </p:cNvSpPr>
          <p:nvPr>
            <p:ph idx="1"/>
          </p:nvPr>
        </p:nvSpPr>
        <p:spPr>
          <a:xfrm>
            <a:off x="645130" y="1337593"/>
            <a:ext cx="5680100" cy="5448615"/>
          </a:xfrm>
        </p:spPr>
        <p:txBody>
          <a:bodyPr>
            <a:normAutofit fontScale="62500" lnSpcReduction="20000"/>
          </a:bodyPr>
          <a:lstStyle/>
          <a:p>
            <a:pPr>
              <a:buFont typeface="Arial" pitchFamily="34" charset="0"/>
              <a:buChar char="•"/>
            </a:pPr>
            <a:r>
              <a:rPr lang="hr-HR" sz="4000" dirty="0">
                <a:latin typeface="+mj-lt"/>
              </a:rPr>
              <a:t> </a:t>
            </a:r>
            <a:r>
              <a:rPr lang="pl-PL" sz="4000" dirty="0">
                <a:latin typeface="+mj-lt"/>
              </a:rPr>
              <a:t>Službenik za zaštitu podataka imenuje se na temelju stručnih kvalifikacija:</a:t>
            </a:r>
          </a:p>
          <a:p>
            <a:pPr lvl="1">
              <a:buFont typeface="Arial" pitchFamily="34" charset="0"/>
              <a:buChar char="•"/>
            </a:pPr>
            <a:r>
              <a:rPr lang="pl-PL" sz="3800" dirty="0">
                <a:latin typeface="+mj-lt"/>
              </a:rPr>
              <a:t>Osobito, stručno znanje o pravu i praksama na području zaštite podataka</a:t>
            </a:r>
          </a:p>
          <a:p>
            <a:pPr lvl="2">
              <a:buFont typeface="Arial" pitchFamily="34" charset="0"/>
              <a:buChar char="•"/>
            </a:pPr>
            <a:r>
              <a:rPr lang="pl-PL" sz="3600" dirty="0"/>
              <a:t>Stručnjaci na području nacionalnog i europskog prava koji dubinski razumiju Uredbu</a:t>
            </a:r>
          </a:p>
          <a:p>
            <a:pPr lvl="2">
              <a:buFont typeface="Arial" pitchFamily="34" charset="0"/>
              <a:buChar char="•"/>
            </a:pPr>
            <a:r>
              <a:rPr lang="pl-PL" sz="3600" dirty="0">
                <a:latin typeface="+mj-lt"/>
              </a:rPr>
              <a:t>Poznavanje sektora aktivnosti i poslovnih procesa organizacije voditelja obrade</a:t>
            </a:r>
          </a:p>
          <a:p>
            <a:pPr lvl="2">
              <a:buFont typeface="Arial" pitchFamily="34" charset="0"/>
              <a:buChar char="•"/>
            </a:pPr>
            <a:r>
              <a:rPr lang="pl-PL" sz="3600" dirty="0">
                <a:latin typeface="+mj-lt"/>
              </a:rPr>
              <a:t>Dobro razumijevanje postupaka, informacijskih sustava voditelja i informacijske sigurnosti </a:t>
            </a:r>
          </a:p>
          <a:p>
            <a:pPr lvl="1">
              <a:buFont typeface="Arial" pitchFamily="34" charset="0"/>
              <a:buChar char="•"/>
            </a:pPr>
            <a:r>
              <a:rPr lang="hr-HR" sz="3800" dirty="0">
                <a:latin typeface="+mj-lt"/>
              </a:rPr>
              <a:t>Sposobnost izvršavanja zadaća iz članka 39. Uredbe</a:t>
            </a:r>
          </a:p>
          <a:p>
            <a:pPr lvl="2">
              <a:buFont typeface="Arial" pitchFamily="34" charset="0"/>
              <a:buChar char="•"/>
            </a:pPr>
            <a:r>
              <a:rPr lang="hr-HR" sz="3600" dirty="0"/>
              <a:t>Poštenje, profesionalna etika</a:t>
            </a:r>
            <a:endParaRPr lang="hr-HR" sz="3600" dirty="0">
              <a:latin typeface="+mj-lt"/>
            </a:endParaRPr>
          </a:p>
          <a:p>
            <a:pPr>
              <a:buFont typeface="Arial" pitchFamily="34" charset="0"/>
              <a:buChar char="•"/>
            </a:pPr>
            <a:endParaRPr lang="hr-HR" sz="4000" dirty="0"/>
          </a:p>
          <a:p>
            <a:endParaRPr lang="hr-HR" dirty="0"/>
          </a:p>
        </p:txBody>
      </p:sp>
      <p:pic>
        <p:nvPicPr>
          <p:cNvPr id="6" name="Picture 5">
            <a:extLst>
              <a:ext uri="{FF2B5EF4-FFF2-40B4-BE49-F238E27FC236}">
                <a16:creationId xmlns:a16="http://schemas.microsoft.com/office/drawing/2014/main" id="{4A71947B-BF76-2005-0C9A-C695BE56B397}"/>
              </a:ext>
            </a:extLst>
          </p:cNvPr>
          <p:cNvPicPr>
            <a:picLocks noChangeAspect="1"/>
          </p:cNvPicPr>
          <p:nvPr/>
        </p:nvPicPr>
        <p:blipFill>
          <a:blip r:embed="rId5"/>
          <a:stretch>
            <a:fillRect/>
          </a:stretch>
        </p:blipFill>
        <p:spPr>
          <a:xfrm>
            <a:off x="6453700" y="1582048"/>
            <a:ext cx="4716764" cy="4399337"/>
          </a:xfrm>
          <a:prstGeom prst="rect">
            <a:avLst/>
          </a:prstGeom>
        </p:spPr>
      </p:pic>
      <p:pic>
        <p:nvPicPr>
          <p:cNvPr id="5" name="Picture 4">
            <a:extLst>
              <a:ext uri="{FF2B5EF4-FFF2-40B4-BE49-F238E27FC236}">
                <a16:creationId xmlns:a16="http://schemas.microsoft.com/office/drawing/2014/main" id="{F16ECBD8-A4C1-F2CA-156A-C62EE6D2F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C10722D-6868-CE00-C4BE-BE6602763A4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DC10722D-6868-CE00-C4BE-BE6602763A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9BD948F-23E9-4A4A-8369-4441A80B23B1}"/>
              </a:ext>
            </a:extLst>
          </p:cNvPr>
          <p:cNvSpPr>
            <a:spLocks noGrp="1"/>
          </p:cNvSpPr>
          <p:nvPr>
            <p:ph type="title"/>
          </p:nvPr>
        </p:nvSpPr>
        <p:spPr>
          <a:xfrm>
            <a:off x="649667" y="287936"/>
            <a:ext cx="10772775" cy="452652"/>
          </a:xfrm>
        </p:spPr>
        <p:txBody>
          <a:bodyPr vert="horz">
            <a:normAutofit fontScale="90000"/>
          </a:bodyPr>
          <a:lstStyle/>
          <a:p>
            <a:pPr algn="ctr"/>
            <a:r>
              <a:rPr lang="hr-HR" b="1" dirty="0"/>
              <a:t>Adekvatna razina stručnosti</a:t>
            </a:r>
          </a:p>
        </p:txBody>
      </p:sp>
      <p:sp>
        <p:nvSpPr>
          <p:cNvPr id="3" name="Content Placeholder 2">
            <a:extLst>
              <a:ext uri="{FF2B5EF4-FFF2-40B4-BE49-F238E27FC236}">
                <a16:creationId xmlns:a16="http://schemas.microsoft.com/office/drawing/2014/main" id="{61182A2E-908A-4EF5-8BEB-6C92FB49E70D}"/>
              </a:ext>
            </a:extLst>
          </p:cNvPr>
          <p:cNvSpPr>
            <a:spLocks noGrp="1"/>
          </p:cNvSpPr>
          <p:nvPr>
            <p:ph idx="1"/>
          </p:nvPr>
        </p:nvSpPr>
        <p:spPr>
          <a:xfrm>
            <a:off x="435771" y="899288"/>
            <a:ext cx="5247112" cy="2529712"/>
          </a:xfrm>
        </p:spPr>
        <p:txBody>
          <a:bodyPr>
            <a:normAutofit fontScale="77500" lnSpcReduction="20000"/>
          </a:bodyPr>
          <a:lstStyle/>
          <a:p>
            <a:pPr lvl="1">
              <a:buFont typeface="Arial" panose="020B0604020202020204" pitchFamily="34" charset="0"/>
              <a:buChar char="•"/>
            </a:pPr>
            <a:r>
              <a:rPr lang="hr-HR" sz="3200" dirty="0"/>
              <a:t>Posebne kategorije viši rizik</a:t>
            </a:r>
          </a:p>
          <a:p>
            <a:pPr lvl="1">
              <a:buFont typeface="Arial" panose="020B0604020202020204" pitchFamily="34" charset="0"/>
              <a:buChar char="•"/>
            </a:pPr>
            <a:r>
              <a:rPr lang="hr-HR" sz="3200" dirty="0"/>
              <a:t>Složene obrade</a:t>
            </a:r>
          </a:p>
          <a:p>
            <a:pPr lvl="1">
              <a:buFont typeface="Arial" panose="020B0604020202020204" pitchFamily="34" charset="0"/>
              <a:buChar char="•"/>
            </a:pPr>
            <a:r>
              <a:rPr lang="hr-HR" sz="3200" dirty="0"/>
              <a:t>Velik obujam obrada</a:t>
            </a:r>
          </a:p>
          <a:p>
            <a:pPr lvl="1">
              <a:buFont typeface="Arial" panose="020B0604020202020204" pitchFamily="34" charset="0"/>
              <a:buChar char="•"/>
            </a:pPr>
            <a:r>
              <a:rPr lang="hr-HR" sz="3200" dirty="0"/>
              <a:t>Sustavni ili povremen izvoz iz EU</a:t>
            </a:r>
          </a:p>
          <a:p>
            <a:pPr lvl="1">
              <a:buFont typeface="Arial" panose="020B0604020202020204" pitchFamily="34" charset="0"/>
              <a:buChar char="•"/>
            </a:pPr>
            <a:r>
              <a:rPr lang="hr-HR" sz="3200" dirty="0"/>
              <a:t>Razmjerna osjetljivosti, složenosti i količini podataka koju organizacija obrađuje</a:t>
            </a:r>
          </a:p>
          <a:p>
            <a:pPr lvl="1">
              <a:buFont typeface="Arial" panose="020B0604020202020204" pitchFamily="34" charset="0"/>
              <a:buChar char="•"/>
            </a:pPr>
            <a:endParaRPr lang="hr-HR" sz="3200" dirty="0"/>
          </a:p>
          <a:p>
            <a:endParaRPr lang="hr-HR" dirty="0"/>
          </a:p>
        </p:txBody>
      </p:sp>
      <p:pic>
        <p:nvPicPr>
          <p:cNvPr id="10" name="Picture 9">
            <a:extLst>
              <a:ext uri="{FF2B5EF4-FFF2-40B4-BE49-F238E27FC236}">
                <a16:creationId xmlns:a16="http://schemas.microsoft.com/office/drawing/2014/main" id="{DDE4636D-E56A-45BC-DF09-81E33E672B40}"/>
              </a:ext>
            </a:extLst>
          </p:cNvPr>
          <p:cNvPicPr>
            <a:picLocks noChangeAspect="1"/>
          </p:cNvPicPr>
          <p:nvPr/>
        </p:nvPicPr>
        <p:blipFill>
          <a:blip r:embed="rId5"/>
          <a:stretch>
            <a:fillRect/>
          </a:stretch>
        </p:blipFill>
        <p:spPr>
          <a:xfrm>
            <a:off x="5832014" y="1095769"/>
            <a:ext cx="3106603" cy="2727834"/>
          </a:xfrm>
          <a:prstGeom prst="rect">
            <a:avLst/>
          </a:prstGeom>
        </p:spPr>
      </p:pic>
      <p:pic>
        <p:nvPicPr>
          <p:cNvPr id="12" name="Picture 11">
            <a:extLst>
              <a:ext uri="{FF2B5EF4-FFF2-40B4-BE49-F238E27FC236}">
                <a16:creationId xmlns:a16="http://schemas.microsoft.com/office/drawing/2014/main" id="{F8248845-BEA1-02CA-4EDE-3FEA05C9AE39}"/>
              </a:ext>
            </a:extLst>
          </p:cNvPr>
          <p:cNvPicPr>
            <a:picLocks noChangeAspect="1"/>
          </p:cNvPicPr>
          <p:nvPr/>
        </p:nvPicPr>
        <p:blipFill>
          <a:blip r:embed="rId6"/>
          <a:stretch>
            <a:fillRect/>
          </a:stretch>
        </p:blipFill>
        <p:spPr>
          <a:xfrm>
            <a:off x="1136501" y="3626603"/>
            <a:ext cx="3142211" cy="2943461"/>
          </a:xfrm>
          <a:prstGeom prst="rect">
            <a:avLst/>
          </a:prstGeom>
        </p:spPr>
      </p:pic>
      <p:pic>
        <p:nvPicPr>
          <p:cNvPr id="16" name="Picture 15">
            <a:extLst>
              <a:ext uri="{FF2B5EF4-FFF2-40B4-BE49-F238E27FC236}">
                <a16:creationId xmlns:a16="http://schemas.microsoft.com/office/drawing/2014/main" id="{9C5CEE5B-2491-D25B-B98D-1BDE6C770F57}"/>
              </a:ext>
            </a:extLst>
          </p:cNvPr>
          <p:cNvPicPr>
            <a:picLocks noChangeAspect="1"/>
          </p:cNvPicPr>
          <p:nvPr/>
        </p:nvPicPr>
        <p:blipFill>
          <a:blip r:embed="rId7"/>
          <a:stretch>
            <a:fillRect/>
          </a:stretch>
        </p:blipFill>
        <p:spPr>
          <a:xfrm>
            <a:off x="8938617" y="1095769"/>
            <a:ext cx="2963410" cy="2727834"/>
          </a:xfrm>
          <a:prstGeom prst="rect">
            <a:avLst/>
          </a:prstGeom>
        </p:spPr>
      </p:pic>
      <p:sp>
        <p:nvSpPr>
          <p:cNvPr id="4" name="TextBox 3">
            <a:extLst>
              <a:ext uri="{FF2B5EF4-FFF2-40B4-BE49-F238E27FC236}">
                <a16:creationId xmlns:a16="http://schemas.microsoft.com/office/drawing/2014/main" id="{033679A1-2EEE-4D98-F71F-0196291EB39B}"/>
              </a:ext>
            </a:extLst>
          </p:cNvPr>
          <p:cNvSpPr txBox="1"/>
          <p:nvPr/>
        </p:nvSpPr>
        <p:spPr>
          <a:xfrm>
            <a:off x="5932264" y="4088351"/>
            <a:ext cx="4700470" cy="2585323"/>
          </a:xfrm>
          <a:prstGeom prst="rect">
            <a:avLst/>
          </a:prstGeom>
          <a:noFill/>
        </p:spPr>
        <p:txBody>
          <a:bodyPr wrap="square" rtlCol="0">
            <a:spAutoFit/>
          </a:bodyPr>
          <a:lstStyle/>
          <a:p>
            <a:pPr marL="285750" indent="-285750" algn="l">
              <a:buFont typeface="Arial" panose="020B0604020202020204" pitchFamily="34" charset="0"/>
              <a:buChar char="•"/>
            </a:pPr>
            <a:r>
              <a:rPr lang="hr-HR" dirty="0"/>
              <a:t>Dokazuje se kontinuiranom edukacijom, potvrdama o tečajevima, stručnim savjetovanjima, programima cjeloživotnog obrazovanja i drugim aktivnostima</a:t>
            </a:r>
          </a:p>
          <a:p>
            <a:pPr marL="285750" indent="-285750" algn="l">
              <a:buFont typeface="Arial" panose="020B0604020202020204" pitchFamily="34" charset="0"/>
              <a:buChar char="•"/>
            </a:pPr>
            <a:r>
              <a:rPr lang="hr-HR" dirty="0"/>
              <a:t>Pohađanje specijaliziranih komercijalnih programa koji se certificiraju nije obvezno, no takvi programi imaju vidljivost u industriji i mogu pomoći osigurati službeniku bolje uvjete i konkurentnost na tržištu rada</a:t>
            </a:r>
          </a:p>
        </p:txBody>
      </p:sp>
      <p:pic>
        <p:nvPicPr>
          <p:cNvPr id="6" name="Picture 5">
            <a:extLst>
              <a:ext uri="{FF2B5EF4-FFF2-40B4-BE49-F238E27FC236}">
                <a16:creationId xmlns:a16="http://schemas.microsoft.com/office/drawing/2014/main" id="{7BD18C48-796F-8218-EBD5-2294249AC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488296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2D1B0-0DC4-4A17-BDC4-22E98D5EA4CC}"/>
              </a:ext>
            </a:extLst>
          </p:cNvPr>
          <p:cNvSpPr>
            <a:spLocks noGrp="1"/>
          </p:cNvSpPr>
          <p:nvPr>
            <p:ph type="title"/>
          </p:nvPr>
        </p:nvSpPr>
        <p:spPr/>
        <p:txBody>
          <a:bodyPr/>
          <a:lstStyle/>
          <a:p>
            <a:endParaRPr lang="hr-HR"/>
          </a:p>
        </p:txBody>
      </p:sp>
      <p:graphicFrame>
        <p:nvGraphicFramePr>
          <p:cNvPr id="4" name="Content Placeholder 3">
            <a:extLst>
              <a:ext uri="{FF2B5EF4-FFF2-40B4-BE49-F238E27FC236}">
                <a16:creationId xmlns:a16="http://schemas.microsoft.com/office/drawing/2014/main" id="{B5EE1051-528D-4783-A6C5-31A459D64B1E}"/>
              </a:ext>
            </a:extLst>
          </p:cNvPr>
          <p:cNvGraphicFramePr>
            <a:graphicFrameLocks noGrp="1"/>
          </p:cNvGraphicFramePr>
          <p:nvPr>
            <p:ph idx="1"/>
          </p:nvPr>
        </p:nvGraphicFramePr>
        <p:xfrm>
          <a:off x="0" y="0"/>
          <a:ext cx="12192000" cy="6977972"/>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180891814"/>
                    </a:ext>
                  </a:extLst>
                </a:gridCol>
                <a:gridCol w="6096000">
                  <a:extLst>
                    <a:ext uri="{9D8B030D-6E8A-4147-A177-3AD203B41FA5}">
                      <a16:colId xmlns:a16="http://schemas.microsoft.com/office/drawing/2014/main" val="243013710"/>
                    </a:ext>
                  </a:extLst>
                </a:gridCol>
              </a:tblGrid>
              <a:tr h="859230">
                <a:tc>
                  <a:txBody>
                    <a:bodyPr/>
                    <a:lstStyle/>
                    <a:p>
                      <a:pPr algn="ctr"/>
                      <a:r>
                        <a:rPr lang="hr-HR" dirty="0"/>
                        <a:t>Službenik kao zaposlenik</a:t>
                      </a:r>
                    </a:p>
                  </a:txBody>
                  <a:tcPr anchor="ctr">
                    <a:solidFill>
                      <a:schemeClr val="accent1">
                        <a:lumMod val="75000"/>
                      </a:schemeClr>
                    </a:solidFill>
                  </a:tcPr>
                </a:tc>
                <a:tc>
                  <a:txBody>
                    <a:bodyPr/>
                    <a:lstStyle/>
                    <a:p>
                      <a:pPr algn="ctr"/>
                      <a:r>
                        <a:rPr lang="hr-HR" dirty="0"/>
                        <a:t>Eksternalizirani službenik</a:t>
                      </a:r>
                    </a:p>
                  </a:txBody>
                  <a:tcPr anchor="ctr">
                    <a:solidFill>
                      <a:schemeClr val="accent1">
                        <a:lumMod val="75000"/>
                      </a:schemeClr>
                    </a:solidFill>
                  </a:tcPr>
                </a:tc>
                <a:extLst>
                  <a:ext uri="{0D108BD9-81ED-4DB2-BD59-A6C34878D82A}">
                    <a16:rowId xmlns:a16="http://schemas.microsoft.com/office/drawing/2014/main" val="4151216972"/>
                  </a:ext>
                </a:extLst>
              </a:tr>
              <a:tr h="859230">
                <a:tc>
                  <a:txBody>
                    <a:bodyPr/>
                    <a:lstStyle/>
                    <a:p>
                      <a:pPr algn="ctr"/>
                      <a:r>
                        <a:rPr lang="hr-HR" dirty="0">
                          <a:solidFill>
                            <a:schemeClr val="tx1"/>
                          </a:solidFill>
                        </a:rPr>
                        <a:t>Bolji uvid u poslovne procese organizacije</a:t>
                      </a:r>
                    </a:p>
                  </a:txBody>
                  <a:tcPr anchor="ctr">
                    <a:solidFill>
                      <a:schemeClr val="accent1">
                        <a:lumMod val="75000"/>
                      </a:schemeClr>
                    </a:solidFill>
                  </a:tcPr>
                </a:tc>
                <a:tc>
                  <a:txBody>
                    <a:bodyPr/>
                    <a:lstStyle/>
                    <a:p>
                      <a:pPr algn="ctr"/>
                      <a:r>
                        <a:rPr lang="hr-HR" dirty="0">
                          <a:solidFill>
                            <a:schemeClr val="tx1"/>
                          </a:solidFill>
                        </a:rPr>
                        <a:t>Predvidljivo, odabrat će se stručnjak i profesionalac s odgovarajućim iskustvom</a:t>
                      </a:r>
                    </a:p>
                  </a:txBody>
                  <a:tcPr anchor="ctr">
                    <a:solidFill>
                      <a:schemeClr val="accent1">
                        <a:lumMod val="75000"/>
                      </a:schemeClr>
                    </a:solidFill>
                  </a:tcPr>
                </a:tc>
                <a:extLst>
                  <a:ext uri="{0D108BD9-81ED-4DB2-BD59-A6C34878D82A}">
                    <a16:rowId xmlns:a16="http://schemas.microsoft.com/office/drawing/2014/main" val="4126237824"/>
                  </a:ext>
                </a:extLst>
              </a:tr>
              <a:tr h="859230">
                <a:tc>
                  <a:txBody>
                    <a:bodyPr/>
                    <a:lstStyle/>
                    <a:p>
                      <a:pPr algn="ctr"/>
                      <a:r>
                        <a:rPr lang="hr-HR" dirty="0">
                          <a:solidFill>
                            <a:schemeClr val="tx1"/>
                          </a:solidFill>
                        </a:rPr>
                        <a:t>Posljedično, bit će efikasniji u postavljanju vlastitog DPMS</a:t>
                      </a:r>
                    </a:p>
                  </a:txBody>
                  <a:tcPr anchor="ctr">
                    <a:solidFill>
                      <a:schemeClr val="accent1">
                        <a:lumMod val="75000"/>
                      </a:schemeClr>
                    </a:solidFill>
                  </a:tcPr>
                </a:tc>
                <a:tc>
                  <a:txBody>
                    <a:bodyPr/>
                    <a:lstStyle/>
                    <a:p>
                      <a:pPr algn="ctr"/>
                      <a:r>
                        <a:rPr lang="hr-HR" dirty="0">
                          <a:solidFill>
                            <a:schemeClr val="tx1"/>
                          </a:solidFill>
                        </a:rPr>
                        <a:t>Bolji uvid u najbolje prakse na tržištu</a:t>
                      </a:r>
                    </a:p>
                  </a:txBody>
                  <a:tcPr anchor="ctr">
                    <a:solidFill>
                      <a:schemeClr val="accent1">
                        <a:lumMod val="75000"/>
                      </a:schemeClr>
                    </a:solidFill>
                  </a:tcPr>
                </a:tc>
                <a:extLst>
                  <a:ext uri="{0D108BD9-81ED-4DB2-BD59-A6C34878D82A}">
                    <a16:rowId xmlns:a16="http://schemas.microsoft.com/office/drawing/2014/main" val="1084436227"/>
                  </a:ext>
                </a:extLst>
              </a:tr>
              <a:tr h="977840">
                <a:tc>
                  <a:txBody>
                    <a:bodyPr/>
                    <a:lstStyle/>
                    <a:p>
                      <a:pPr algn="ctr"/>
                      <a:r>
                        <a:rPr lang="hr-HR" dirty="0">
                          <a:solidFill>
                            <a:schemeClr val="tx1"/>
                          </a:solidFill>
                        </a:rPr>
                        <a:t>Što je organizacija veća, poslovni procesi kompleksniji, to će obujam praćenja i aktivnosti biti veći</a:t>
                      </a:r>
                    </a:p>
                  </a:txBody>
                  <a:tcPr anchor="ctr">
                    <a:solidFill>
                      <a:schemeClr val="accent1">
                        <a:lumMod val="75000"/>
                      </a:schemeClr>
                    </a:solidFill>
                  </a:tcPr>
                </a:tc>
                <a:tc>
                  <a:txBody>
                    <a:bodyPr/>
                    <a:lstStyle/>
                    <a:p>
                      <a:pPr algn="ctr"/>
                      <a:r>
                        <a:rPr lang="hr-HR" dirty="0">
                          <a:solidFill>
                            <a:schemeClr val="tx1"/>
                          </a:solidFill>
                        </a:rPr>
                        <a:t>Nije zaposlenik organizacije, nema radnopravnih obveza već se sve regulira service ugovorom</a:t>
                      </a:r>
                    </a:p>
                  </a:txBody>
                  <a:tcPr anchor="ctr">
                    <a:solidFill>
                      <a:schemeClr val="accent1">
                        <a:lumMod val="75000"/>
                      </a:schemeClr>
                    </a:solidFill>
                  </a:tcPr>
                </a:tc>
                <a:extLst>
                  <a:ext uri="{0D108BD9-81ED-4DB2-BD59-A6C34878D82A}">
                    <a16:rowId xmlns:a16="http://schemas.microsoft.com/office/drawing/2014/main" val="3019287275"/>
                  </a:ext>
                </a:extLst>
              </a:tr>
              <a:tr h="1271193">
                <a:tc>
                  <a:txBody>
                    <a:bodyPr/>
                    <a:lstStyle/>
                    <a:p>
                      <a:pPr algn="ctr"/>
                      <a:r>
                        <a:rPr lang="hr-HR" dirty="0">
                          <a:solidFill>
                            <a:schemeClr val="tx1"/>
                          </a:solidFill>
                        </a:rPr>
                        <a:t>Nalazi se u centru čitave korporativne privacy mreže kao jedinstveni kontakt za sva pitanja koja poslovne jedinice ili članice grupe mogu imati</a:t>
                      </a:r>
                    </a:p>
                  </a:txBody>
                  <a:tcPr anchor="ctr">
                    <a:solidFill>
                      <a:schemeClr val="accent1">
                        <a:lumMod val="75000"/>
                      </a:schemeClr>
                    </a:solidFill>
                  </a:tcPr>
                </a:tc>
                <a:tc>
                  <a:txBody>
                    <a:bodyPr/>
                    <a:lstStyle/>
                    <a:p>
                      <a:pPr algn="ctr"/>
                      <a:r>
                        <a:rPr lang="hr-HR" dirty="0">
                          <a:solidFill>
                            <a:schemeClr val="tx1"/>
                          </a:solidFill>
                        </a:rPr>
                        <a:t>Po definiciji neovisan i objektivan u sagledavanju obveza u odnosu na odnose unutar organizacije</a:t>
                      </a:r>
                    </a:p>
                  </a:txBody>
                  <a:tcPr anchor="ctr">
                    <a:solidFill>
                      <a:schemeClr val="accent1">
                        <a:lumMod val="75000"/>
                      </a:schemeClr>
                    </a:solidFill>
                  </a:tcPr>
                </a:tc>
                <a:extLst>
                  <a:ext uri="{0D108BD9-81ED-4DB2-BD59-A6C34878D82A}">
                    <a16:rowId xmlns:a16="http://schemas.microsoft.com/office/drawing/2014/main" val="560198589"/>
                  </a:ext>
                </a:extLst>
              </a:tr>
              <a:tr h="2151249">
                <a:tc>
                  <a:txBody>
                    <a:bodyPr/>
                    <a:lstStyle/>
                    <a:p>
                      <a:pPr algn="ctr"/>
                      <a:r>
                        <a:rPr lang="hr-HR" b="1" dirty="0">
                          <a:solidFill>
                            <a:schemeClr val="tx1"/>
                          </a:solidFill>
                        </a:rPr>
                        <a:t>Preporučljiv za:</a:t>
                      </a:r>
                    </a:p>
                    <a:p>
                      <a:pPr algn="ctr"/>
                      <a:endParaRPr lang="hr-HR" b="1" dirty="0">
                        <a:solidFill>
                          <a:schemeClr val="tx1"/>
                        </a:solidFill>
                      </a:endParaRPr>
                    </a:p>
                    <a:p>
                      <a:pPr algn="ctr"/>
                      <a:r>
                        <a:rPr lang="hr-HR" dirty="0">
                          <a:solidFill>
                            <a:schemeClr val="tx1"/>
                          </a:solidFill>
                        </a:rPr>
                        <a:t>Velike organizacije, povezana društva, visokorizične obrade</a:t>
                      </a:r>
                    </a:p>
                  </a:txBody>
                  <a:tcPr anchor="ctr">
                    <a:solidFill>
                      <a:schemeClr val="accent1">
                        <a:lumMod val="75000"/>
                      </a:schemeClr>
                    </a:solidFill>
                  </a:tcPr>
                </a:tc>
                <a:tc>
                  <a:txBody>
                    <a:bodyPr/>
                    <a:lstStyle/>
                    <a:p>
                      <a:pPr algn="ctr"/>
                      <a:endParaRPr lang="hr-HR" dirty="0">
                        <a:solidFill>
                          <a:schemeClr val="tx1"/>
                        </a:solidFill>
                      </a:endParaRPr>
                    </a:p>
                    <a:p>
                      <a:pPr algn="ctr"/>
                      <a:r>
                        <a:rPr lang="hr-HR" b="1" dirty="0">
                          <a:solidFill>
                            <a:schemeClr val="tx1"/>
                          </a:solidFill>
                        </a:rPr>
                        <a:t>Preporučljiv za:</a:t>
                      </a:r>
                    </a:p>
                    <a:p>
                      <a:pPr algn="ctr"/>
                      <a:endParaRPr lang="hr-HR" dirty="0">
                        <a:solidFill>
                          <a:schemeClr val="tx1"/>
                        </a:solidFill>
                      </a:endParaRPr>
                    </a:p>
                    <a:p>
                      <a:pPr algn="ctr"/>
                      <a:r>
                        <a:rPr lang="hr-HR" dirty="0">
                          <a:solidFill>
                            <a:schemeClr val="tx1"/>
                          </a:solidFill>
                        </a:rPr>
                        <a:t>Manje i srednje organizacije </a:t>
                      </a:r>
                    </a:p>
                    <a:p>
                      <a:pPr algn="ctr"/>
                      <a:r>
                        <a:rPr lang="hr-HR" dirty="0">
                          <a:solidFill>
                            <a:schemeClr val="tx1"/>
                          </a:solidFill>
                        </a:rPr>
                        <a:t>Organizacije sa standardnim setom obrada specifičnim za gospodarske sektore</a:t>
                      </a:r>
                    </a:p>
                  </a:txBody>
                  <a:tcPr anchor="ctr">
                    <a:solidFill>
                      <a:schemeClr val="accent1">
                        <a:lumMod val="75000"/>
                      </a:schemeClr>
                    </a:solidFill>
                  </a:tcPr>
                </a:tc>
                <a:extLst>
                  <a:ext uri="{0D108BD9-81ED-4DB2-BD59-A6C34878D82A}">
                    <a16:rowId xmlns:a16="http://schemas.microsoft.com/office/drawing/2014/main" val="129422278"/>
                  </a:ext>
                </a:extLst>
              </a:tr>
            </a:tbl>
          </a:graphicData>
        </a:graphic>
      </p:graphicFrame>
    </p:spTree>
    <p:extLst>
      <p:ext uri="{BB962C8B-B14F-4D97-AF65-F5344CB8AC3E}">
        <p14:creationId xmlns:p14="http://schemas.microsoft.com/office/powerpoint/2010/main" val="2686428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F25724-90AA-B1EE-1E04-380EAEA3BDE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D3F25724-90AA-B1EE-1E04-380EAEA3BD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709612" y="189695"/>
            <a:ext cx="10772775" cy="579968"/>
          </a:xfrm>
        </p:spPr>
        <p:txBody>
          <a:bodyPr vert="horz">
            <a:normAutofit fontScale="90000"/>
          </a:bodyPr>
          <a:lstStyle/>
          <a:p>
            <a:pPr algn="ctr"/>
            <a:r>
              <a:rPr lang="hr-HR" b="1" dirty="0"/>
              <a:t>Radno mjesto službenika</a:t>
            </a:r>
            <a:endParaRPr lang="hr-HR" dirty="0"/>
          </a:p>
        </p:txBody>
      </p:sp>
      <p:sp>
        <p:nvSpPr>
          <p:cNvPr id="3" name="Content Placeholder 2"/>
          <p:cNvSpPr>
            <a:spLocks noGrp="1"/>
          </p:cNvSpPr>
          <p:nvPr>
            <p:ph idx="1"/>
          </p:nvPr>
        </p:nvSpPr>
        <p:spPr>
          <a:xfrm>
            <a:off x="574334" y="982413"/>
            <a:ext cx="5864252" cy="5750895"/>
          </a:xfrm>
        </p:spPr>
        <p:txBody>
          <a:bodyPr>
            <a:normAutofit fontScale="70000" lnSpcReduction="20000"/>
          </a:bodyPr>
          <a:lstStyle/>
          <a:p>
            <a:pPr>
              <a:buFont typeface="Arial" pitchFamily="34" charset="0"/>
              <a:buChar char="•"/>
            </a:pPr>
            <a:r>
              <a:rPr lang="hr-HR" sz="4500" dirty="0">
                <a:latin typeface="+mj-lt"/>
              </a:rPr>
              <a:t>Čl. 38 Uredbe - Voditelj/izvršitelj dužni osigurati da službenik:</a:t>
            </a:r>
          </a:p>
          <a:p>
            <a:pPr lvl="1">
              <a:buFont typeface="Arial" pitchFamily="34" charset="0"/>
              <a:buChar char="•"/>
            </a:pPr>
            <a:r>
              <a:rPr lang="hr-HR" sz="4500" dirty="0">
                <a:latin typeface="+mj-lt"/>
              </a:rPr>
              <a:t> Bude p</a:t>
            </a:r>
            <a:r>
              <a:rPr lang="pl-PL" sz="4500" dirty="0">
                <a:latin typeface="+mj-lt"/>
              </a:rPr>
              <a:t>ravodobno i primjereno uključen u sva pitanja z.o.p.</a:t>
            </a:r>
          </a:p>
          <a:p>
            <a:pPr lvl="1">
              <a:buFont typeface="Arial" pitchFamily="34" charset="0"/>
              <a:buChar char="•"/>
            </a:pPr>
            <a:r>
              <a:rPr lang="pl-PL" sz="4500" dirty="0"/>
              <a:t> Dobije podršku i p</a:t>
            </a:r>
            <a:r>
              <a:rPr lang="pl-PL" sz="4500" dirty="0">
                <a:latin typeface="+mj-lt"/>
              </a:rPr>
              <a:t>otrebna sredstva za izvršavanje zadaća, ostvarivanje pristupa podacima i održavanje stručnosti</a:t>
            </a:r>
          </a:p>
          <a:p>
            <a:pPr lvl="1">
              <a:buFont typeface="Arial" pitchFamily="34" charset="0"/>
              <a:buChar char="•"/>
            </a:pPr>
            <a:r>
              <a:rPr lang="pl-PL" sz="4500" dirty="0">
                <a:latin typeface="+mj-lt"/>
              </a:rPr>
              <a:t> Samostalan, ne prima upute, izravno odgovara najvišoj rukovodećoj razini voditelja/izvršitelja, ne može odgovarati zbog izvršavanja svojih zadaća</a:t>
            </a:r>
          </a:p>
          <a:p>
            <a:pPr lvl="1">
              <a:buFont typeface="Arial" pitchFamily="34" charset="0"/>
              <a:buChar char="•"/>
            </a:pPr>
            <a:r>
              <a:rPr lang="pl-PL" sz="4500" dirty="0"/>
              <a:t>Vezan je tajnošću ili povjerljivošću</a:t>
            </a:r>
          </a:p>
          <a:p>
            <a:pPr lvl="1">
              <a:buFont typeface="Arial" pitchFamily="34" charset="0"/>
              <a:buChar char="•"/>
            </a:pPr>
            <a:endParaRPr lang="pl-PL" sz="3800" dirty="0">
              <a:latin typeface="+mj-lt"/>
            </a:endParaRPr>
          </a:p>
          <a:p>
            <a:pPr lvl="1">
              <a:buFont typeface="Arial" pitchFamily="34" charset="0"/>
              <a:buChar char="•"/>
            </a:pPr>
            <a:endParaRPr lang="pl-PL" sz="3800" dirty="0">
              <a:latin typeface="+mj-lt"/>
            </a:endParaRPr>
          </a:p>
          <a:p>
            <a:pPr lvl="1">
              <a:buFont typeface="Arial" pitchFamily="34" charset="0"/>
              <a:buChar char="•"/>
            </a:pPr>
            <a:endParaRPr lang="pl-PL" sz="3800" dirty="0"/>
          </a:p>
          <a:p>
            <a:pPr>
              <a:buFont typeface="Arial" pitchFamily="34" charset="0"/>
              <a:buChar char="•"/>
            </a:pPr>
            <a:endParaRPr lang="hr-HR" sz="4000" dirty="0"/>
          </a:p>
          <a:p>
            <a:endParaRPr lang="hr-HR" dirty="0"/>
          </a:p>
        </p:txBody>
      </p:sp>
      <p:pic>
        <p:nvPicPr>
          <p:cNvPr id="9" name="Picture 8">
            <a:extLst>
              <a:ext uri="{FF2B5EF4-FFF2-40B4-BE49-F238E27FC236}">
                <a16:creationId xmlns:a16="http://schemas.microsoft.com/office/drawing/2014/main" id="{E27B9990-2429-41C5-0F42-93CCB6E1E370}"/>
              </a:ext>
            </a:extLst>
          </p:cNvPr>
          <p:cNvPicPr>
            <a:picLocks noChangeAspect="1"/>
          </p:cNvPicPr>
          <p:nvPr/>
        </p:nvPicPr>
        <p:blipFill>
          <a:blip r:embed="rId5"/>
          <a:stretch>
            <a:fillRect/>
          </a:stretch>
        </p:blipFill>
        <p:spPr>
          <a:xfrm>
            <a:off x="6952629" y="1246620"/>
            <a:ext cx="4337565" cy="4146713"/>
          </a:xfrm>
          <a:prstGeom prst="rect">
            <a:avLst/>
          </a:prstGeom>
        </p:spPr>
      </p:pic>
      <p:pic>
        <p:nvPicPr>
          <p:cNvPr id="4" name="Picture 3">
            <a:extLst>
              <a:ext uri="{FF2B5EF4-FFF2-40B4-BE49-F238E27FC236}">
                <a16:creationId xmlns:a16="http://schemas.microsoft.com/office/drawing/2014/main" id="{FA931F6D-1678-D3F8-FF72-F87033836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41C83F-2CAB-E1EA-0236-82731A115E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C741C83F-2CAB-E1EA-0236-82731A115E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1273513-27B0-4141-B497-5DE4C25B951B}"/>
              </a:ext>
            </a:extLst>
          </p:cNvPr>
          <p:cNvSpPr>
            <a:spLocks noGrp="1"/>
          </p:cNvSpPr>
          <p:nvPr>
            <p:ph type="title"/>
          </p:nvPr>
        </p:nvSpPr>
        <p:spPr>
          <a:xfrm>
            <a:off x="1620967" y="230489"/>
            <a:ext cx="10250489" cy="703507"/>
          </a:xfrm>
        </p:spPr>
        <p:txBody>
          <a:bodyPr vert="horz">
            <a:normAutofit/>
          </a:bodyPr>
          <a:lstStyle/>
          <a:p>
            <a:r>
              <a:rPr lang="hr-HR" dirty="0"/>
              <a:t>„Pravodobno i primjereno uključen”</a:t>
            </a:r>
          </a:p>
        </p:txBody>
      </p:sp>
      <p:sp>
        <p:nvSpPr>
          <p:cNvPr id="3" name="Content Placeholder 2">
            <a:extLst>
              <a:ext uri="{FF2B5EF4-FFF2-40B4-BE49-F238E27FC236}">
                <a16:creationId xmlns:a16="http://schemas.microsoft.com/office/drawing/2014/main" id="{B94E6C8D-2C45-4111-A5C9-F37D4D2D5433}"/>
              </a:ext>
            </a:extLst>
          </p:cNvPr>
          <p:cNvSpPr>
            <a:spLocks noGrp="1"/>
          </p:cNvSpPr>
          <p:nvPr>
            <p:ph idx="1"/>
          </p:nvPr>
        </p:nvSpPr>
        <p:spPr>
          <a:xfrm>
            <a:off x="745612" y="1080654"/>
            <a:ext cx="5146348" cy="5410830"/>
          </a:xfrm>
        </p:spPr>
        <p:txBody>
          <a:bodyPr>
            <a:normAutofit lnSpcReduction="10000"/>
          </a:bodyPr>
          <a:lstStyle/>
          <a:p>
            <a:pPr>
              <a:buFont typeface="Arial" panose="020B0604020202020204" pitchFamily="34" charset="0"/>
              <a:buChar char="•"/>
            </a:pPr>
            <a:r>
              <a:rPr lang="hr-HR" sz="2400" dirty="0"/>
              <a:t>Sudjeluje na sastancima visokog i srednjeg menadžmenta</a:t>
            </a:r>
          </a:p>
          <a:p>
            <a:pPr>
              <a:buFont typeface="Arial" panose="020B0604020202020204" pitchFamily="34" charset="0"/>
              <a:buChar char="•"/>
            </a:pPr>
            <a:r>
              <a:rPr lang="hr-HR" sz="2400" dirty="0"/>
              <a:t>Nazočan kad se donose odluke od utjecaja na zaštitu podataka</a:t>
            </a:r>
          </a:p>
          <a:p>
            <a:pPr>
              <a:buFont typeface="Arial" panose="020B0604020202020204" pitchFamily="34" charset="0"/>
              <a:buChar char="•"/>
            </a:pPr>
            <a:r>
              <a:rPr lang="hr-HR" sz="2400" dirty="0"/>
              <a:t>Pravodobno obaviješten o donošenju takvih odluka uz pristup svim potrebnim informacijama kako bi mogao dati odgovarajući savjet</a:t>
            </a:r>
          </a:p>
          <a:p>
            <a:pPr>
              <a:buFont typeface="Arial" panose="020B0604020202020204" pitchFamily="34" charset="0"/>
              <a:buChar char="•"/>
            </a:pPr>
            <a:r>
              <a:rPr lang="hr-HR" sz="2400" dirty="0"/>
              <a:t>Mišljenje službenika uvijek uzeti u obzir. Ako se mišljenje službenika ne uzima u obzir, zabilježiti razloge zašto se nije uzelo u obzir</a:t>
            </a:r>
          </a:p>
          <a:p>
            <a:pPr>
              <a:buFont typeface="Arial" panose="020B0604020202020204" pitchFamily="34" charset="0"/>
              <a:buChar char="•"/>
            </a:pPr>
            <a:r>
              <a:rPr lang="hr-HR" sz="2400" dirty="0"/>
              <a:t>Ukoliko dođe do povrede osobnih podataka ili drugog incidenta, odmah provesti savjetovanje sa službenikom</a:t>
            </a:r>
          </a:p>
        </p:txBody>
      </p:sp>
      <p:pic>
        <p:nvPicPr>
          <p:cNvPr id="8" name="Picture 7">
            <a:extLst>
              <a:ext uri="{FF2B5EF4-FFF2-40B4-BE49-F238E27FC236}">
                <a16:creationId xmlns:a16="http://schemas.microsoft.com/office/drawing/2014/main" id="{2BE09203-AD00-75BF-3FE5-ADB171E73E95}"/>
              </a:ext>
            </a:extLst>
          </p:cNvPr>
          <p:cNvPicPr>
            <a:picLocks noChangeAspect="1"/>
          </p:cNvPicPr>
          <p:nvPr/>
        </p:nvPicPr>
        <p:blipFill>
          <a:blip r:embed="rId5"/>
          <a:stretch>
            <a:fillRect/>
          </a:stretch>
        </p:blipFill>
        <p:spPr>
          <a:xfrm>
            <a:off x="6172163" y="1518962"/>
            <a:ext cx="4972479" cy="4007938"/>
          </a:xfrm>
          <a:prstGeom prst="rect">
            <a:avLst/>
          </a:prstGeom>
        </p:spPr>
      </p:pic>
      <p:pic>
        <p:nvPicPr>
          <p:cNvPr id="4" name="Picture 3">
            <a:extLst>
              <a:ext uri="{FF2B5EF4-FFF2-40B4-BE49-F238E27FC236}">
                <a16:creationId xmlns:a16="http://schemas.microsoft.com/office/drawing/2014/main" id="{27621594-6C85-BF03-5AD1-A1783A75E6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218192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C2EF1F6-782F-8EE7-313B-CDBA90B345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BC2EF1F6-782F-8EE7-313B-CDBA90B345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70A096-EFBF-4674-B18D-750AD56727B9}"/>
              </a:ext>
            </a:extLst>
          </p:cNvPr>
          <p:cNvSpPr>
            <a:spLocks noGrp="1"/>
          </p:cNvSpPr>
          <p:nvPr>
            <p:ph type="title"/>
          </p:nvPr>
        </p:nvSpPr>
        <p:spPr>
          <a:xfrm>
            <a:off x="619439" y="363506"/>
            <a:ext cx="10772775" cy="482880"/>
          </a:xfrm>
        </p:spPr>
        <p:txBody>
          <a:bodyPr vert="horz">
            <a:normAutofit fontScale="90000"/>
          </a:bodyPr>
          <a:lstStyle/>
          <a:p>
            <a:pPr algn="ctr"/>
            <a:r>
              <a:rPr lang="hr-HR" dirty="0"/>
              <a:t>„Podrška i potrebna sredstva”</a:t>
            </a:r>
          </a:p>
        </p:txBody>
      </p:sp>
      <p:sp>
        <p:nvSpPr>
          <p:cNvPr id="3" name="Content Placeholder 2">
            <a:extLst>
              <a:ext uri="{FF2B5EF4-FFF2-40B4-BE49-F238E27FC236}">
                <a16:creationId xmlns:a16="http://schemas.microsoft.com/office/drawing/2014/main" id="{C613A367-18D5-4EF1-9AA5-9E91880DF0E9}"/>
              </a:ext>
            </a:extLst>
          </p:cNvPr>
          <p:cNvSpPr>
            <a:spLocks noGrp="1"/>
          </p:cNvSpPr>
          <p:nvPr>
            <p:ph idx="1"/>
          </p:nvPr>
        </p:nvSpPr>
        <p:spPr>
          <a:xfrm>
            <a:off x="725461" y="1137332"/>
            <a:ext cx="5614883" cy="5777345"/>
          </a:xfrm>
        </p:spPr>
        <p:txBody>
          <a:bodyPr>
            <a:normAutofit fontScale="92500" lnSpcReduction="20000"/>
          </a:bodyPr>
          <a:lstStyle/>
          <a:p>
            <a:pPr marL="598932" lvl="1">
              <a:buFont typeface="Arial" panose="020B0604020202020204" pitchFamily="34" charset="0"/>
              <a:buChar char="•"/>
            </a:pPr>
            <a:r>
              <a:rPr lang="hr-HR" dirty="0"/>
              <a:t>Aktivna potpora najviše razine menadžmenta</a:t>
            </a:r>
          </a:p>
          <a:p>
            <a:pPr marL="598932" lvl="1">
              <a:buFont typeface="Arial" panose="020B0604020202020204" pitchFamily="34" charset="0"/>
              <a:buChar char="•"/>
            </a:pPr>
            <a:r>
              <a:rPr lang="hr-HR" dirty="0"/>
              <a:t>Osigurano adekvatno vrijeme za ispunjavanje njihovih zadaća</a:t>
            </a:r>
          </a:p>
          <a:p>
            <a:pPr lvl="2">
              <a:buFont typeface="Arial" panose="020B0604020202020204" pitchFamily="34" charset="0"/>
              <a:buChar char="•"/>
            </a:pPr>
            <a:r>
              <a:rPr lang="hr-HR" sz="2200" dirty="0"/>
              <a:t>Osobito ako ne radi puno radno vrijeme</a:t>
            </a:r>
          </a:p>
          <a:p>
            <a:pPr marL="598932" lvl="1">
              <a:buFont typeface="Arial" panose="020B0604020202020204" pitchFamily="34" charset="0"/>
              <a:buChar char="•"/>
            </a:pPr>
            <a:r>
              <a:rPr lang="hr-HR" dirty="0"/>
              <a:t>Osigurana odgovarajuća potpora u smislu financijskih sredstava, infrastrukture (poslovni prostori, objekti, oprema) i osoblja</a:t>
            </a:r>
          </a:p>
          <a:p>
            <a:pPr marL="598932" lvl="1">
              <a:buFont typeface="Arial" panose="020B0604020202020204" pitchFamily="34" charset="0"/>
              <a:buChar char="•"/>
            </a:pPr>
            <a:r>
              <a:rPr lang="hr-HR" dirty="0"/>
              <a:t>Službena obavijest o imenovanju službenika kako bi se osiguralo da su svi djelatnici upoznati s njegovim postojanjem i dužnostima</a:t>
            </a:r>
          </a:p>
          <a:p>
            <a:pPr marL="598932" lvl="1">
              <a:buFont typeface="Arial" panose="020B0604020202020204" pitchFamily="34" charset="0"/>
              <a:buChar char="•"/>
            </a:pPr>
            <a:r>
              <a:rPr lang="hr-HR" dirty="0"/>
              <a:t>Omogućen nužan pristup ostalim službama kao što su ljudski resursi, pravna služba, IT, sigurnost itd. kako bi službenici mogli dobiti neophodnu potporu i informacije</a:t>
            </a:r>
          </a:p>
          <a:p>
            <a:pPr marL="598932" lvl="1">
              <a:buFont typeface="Arial" panose="020B0604020202020204" pitchFamily="34" charset="0"/>
              <a:buChar char="•"/>
            </a:pPr>
            <a:r>
              <a:rPr lang="hr-HR" dirty="0"/>
              <a:t>Kontinuirano osposobljavanje</a:t>
            </a:r>
          </a:p>
          <a:p>
            <a:pPr marL="598932" lvl="1">
              <a:buFont typeface="Arial" panose="020B0604020202020204" pitchFamily="34" charset="0"/>
              <a:buChar char="•"/>
            </a:pPr>
            <a:r>
              <a:rPr lang="hr-HR" dirty="0"/>
              <a:t>Ukoliko je potrebno, uspostava odjela – jedinice SZOP</a:t>
            </a:r>
          </a:p>
        </p:txBody>
      </p:sp>
      <p:pic>
        <p:nvPicPr>
          <p:cNvPr id="9" name="Picture 8">
            <a:extLst>
              <a:ext uri="{FF2B5EF4-FFF2-40B4-BE49-F238E27FC236}">
                <a16:creationId xmlns:a16="http://schemas.microsoft.com/office/drawing/2014/main" id="{339F0F2F-EE2D-9A1D-433E-E85F8073FEC0}"/>
              </a:ext>
            </a:extLst>
          </p:cNvPr>
          <p:cNvPicPr>
            <a:picLocks noChangeAspect="1"/>
          </p:cNvPicPr>
          <p:nvPr/>
        </p:nvPicPr>
        <p:blipFill>
          <a:blip r:embed="rId5"/>
          <a:stretch>
            <a:fillRect/>
          </a:stretch>
        </p:blipFill>
        <p:spPr>
          <a:xfrm>
            <a:off x="6536826" y="1157810"/>
            <a:ext cx="5278085" cy="5336684"/>
          </a:xfrm>
          <a:prstGeom prst="rect">
            <a:avLst/>
          </a:prstGeom>
        </p:spPr>
      </p:pic>
      <p:pic>
        <p:nvPicPr>
          <p:cNvPr id="4" name="Picture 3">
            <a:extLst>
              <a:ext uri="{FF2B5EF4-FFF2-40B4-BE49-F238E27FC236}">
                <a16:creationId xmlns:a16="http://schemas.microsoft.com/office/drawing/2014/main" id="{2E6FC194-1576-5913-2A2D-6E04B3BDCD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858500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F8C25FA-EE13-C931-2D42-13BA71EEC51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0F8C25FA-EE13-C931-2D42-13BA71EEC5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3C296E-A363-4E26-8A5C-928A328EAC50}"/>
              </a:ext>
            </a:extLst>
          </p:cNvPr>
          <p:cNvSpPr>
            <a:spLocks noGrp="1"/>
          </p:cNvSpPr>
          <p:nvPr>
            <p:ph type="title"/>
          </p:nvPr>
        </p:nvSpPr>
        <p:spPr>
          <a:xfrm>
            <a:off x="566539" y="378620"/>
            <a:ext cx="10772775" cy="580602"/>
          </a:xfrm>
        </p:spPr>
        <p:txBody>
          <a:bodyPr vert="horz">
            <a:normAutofit fontScale="90000"/>
          </a:bodyPr>
          <a:lstStyle/>
          <a:p>
            <a:pPr algn="ctr"/>
            <a:r>
              <a:rPr lang="hr-HR" dirty="0"/>
              <a:t>Upute i „...obavljanje svoje dužnosti i zadaća na neovisan način”</a:t>
            </a:r>
          </a:p>
        </p:txBody>
      </p:sp>
      <p:sp>
        <p:nvSpPr>
          <p:cNvPr id="3" name="Content Placeholder 2">
            <a:extLst>
              <a:ext uri="{FF2B5EF4-FFF2-40B4-BE49-F238E27FC236}">
                <a16:creationId xmlns:a16="http://schemas.microsoft.com/office/drawing/2014/main" id="{002DE32A-3220-48ED-ADF2-AD363FBBE64B}"/>
              </a:ext>
            </a:extLst>
          </p:cNvPr>
          <p:cNvSpPr>
            <a:spLocks noGrp="1"/>
          </p:cNvSpPr>
          <p:nvPr>
            <p:ph idx="1"/>
          </p:nvPr>
        </p:nvSpPr>
        <p:spPr>
          <a:xfrm>
            <a:off x="676657" y="1534076"/>
            <a:ext cx="5973525" cy="5323924"/>
          </a:xfrm>
        </p:spPr>
        <p:txBody>
          <a:bodyPr>
            <a:normAutofit fontScale="92500" lnSpcReduction="10000"/>
          </a:bodyPr>
          <a:lstStyle/>
          <a:p>
            <a:pPr>
              <a:buFont typeface="Arial" panose="020B0604020202020204" pitchFamily="34" charset="0"/>
              <a:buChar char="•"/>
            </a:pPr>
            <a:r>
              <a:rPr lang="hr-HR" dirty="0"/>
              <a:t>Službenicima koji ispunjavaju zadaće u skladu s čl. 39 </a:t>
            </a:r>
            <a:r>
              <a:rPr lang="hr-HR" b="1" dirty="0"/>
              <a:t>ne smiju se davati upute:</a:t>
            </a:r>
          </a:p>
          <a:p>
            <a:pPr lvl="1">
              <a:buFont typeface="Arial" panose="020B0604020202020204" pitchFamily="34" charset="0"/>
              <a:buChar char="•"/>
            </a:pPr>
            <a:r>
              <a:rPr lang="hr-HR" dirty="0"/>
              <a:t>O rješavanju predmeta, odnosno ishodu</a:t>
            </a:r>
          </a:p>
          <a:p>
            <a:pPr lvl="1">
              <a:buFont typeface="Arial" panose="020B0604020202020204" pitchFamily="34" charset="0"/>
              <a:buChar char="•"/>
            </a:pPr>
            <a:r>
              <a:rPr lang="hr-HR" dirty="0"/>
              <a:t>O načinu vođenja istrage o pritužbi</a:t>
            </a:r>
          </a:p>
          <a:p>
            <a:pPr lvl="1">
              <a:buFont typeface="Arial" panose="020B0604020202020204" pitchFamily="34" charset="0"/>
              <a:buChar char="•"/>
            </a:pPr>
            <a:r>
              <a:rPr lang="hr-HR" dirty="0"/>
              <a:t>O tome treba li tražiti savjet nadzornog tijela</a:t>
            </a:r>
          </a:p>
          <a:p>
            <a:pPr lvl="1">
              <a:buFont typeface="Arial" panose="020B0604020202020204" pitchFamily="34" charset="0"/>
              <a:buChar char="•"/>
            </a:pPr>
            <a:r>
              <a:rPr lang="hr-HR" dirty="0"/>
              <a:t>Da zauzmu neko određeno stajalište ili prihvate određeno tumačenje zakona</a:t>
            </a:r>
          </a:p>
          <a:p>
            <a:pPr>
              <a:buFont typeface="Arial" panose="020B0604020202020204" pitchFamily="34" charset="0"/>
              <a:buChar char="•"/>
            </a:pPr>
            <a:r>
              <a:rPr lang="hr-HR" dirty="0"/>
              <a:t>U slučaju da voditelj/izvršitelj donese odluku nespojivu s Uredbom i savjetima službenika, </a:t>
            </a:r>
            <a:r>
              <a:rPr lang="hr-HR" b="1" dirty="0"/>
              <a:t>omogućiti da svoje suprotno mišljenje jasno do znanja da najvišoj rukovodećoj razini</a:t>
            </a:r>
          </a:p>
          <a:p>
            <a:pPr lvl="1">
              <a:buFont typeface="Arial" panose="020B0604020202020204" pitchFamily="34" charset="0"/>
              <a:buChar char="•"/>
            </a:pPr>
            <a:r>
              <a:rPr lang="hr-HR" dirty="0"/>
              <a:t>Primjerice, </a:t>
            </a:r>
            <a:r>
              <a:rPr lang="hr-HR" b="1" dirty="0"/>
              <a:t>sastavljanjem godišnjeg izvješća o aktivnostima službenika </a:t>
            </a:r>
            <a:r>
              <a:rPr lang="hr-HR" dirty="0"/>
              <a:t>za najvišu razinu uprave</a:t>
            </a:r>
          </a:p>
          <a:p>
            <a:pPr marL="457200" lvl="1" indent="0">
              <a:buNone/>
            </a:pPr>
            <a:endParaRPr lang="hr-HR" dirty="0"/>
          </a:p>
        </p:txBody>
      </p:sp>
      <p:pic>
        <p:nvPicPr>
          <p:cNvPr id="8" name="Picture 7">
            <a:extLst>
              <a:ext uri="{FF2B5EF4-FFF2-40B4-BE49-F238E27FC236}">
                <a16:creationId xmlns:a16="http://schemas.microsoft.com/office/drawing/2014/main" id="{43788588-AEE2-E4F9-D0F0-8F07530A657B}"/>
              </a:ext>
            </a:extLst>
          </p:cNvPr>
          <p:cNvPicPr>
            <a:picLocks noChangeAspect="1"/>
          </p:cNvPicPr>
          <p:nvPr/>
        </p:nvPicPr>
        <p:blipFill>
          <a:blip r:embed="rId5"/>
          <a:stretch>
            <a:fillRect/>
          </a:stretch>
        </p:blipFill>
        <p:spPr>
          <a:xfrm>
            <a:off x="7226912" y="2206652"/>
            <a:ext cx="4055726" cy="3543732"/>
          </a:xfrm>
          <a:prstGeom prst="rect">
            <a:avLst/>
          </a:prstGeom>
        </p:spPr>
      </p:pic>
      <p:pic>
        <p:nvPicPr>
          <p:cNvPr id="4" name="Picture 3">
            <a:extLst>
              <a:ext uri="{FF2B5EF4-FFF2-40B4-BE49-F238E27FC236}">
                <a16:creationId xmlns:a16="http://schemas.microsoft.com/office/drawing/2014/main" id="{7BB4FA9A-53B8-6517-8EFE-79853B38CE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6600" y="577037"/>
            <a:ext cx="1715983" cy="764370"/>
          </a:xfrm>
          <a:prstGeom prst="rect">
            <a:avLst/>
          </a:prstGeom>
        </p:spPr>
      </p:pic>
    </p:spTree>
    <p:extLst>
      <p:ext uri="{BB962C8B-B14F-4D97-AF65-F5344CB8AC3E}">
        <p14:creationId xmlns:p14="http://schemas.microsoft.com/office/powerpoint/2010/main" val="1244488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459D091-8844-B7DE-A780-83841B60358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2459D091-8844-B7DE-A780-83841B6035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57224" y="499533"/>
            <a:ext cx="10772775" cy="346854"/>
          </a:xfrm>
        </p:spPr>
        <p:txBody>
          <a:bodyPr vert="horz">
            <a:normAutofit fontScale="90000"/>
          </a:bodyPr>
          <a:lstStyle/>
          <a:p>
            <a:pPr algn="ctr"/>
            <a:r>
              <a:rPr lang="pl-PL" b="1" dirty="0"/>
              <a:t>Zadaće SZOP</a:t>
            </a:r>
            <a:r>
              <a:rPr lang="pl-PL" dirty="0"/>
              <a:t>:</a:t>
            </a:r>
            <a:endParaRPr lang="hr-HR" dirty="0"/>
          </a:p>
        </p:txBody>
      </p:sp>
      <p:sp>
        <p:nvSpPr>
          <p:cNvPr id="3" name="Content Placeholder 2"/>
          <p:cNvSpPr>
            <a:spLocks noGrp="1"/>
          </p:cNvSpPr>
          <p:nvPr>
            <p:ph idx="1"/>
          </p:nvPr>
        </p:nvSpPr>
        <p:spPr>
          <a:xfrm>
            <a:off x="581892" y="1447800"/>
            <a:ext cx="6650181" cy="4800599"/>
          </a:xfrm>
        </p:spPr>
        <p:txBody>
          <a:bodyPr>
            <a:normAutofit fontScale="70000" lnSpcReduction="20000"/>
          </a:bodyPr>
          <a:lstStyle/>
          <a:p>
            <a:pPr>
              <a:buFont typeface="Arial" pitchFamily="34" charset="0"/>
              <a:buChar char="•"/>
            </a:pPr>
            <a:r>
              <a:rPr lang="hr-HR" sz="4000" dirty="0">
                <a:latin typeface="+mj-lt"/>
              </a:rPr>
              <a:t> Čl 39. Uredbe:</a:t>
            </a:r>
            <a:endParaRPr lang="pl-PL" sz="4000" dirty="0">
              <a:latin typeface="+mj-lt"/>
            </a:endParaRPr>
          </a:p>
          <a:p>
            <a:pPr lvl="1">
              <a:buFont typeface="Arial" pitchFamily="34" charset="0"/>
              <a:buChar char="•"/>
            </a:pPr>
            <a:r>
              <a:rPr lang="pl-PL" sz="3800" dirty="0">
                <a:latin typeface="+mj-lt"/>
              </a:rPr>
              <a:t>Informiranje i savjetovanje voditelja/izvršitelja/zaposlenika o njihovim obvezama</a:t>
            </a:r>
          </a:p>
          <a:p>
            <a:pPr lvl="1">
              <a:buFont typeface="Arial" pitchFamily="34" charset="0"/>
              <a:buChar char="•"/>
            </a:pPr>
            <a:r>
              <a:rPr lang="pl-PL" sz="3800" dirty="0">
                <a:latin typeface="+mj-lt"/>
              </a:rPr>
              <a:t>Praćenje poštivanja Uredbe i drugih propisa u pogledu zaštite osobnih podataka</a:t>
            </a:r>
          </a:p>
          <a:p>
            <a:pPr lvl="1">
              <a:buFont typeface="Arial" pitchFamily="34" charset="0"/>
              <a:buChar char="•"/>
            </a:pPr>
            <a:r>
              <a:rPr lang="pl-PL" sz="3800" dirty="0">
                <a:latin typeface="+mj-lt"/>
              </a:rPr>
              <a:t>Savjetovanje u pogledu procjene učinka i praćenje njenog izvršavanja</a:t>
            </a:r>
          </a:p>
          <a:p>
            <a:pPr lvl="1">
              <a:buFont typeface="Arial" pitchFamily="34" charset="0"/>
              <a:buChar char="•"/>
            </a:pPr>
            <a:r>
              <a:rPr lang="pl-PL" sz="3800" dirty="0">
                <a:latin typeface="+mj-lt"/>
              </a:rPr>
              <a:t>Suradnja s nadzornim tijelom</a:t>
            </a:r>
          </a:p>
          <a:p>
            <a:pPr lvl="2">
              <a:buFont typeface="Arial" pitchFamily="34" charset="0"/>
              <a:buChar char="•"/>
            </a:pPr>
            <a:r>
              <a:rPr lang="pl-PL" sz="3400" dirty="0">
                <a:latin typeface="+mj-lt"/>
              </a:rPr>
              <a:t>Kontaktna točka</a:t>
            </a:r>
          </a:p>
          <a:p>
            <a:pPr lvl="2">
              <a:buFont typeface="Arial" pitchFamily="34" charset="0"/>
              <a:buChar char="•"/>
            </a:pPr>
            <a:r>
              <a:rPr lang="pl-PL" sz="3400" dirty="0">
                <a:latin typeface="+mj-lt"/>
              </a:rPr>
              <a:t>Prethodno savjetovanje </a:t>
            </a:r>
          </a:p>
          <a:p>
            <a:pPr lvl="1">
              <a:buFont typeface="Arial" pitchFamily="34" charset="0"/>
              <a:buChar char="•"/>
            </a:pPr>
            <a:r>
              <a:rPr lang="hr-HR" sz="3800" dirty="0">
                <a:latin typeface="+mj-lt"/>
              </a:rPr>
              <a:t>Vodi računa o riziku (!) povezanom s postupcima obrade</a:t>
            </a:r>
          </a:p>
        </p:txBody>
      </p:sp>
      <p:pic>
        <p:nvPicPr>
          <p:cNvPr id="6" name="Picture 5">
            <a:extLst>
              <a:ext uri="{FF2B5EF4-FFF2-40B4-BE49-F238E27FC236}">
                <a16:creationId xmlns:a16="http://schemas.microsoft.com/office/drawing/2014/main" id="{C6727A92-9334-97E9-BA5B-8CFFF7030C33}"/>
              </a:ext>
            </a:extLst>
          </p:cNvPr>
          <p:cNvPicPr>
            <a:picLocks noChangeAspect="1"/>
          </p:cNvPicPr>
          <p:nvPr/>
        </p:nvPicPr>
        <p:blipFill>
          <a:blip r:embed="rId6"/>
          <a:stretch>
            <a:fillRect/>
          </a:stretch>
        </p:blipFill>
        <p:spPr>
          <a:xfrm>
            <a:off x="7423488" y="1949713"/>
            <a:ext cx="3729696" cy="3495124"/>
          </a:xfrm>
          <a:prstGeom prst="rect">
            <a:avLst/>
          </a:prstGeom>
        </p:spPr>
      </p:pic>
      <p:pic>
        <p:nvPicPr>
          <p:cNvPr id="4" name="Picture 3">
            <a:extLst>
              <a:ext uri="{FF2B5EF4-FFF2-40B4-BE49-F238E27FC236}">
                <a16:creationId xmlns:a16="http://schemas.microsoft.com/office/drawing/2014/main" id="{F0BCA31D-B3FA-4741-5F1B-2491B22F64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C1644E5-CD16-9798-672F-1927684E79E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6C1644E5-CD16-9798-672F-1927684E79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1A2E821-E839-4E8F-B659-8B58613DEBCB}"/>
              </a:ext>
            </a:extLst>
          </p:cNvPr>
          <p:cNvSpPr>
            <a:spLocks noGrp="1"/>
          </p:cNvSpPr>
          <p:nvPr>
            <p:ph type="title"/>
          </p:nvPr>
        </p:nvSpPr>
        <p:spPr>
          <a:xfrm>
            <a:off x="657224" y="499533"/>
            <a:ext cx="10772775" cy="573565"/>
          </a:xfrm>
        </p:spPr>
        <p:txBody>
          <a:bodyPr vert="horz">
            <a:normAutofit fontScale="90000"/>
          </a:bodyPr>
          <a:lstStyle/>
          <a:p>
            <a:pPr algn="ctr"/>
            <a:r>
              <a:rPr lang="hr-HR" dirty="0"/>
              <a:t>Službenik i sukob interesa</a:t>
            </a:r>
          </a:p>
        </p:txBody>
      </p:sp>
      <p:sp>
        <p:nvSpPr>
          <p:cNvPr id="3" name="Content Placeholder 2">
            <a:extLst>
              <a:ext uri="{FF2B5EF4-FFF2-40B4-BE49-F238E27FC236}">
                <a16:creationId xmlns:a16="http://schemas.microsoft.com/office/drawing/2014/main" id="{2A3F1E0F-942B-496F-A072-56C04D6FD4B4}"/>
              </a:ext>
            </a:extLst>
          </p:cNvPr>
          <p:cNvSpPr>
            <a:spLocks noGrp="1"/>
          </p:cNvSpPr>
          <p:nvPr>
            <p:ph idx="1"/>
          </p:nvPr>
        </p:nvSpPr>
        <p:spPr>
          <a:xfrm>
            <a:off x="309825" y="1186978"/>
            <a:ext cx="6196774" cy="5281835"/>
          </a:xfrm>
        </p:spPr>
        <p:txBody>
          <a:bodyPr>
            <a:normAutofit fontScale="92500" lnSpcReduction="10000"/>
          </a:bodyPr>
          <a:lstStyle/>
          <a:p>
            <a:pPr marL="0" indent="0">
              <a:buNone/>
            </a:pPr>
            <a:r>
              <a:rPr lang="hr-HR" dirty="0"/>
              <a:t>Čl. 38.st.6 Uredbe uređuje mogućnost da se službeniku povjere i drugi zadaci dok god njihovo izvršavanje ne rezultira sukobom interesa</a:t>
            </a:r>
          </a:p>
          <a:p>
            <a:pPr marL="0" indent="0">
              <a:buNone/>
            </a:pPr>
            <a:r>
              <a:rPr lang="hr-HR" dirty="0"/>
              <a:t>Koji zadaci bi bili u konfliktu? </a:t>
            </a:r>
          </a:p>
          <a:p>
            <a:pPr lvl="1">
              <a:buFont typeface="Arial" panose="020B0604020202020204" pitchFamily="34" charset="0"/>
              <a:buChar char="•"/>
            </a:pPr>
            <a:r>
              <a:rPr lang="hr-HR" dirty="0"/>
              <a:t>Zadaci vezani uz obradu osobnih podataka</a:t>
            </a:r>
          </a:p>
          <a:p>
            <a:pPr lvl="1">
              <a:buFont typeface="Arial" panose="020B0604020202020204" pitchFamily="34" charset="0"/>
              <a:buChar char="•"/>
            </a:pPr>
            <a:r>
              <a:rPr lang="hr-HR" dirty="0"/>
              <a:t>WP 29 kao kriterij navodi poziciju ili zaduženje koje uključuje: „određivanje svrhe i načina obrade osobnih podataka”</a:t>
            </a:r>
          </a:p>
          <a:p>
            <a:pPr lvl="1">
              <a:buFont typeface="Arial" panose="020B0604020202020204" pitchFamily="34" charset="0"/>
              <a:buChar char="•"/>
            </a:pPr>
            <a:r>
              <a:rPr lang="hr-HR" dirty="0"/>
              <a:t>Konkretno, pozicija službenika je u praksi uglavnom nespojiva s pozicijama uprave</a:t>
            </a:r>
          </a:p>
          <a:p>
            <a:pPr lvl="1">
              <a:buFont typeface="Arial" panose="020B0604020202020204" pitchFamily="34" charset="0"/>
              <a:buChar char="•"/>
            </a:pPr>
            <a:r>
              <a:rPr lang="hr-HR" dirty="0"/>
              <a:t>Konflikt je čest na pozicijama voditelja IT odjela, marketinga i ljudskih resursa (HR)</a:t>
            </a:r>
          </a:p>
          <a:p>
            <a:pPr lvl="1">
              <a:buFont typeface="Arial" panose="020B0604020202020204" pitchFamily="34" charset="0"/>
              <a:buChar char="•"/>
            </a:pPr>
            <a:r>
              <a:rPr lang="hr-HR" dirty="0"/>
              <a:t>Moguć je i na nižim pozicijama ukoliko uključuju određivanje svrhe i načina obrade osobnih podatka</a:t>
            </a:r>
          </a:p>
        </p:txBody>
      </p:sp>
      <p:pic>
        <p:nvPicPr>
          <p:cNvPr id="6" name="Picture 5">
            <a:extLst>
              <a:ext uri="{FF2B5EF4-FFF2-40B4-BE49-F238E27FC236}">
                <a16:creationId xmlns:a16="http://schemas.microsoft.com/office/drawing/2014/main" id="{67853B23-B7A4-E5CB-F699-D8BEFF0DF71C}"/>
              </a:ext>
            </a:extLst>
          </p:cNvPr>
          <p:cNvPicPr>
            <a:picLocks noChangeAspect="1"/>
          </p:cNvPicPr>
          <p:nvPr/>
        </p:nvPicPr>
        <p:blipFill>
          <a:blip r:embed="rId5"/>
          <a:stretch>
            <a:fillRect/>
          </a:stretch>
        </p:blipFill>
        <p:spPr>
          <a:xfrm>
            <a:off x="7088488" y="1869395"/>
            <a:ext cx="4341511" cy="3353453"/>
          </a:xfrm>
          <a:prstGeom prst="rect">
            <a:avLst/>
          </a:prstGeom>
        </p:spPr>
      </p:pic>
      <p:pic>
        <p:nvPicPr>
          <p:cNvPr id="4" name="Picture 3">
            <a:extLst>
              <a:ext uri="{FF2B5EF4-FFF2-40B4-BE49-F238E27FC236}">
                <a16:creationId xmlns:a16="http://schemas.microsoft.com/office/drawing/2014/main" id="{B34D2307-451D-8484-FD54-8B4C6AC7F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46400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860427-BB6C-4751-9D0C-2428113962E3}"/>
              </a:ext>
            </a:extLst>
          </p:cNvPr>
          <p:cNvSpPr/>
          <p:nvPr/>
        </p:nvSpPr>
        <p:spPr>
          <a:xfrm>
            <a:off x="7315200" y="2488019"/>
            <a:ext cx="4720856" cy="18239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hr-HR"/>
          </a:p>
        </p:txBody>
      </p:sp>
      <p:pic>
        <p:nvPicPr>
          <p:cNvPr id="4" name="Picture 3" descr="Graphical user interface&#10;&#10;Description automatically generated">
            <a:extLst>
              <a:ext uri="{FF2B5EF4-FFF2-40B4-BE49-F238E27FC236}">
                <a16:creationId xmlns:a16="http://schemas.microsoft.com/office/drawing/2014/main" id="{C1BF49B5-D448-4D44-A151-25D7F59DF7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38534"/>
            <a:ext cx="7230008" cy="5322319"/>
          </a:xfrm>
          <a:prstGeom prst="rect">
            <a:avLst/>
          </a:prstGeom>
        </p:spPr>
      </p:pic>
      <p:sp>
        <p:nvSpPr>
          <p:cNvPr id="16" name="TextBox 15">
            <a:extLst>
              <a:ext uri="{FF2B5EF4-FFF2-40B4-BE49-F238E27FC236}">
                <a16:creationId xmlns:a16="http://schemas.microsoft.com/office/drawing/2014/main" id="{8A22AB56-DD0B-498A-8986-D3BF2064C64C}"/>
              </a:ext>
            </a:extLst>
          </p:cNvPr>
          <p:cNvSpPr txBox="1"/>
          <p:nvPr/>
        </p:nvSpPr>
        <p:spPr>
          <a:xfrm>
            <a:off x="6362525" y="2813413"/>
            <a:ext cx="643801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000" b="1" i="0" u="none" strike="noStrike" kern="1200" cap="none" spc="0" normalizeH="0" baseline="0" noProof="0" dirty="0">
                <a:ln>
                  <a:noFill/>
                </a:ln>
                <a:solidFill>
                  <a:prstClr val="white"/>
                </a:solidFill>
                <a:effectLst/>
                <a:uLnTx/>
                <a:uFillTx/>
                <a:latin typeface="Calibri" panose="020F0502020204030204"/>
                <a:ea typeface="+mn-ea"/>
                <a:cs typeface="+mn-cs"/>
              </a:rPr>
              <a:t>MJERE ZAŠTITE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000" b="1" i="0" u="none" strike="noStrike" kern="1200" cap="none" spc="0" normalizeH="0" baseline="0" noProof="0" dirty="0">
                <a:ln>
                  <a:noFill/>
                </a:ln>
                <a:solidFill>
                  <a:prstClr val="white"/>
                </a:solidFill>
                <a:effectLst/>
                <a:uLnTx/>
                <a:uFillTx/>
                <a:latin typeface="Calibri" panose="020F0502020204030204"/>
                <a:ea typeface="+mn-ea"/>
                <a:cs typeface="+mn-cs"/>
              </a:rPr>
              <a:t> OSOBNIH PODATAKA</a:t>
            </a:r>
          </a:p>
        </p:txBody>
      </p:sp>
      <p:sp>
        <p:nvSpPr>
          <p:cNvPr id="18" name="TextBox 17">
            <a:extLst>
              <a:ext uri="{FF2B5EF4-FFF2-40B4-BE49-F238E27FC236}">
                <a16:creationId xmlns:a16="http://schemas.microsoft.com/office/drawing/2014/main" id="{B125DE9E-9BD2-4CEE-9B4B-BE675BB6260C}"/>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0" name="Straight Connector 19">
            <a:extLst>
              <a:ext uri="{FF2B5EF4-FFF2-40B4-BE49-F238E27FC236}">
                <a16:creationId xmlns:a16="http://schemas.microsoft.com/office/drawing/2014/main" id="{DE17F191-28EC-4635-BAE9-F821DB09A463}"/>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9F01A92-A70D-C431-819A-B4883E669B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4272385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Naslov 1">
            <a:extLst>
              <a:ext uri="{FF2B5EF4-FFF2-40B4-BE49-F238E27FC236}">
                <a16:creationId xmlns:a16="http://schemas.microsoft.com/office/drawing/2014/main" id="{F27B16BC-C235-4D90-90D3-57B00F89DC40}"/>
              </a:ext>
            </a:extLst>
          </p:cNvPr>
          <p:cNvSpPr txBox="1">
            <a:spLocks/>
          </p:cNvSpPr>
          <p:nvPr/>
        </p:nvSpPr>
        <p:spPr>
          <a:xfrm>
            <a:off x="184469" y="956417"/>
            <a:ext cx="7823457" cy="6770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r-HR" sz="3800" b="1" dirty="0">
                <a:solidFill>
                  <a:srgbClr val="92D050"/>
                </a:solidFill>
                <a:latin typeface="+mn-lt"/>
              </a:rPr>
              <a:t>Posebne kategorije podataka</a:t>
            </a:r>
            <a:r>
              <a:rPr lang="hr-HR" sz="3800" dirty="0">
                <a:solidFill>
                  <a:srgbClr val="92D050"/>
                </a:solidFill>
                <a:latin typeface="+mn-lt"/>
              </a:rPr>
              <a:t> </a:t>
            </a:r>
          </a:p>
        </p:txBody>
      </p:sp>
      <p:sp>
        <p:nvSpPr>
          <p:cNvPr id="13" name="Rezervirano mjesto sadržaja 2">
            <a:extLst>
              <a:ext uri="{FF2B5EF4-FFF2-40B4-BE49-F238E27FC236}">
                <a16:creationId xmlns:a16="http://schemas.microsoft.com/office/drawing/2014/main" id="{6CD6D7A0-4C6D-46FC-BB35-9C4883389C7A}"/>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1E7270"/>
              </a:buClr>
              <a:buSzPct val="80000"/>
              <a:buFont typeface="Wingdings 3" charset="2"/>
              <a:buNone/>
              <a:tabLst/>
              <a:defRPr/>
            </a:pPr>
            <a:r>
              <a:rPr kumimoji="0" lang="hr-HR" sz="1700" b="0" i="0" u="none" strike="noStrike" kern="1200" cap="none" spc="0" normalizeH="0" baseline="0" noProof="0" dirty="0">
                <a:ln>
                  <a:noFill/>
                </a:ln>
                <a:effectLst/>
                <a:uLnTx/>
                <a:uFillTx/>
                <a:latin typeface="Calibri" panose="020F0502020204030204"/>
                <a:ea typeface="+mn-ea"/>
                <a:cs typeface="+mn-cs"/>
              </a:rPr>
              <a:t>Obrada posebnih kategorija je načelno</a:t>
            </a:r>
            <a:r>
              <a:rPr kumimoji="0" lang="hr-HR" sz="17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hr-HR" sz="1700" b="1" i="0" u="none" strike="noStrike" kern="1200" cap="none" spc="0" normalizeH="0" baseline="0" noProof="0" dirty="0">
                <a:ln>
                  <a:noFill/>
                </a:ln>
                <a:solidFill>
                  <a:srgbClr val="00B050"/>
                </a:solidFill>
                <a:effectLst/>
                <a:uLnTx/>
                <a:uFillTx/>
                <a:latin typeface="Calibri" panose="020F0502020204030204"/>
                <a:ea typeface="+mn-ea"/>
                <a:cs typeface="+mn-cs"/>
              </a:rPr>
              <a:t>zabranjena</a:t>
            </a:r>
            <a:r>
              <a:rPr kumimoji="0" lang="hr-HR" sz="1700" b="0" i="0" u="none" strike="noStrike" kern="1200" cap="none" spc="0" normalizeH="0" baseline="0" noProof="0" dirty="0">
                <a:ln>
                  <a:noFill/>
                </a:ln>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000"/>
              </a:spcBef>
              <a:spcAft>
                <a:spcPts val="0"/>
              </a:spcAft>
              <a:buClr>
                <a:srgbClr val="1E7270"/>
              </a:buClr>
              <a:buSzPct val="80000"/>
              <a:buFont typeface="Wingdings 3" charset="2"/>
              <a:buNone/>
              <a:tabLst/>
              <a:defRPr/>
            </a:pPr>
            <a:endParaRPr kumimoji="0" lang="hr-HR" sz="1700"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1E7270"/>
              </a:buClr>
              <a:buSzPct val="80000"/>
              <a:buFont typeface="Arial" panose="020B0604020202020204" pitchFamily="34" charset="0"/>
              <a:buChar char="•"/>
              <a:tabLst/>
              <a:defRPr/>
            </a:pPr>
            <a:r>
              <a:rPr kumimoji="0" lang="hr-HR" sz="1700" b="1" i="0" u="none" strike="noStrike" kern="1200" cap="none" spc="0" normalizeH="0" baseline="0" noProof="0" dirty="0">
                <a:ln>
                  <a:noFill/>
                </a:ln>
                <a:effectLst/>
                <a:uLnTx/>
                <a:uFillTx/>
                <a:latin typeface="Calibri" panose="020F0502020204030204"/>
                <a:ea typeface="+mn-ea"/>
                <a:cs typeface="+mn-cs"/>
              </a:rPr>
              <a:t>rasno ili etničko podrijetlo, </a:t>
            </a:r>
          </a:p>
          <a:p>
            <a:pPr marL="342900" marR="0" lvl="0" indent="-342900" algn="l" defTabSz="457200" rtl="0" eaLnBrk="1" fontAlgn="auto" latinLnBrk="0" hangingPunct="1">
              <a:lnSpc>
                <a:spcPct val="100000"/>
              </a:lnSpc>
              <a:spcBef>
                <a:spcPts val="1000"/>
              </a:spcBef>
              <a:spcAft>
                <a:spcPts val="0"/>
              </a:spcAft>
              <a:buClr>
                <a:srgbClr val="1E7270"/>
              </a:buClr>
              <a:buSzPct val="80000"/>
              <a:buFont typeface="Arial" panose="020B0604020202020204" pitchFamily="34" charset="0"/>
              <a:buChar char="•"/>
              <a:tabLst/>
              <a:defRPr/>
            </a:pPr>
            <a:r>
              <a:rPr kumimoji="0" lang="hr-HR" sz="1700" b="1" i="0" u="none" strike="noStrike" kern="1200" cap="none" spc="0" normalizeH="0" baseline="0" noProof="0" dirty="0">
                <a:ln>
                  <a:noFill/>
                </a:ln>
                <a:effectLst/>
                <a:uLnTx/>
                <a:uFillTx/>
                <a:latin typeface="Calibri" panose="020F0502020204030204"/>
                <a:ea typeface="+mn-ea"/>
                <a:cs typeface="+mn-cs"/>
              </a:rPr>
              <a:t>politička mišljenja, </a:t>
            </a:r>
          </a:p>
          <a:p>
            <a:pPr marL="342900" marR="0" lvl="0" indent="-342900" algn="l" defTabSz="457200" rtl="0" eaLnBrk="1" fontAlgn="auto" latinLnBrk="0" hangingPunct="1">
              <a:lnSpc>
                <a:spcPct val="100000"/>
              </a:lnSpc>
              <a:spcBef>
                <a:spcPts val="1000"/>
              </a:spcBef>
              <a:spcAft>
                <a:spcPts val="0"/>
              </a:spcAft>
              <a:buClr>
                <a:srgbClr val="1E7270"/>
              </a:buClr>
              <a:buSzPct val="80000"/>
              <a:buFont typeface="Arial" panose="020B0604020202020204" pitchFamily="34" charset="0"/>
              <a:buChar char="•"/>
              <a:tabLst/>
              <a:defRPr/>
            </a:pPr>
            <a:r>
              <a:rPr kumimoji="0" lang="hr-HR" sz="1700" b="1" i="0" u="none" strike="noStrike" kern="1200" cap="none" spc="0" normalizeH="0" baseline="0" noProof="0" dirty="0">
                <a:ln>
                  <a:noFill/>
                </a:ln>
                <a:effectLst/>
                <a:uLnTx/>
                <a:uFillTx/>
                <a:latin typeface="Calibri" panose="020F0502020204030204"/>
                <a:ea typeface="+mn-ea"/>
                <a:cs typeface="+mn-cs"/>
              </a:rPr>
              <a:t>vjerska ili filozofska uvjerenja ili članstvo u sindikatu </a:t>
            </a:r>
          </a:p>
          <a:p>
            <a:pPr marL="342900" marR="0" lvl="0" indent="-342900" algn="l" defTabSz="457200" rtl="0" eaLnBrk="1" fontAlgn="auto" latinLnBrk="0" hangingPunct="1">
              <a:lnSpc>
                <a:spcPct val="100000"/>
              </a:lnSpc>
              <a:spcBef>
                <a:spcPts val="1000"/>
              </a:spcBef>
              <a:spcAft>
                <a:spcPts val="0"/>
              </a:spcAft>
              <a:buClr>
                <a:srgbClr val="1E7270"/>
              </a:buClr>
              <a:buSzPct val="80000"/>
              <a:buFont typeface="Arial" panose="020B0604020202020204" pitchFamily="34" charset="0"/>
              <a:buChar char="•"/>
              <a:tabLst/>
              <a:defRPr/>
            </a:pPr>
            <a:r>
              <a:rPr kumimoji="0" lang="hr-HR" sz="1700" b="1" i="0" u="none" strike="noStrike" kern="1200" cap="none" spc="0" normalizeH="0" baseline="0" noProof="0" dirty="0">
                <a:ln>
                  <a:noFill/>
                </a:ln>
                <a:effectLst/>
                <a:uLnTx/>
                <a:uFillTx/>
                <a:latin typeface="Calibri" panose="020F0502020204030204"/>
                <a:ea typeface="+mn-ea"/>
                <a:cs typeface="+mn-cs"/>
              </a:rPr>
              <a:t>obrada genetskih podataka, biometrijskih podataka u svrhu jedinstvene identifikacije pojedinca</a:t>
            </a:r>
          </a:p>
          <a:p>
            <a:pPr marL="342900" marR="0" lvl="0" indent="-342900" algn="l" defTabSz="457200" rtl="0" eaLnBrk="1" fontAlgn="auto" latinLnBrk="0" hangingPunct="1">
              <a:lnSpc>
                <a:spcPct val="100000"/>
              </a:lnSpc>
              <a:spcBef>
                <a:spcPts val="1000"/>
              </a:spcBef>
              <a:spcAft>
                <a:spcPts val="0"/>
              </a:spcAft>
              <a:buClr>
                <a:srgbClr val="1E7270"/>
              </a:buClr>
              <a:buSzPct val="80000"/>
              <a:buFont typeface="Arial" panose="020B0604020202020204" pitchFamily="34" charset="0"/>
              <a:buChar char="•"/>
              <a:tabLst/>
              <a:defRPr/>
            </a:pPr>
            <a:r>
              <a:rPr kumimoji="0" lang="hr-HR" sz="1700" b="1" i="0" u="none" strike="noStrike" kern="1200" cap="none" spc="0" normalizeH="0" baseline="0" noProof="0" dirty="0">
                <a:ln>
                  <a:noFill/>
                </a:ln>
                <a:effectLst/>
                <a:uLnTx/>
                <a:uFillTx/>
                <a:latin typeface="Calibri" panose="020F0502020204030204"/>
                <a:ea typeface="+mn-ea"/>
                <a:cs typeface="+mn-cs"/>
              </a:rPr>
              <a:t>podaci o zdravlju (primjerice, </a:t>
            </a:r>
            <a:r>
              <a:rPr kumimoji="0" lang="hr-HR" sz="1700" b="1" i="0" u="none" strike="noStrike" kern="1200" cap="none" spc="0" normalizeH="0" baseline="0" noProof="0" dirty="0">
                <a:ln>
                  <a:noFill/>
                </a:ln>
                <a:solidFill>
                  <a:srgbClr val="00B050"/>
                </a:solidFill>
                <a:effectLst/>
                <a:uLnTx/>
                <a:uFillTx/>
                <a:latin typeface="Calibri" panose="020F0502020204030204"/>
                <a:ea typeface="+mn-ea"/>
                <a:cs typeface="+mn-cs"/>
              </a:rPr>
              <a:t>u sklopu programa vjernosti prikupljate podatke o zdravlju</a:t>
            </a:r>
            <a:r>
              <a:rPr kumimoji="0" lang="hr-HR" sz="1700" b="1" i="0" u="none" strike="noStrike" kern="1200" cap="none" spc="0" normalizeH="0" baseline="0" noProof="0" dirty="0">
                <a:ln>
                  <a:noFill/>
                </a:ln>
                <a:effectLst/>
                <a:uLnTx/>
                <a:uFillTx/>
                <a:latin typeface="Calibri" panose="020F0502020204030204"/>
                <a:ea typeface="+mn-ea"/>
                <a:cs typeface="+mn-cs"/>
              </a:rPr>
              <a:t>) spolnom životu ili seksualnoj orijentaciji pojedinca</a:t>
            </a:r>
          </a:p>
          <a:p>
            <a:pPr marL="342900" marR="0" lvl="0" indent="-342900" algn="l" defTabSz="457200" rtl="0" eaLnBrk="1" fontAlgn="auto" latinLnBrk="0" hangingPunct="1">
              <a:lnSpc>
                <a:spcPct val="100000"/>
              </a:lnSpc>
              <a:spcBef>
                <a:spcPts val="1000"/>
              </a:spcBef>
              <a:spcAft>
                <a:spcPts val="0"/>
              </a:spcAft>
              <a:buClr>
                <a:srgbClr val="1E7270"/>
              </a:buClr>
              <a:buSzPct val="80000"/>
              <a:buFont typeface="Arial" panose="020B0604020202020204" pitchFamily="34" charset="0"/>
              <a:buChar char="•"/>
              <a:tabLst/>
              <a:defRPr/>
            </a:pPr>
            <a:endParaRPr kumimoji="0" lang="hr-HR" sz="1700" b="1" i="0" u="none" strike="noStrike" kern="1200" cap="none" spc="0" normalizeH="0" baseline="0" noProof="0" dirty="0">
              <a:ln>
                <a:noFill/>
              </a:ln>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000"/>
              </a:spcBef>
              <a:spcAft>
                <a:spcPts val="0"/>
              </a:spcAft>
              <a:buClr>
                <a:srgbClr val="1E7270"/>
              </a:buClr>
              <a:buSzPct val="80000"/>
              <a:buFont typeface="Wingdings 3" charset="2"/>
              <a:buNone/>
              <a:tabLst/>
              <a:defRPr/>
            </a:pPr>
            <a:r>
              <a:rPr kumimoji="0" lang="hr-HR" sz="1700" b="0" i="0" u="none" strike="noStrike" kern="1200" cap="none" spc="0" normalizeH="0" baseline="0" noProof="0" dirty="0">
                <a:ln>
                  <a:noFill/>
                </a:ln>
                <a:effectLst/>
                <a:uLnTx/>
                <a:uFillTx/>
                <a:latin typeface="Calibri" panose="020F0502020204030204"/>
                <a:ea typeface="+mn-ea"/>
                <a:cs typeface="+mn-cs"/>
              </a:rPr>
              <a:t>Dopuštena je jedino ako uz postojanje jednog od pravnih temelja za zakonitost obrade iz članka 6. stavka 1. GDPR-a, </a:t>
            </a:r>
            <a:r>
              <a:rPr kumimoji="0" lang="hr-HR" sz="1700" b="1" i="0" u="none" strike="noStrike" kern="1200" cap="none" spc="0" normalizeH="0" baseline="0" noProof="0" dirty="0">
                <a:ln>
                  <a:noFill/>
                </a:ln>
                <a:effectLst/>
                <a:uLnTx/>
                <a:uFillTx/>
                <a:latin typeface="Calibri" panose="020F0502020204030204"/>
                <a:ea typeface="+mn-ea"/>
                <a:cs typeface="+mn-cs"/>
              </a:rPr>
              <a:t>postoji i jedna od taksativno navedenih iznimaka iz članka 9. stavka 2. GDPR</a:t>
            </a:r>
            <a:r>
              <a:rPr kumimoji="0" lang="hr-HR" sz="1700" b="0" i="0" u="none" strike="noStrike" kern="1200" cap="none" spc="0" normalizeH="0" baseline="0" noProof="0" dirty="0">
                <a:ln>
                  <a:noFill/>
                </a:ln>
                <a:effectLst/>
                <a:uLnTx/>
                <a:uFillTx/>
                <a:latin typeface="Calibri" panose="020F0502020204030204"/>
                <a:ea typeface="+mn-ea"/>
                <a:cs typeface="+mn-cs"/>
              </a:rPr>
              <a:t>.</a:t>
            </a:r>
          </a:p>
          <a:p>
            <a:pPr lvl="1" algn="l"/>
            <a:endParaRPr lang="hr-HR" dirty="0"/>
          </a:p>
        </p:txBody>
      </p:sp>
      <p:pic>
        <p:nvPicPr>
          <p:cNvPr id="2" name="Picture 1">
            <a:extLst>
              <a:ext uri="{FF2B5EF4-FFF2-40B4-BE49-F238E27FC236}">
                <a16:creationId xmlns:a16="http://schemas.microsoft.com/office/drawing/2014/main" id="{063377C8-4EB4-D8AE-0C66-17D573D12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602914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hr-HR"/>
          </a:p>
        </p:txBody>
      </p:sp>
      <p:sp>
        <p:nvSpPr>
          <p:cNvPr id="12" name="TextBox 11">
            <a:extLst>
              <a:ext uri="{FF2B5EF4-FFF2-40B4-BE49-F238E27FC236}">
                <a16:creationId xmlns:a16="http://schemas.microsoft.com/office/drawing/2014/main" id="{542E3E06-AFFA-4F80-948A-31A318BFA7AF}"/>
              </a:ext>
            </a:extLst>
          </p:cNvPr>
          <p:cNvSpPr txBox="1"/>
          <p:nvPr/>
        </p:nvSpPr>
        <p:spPr>
          <a:xfrm>
            <a:off x="2925089" y="979414"/>
            <a:ext cx="73122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200" b="1" i="0" u="none" strike="noStrike" kern="1200" cap="none" spc="0" normalizeH="0" baseline="0" noProof="0" dirty="0">
                <a:ln>
                  <a:noFill/>
                </a:ln>
                <a:solidFill>
                  <a:srgbClr val="92D050"/>
                </a:solidFill>
                <a:effectLst/>
                <a:uLnTx/>
                <a:uFillTx/>
                <a:latin typeface="Calibri Headings"/>
                <a:ea typeface="+mn-ea"/>
                <a:cs typeface="+mn-cs"/>
              </a:rPr>
              <a:t>VODITELJ OBRADE MORA PROVODITI</a:t>
            </a:r>
          </a:p>
        </p:txBody>
      </p:sp>
      <p:sp>
        <p:nvSpPr>
          <p:cNvPr id="13" name="TextBox 12">
            <a:extLst>
              <a:ext uri="{FF2B5EF4-FFF2-40B4-BE49-F238E27FC236}">
                <a16:creationId xmlns:a16="http://schemas.microsoft.com/office/drawing/2014/main" id="{A219ED6F-2794-4DDE-9E3D-794E716258F1}"/>
              </a:ext>
            </a:extLst>
          </p:cNvPr>
          <p:cNvSpPr txBox="1"/>
          <p:nvPr/>
        </p:nvSpPr>
        <p:spPr>
          <a:xfrm>
            <a:off x="6419879" y="1742589"/>
            <a:ext cx="5337781"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hr-HR" sz="2800" b="1" i="0" u="none" strike="noStrike" kern="1200" cap="none" spc="0" normalizeH="0" baseline="0" noProof="0" dirty="0">
                <a:ln>
                  <a:noFill/>
                </a:ln>
                <a:solidFill>
                  <a:prstClr val="black"/>
                </a:solidFill>
                <a:effectLst/>
                <a:uLnTx/>
                <a:uFillTx/>
                <a:latin typeface="Calibri" panose="020F0502020204030204"/>
                <a:ea typeface="+mn-ea"/>
                <a:cs typeface="+mn-cs"/>
              </a:rPr>
              <a:t>TEHNIČKE MJERE ZAŠTITE</a:t>
            </a:r>
          </a:p>
        </p:txBody>
      </p:sp>
      <p:sp>
        <p:nvSpPr>
          <p:cNvPr id="14" name="TextBox 13">
            <a:extLst>
              <a:ext uri="{FF2B5EF4-FFF2-40B4-BE49-F238E27FC236}">
                <a16:creationId xmlns:a16="http://schemas.microsoft.com/office/drawing/2014/main" id="{D2D328F9-ED8D-4163-B3A9-630B9BA40BEA}"/>
              </a:ext>
            </a:extLst>
          </p:cNvPr>
          <p:cNvSpPr txBox="1"/>
          <p:nvPr/>
        </p:nvSpPr>
        <p:spPr>
          <a:xfrm>
            <a:off x="705399" y="1734401"/>
            <a:ext cx="4439379"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hr-HR" sz="2800" b="1" i="0" u="none" strike="noStrike" kern="1200" cap="none" spc="0" normalizeH="0" baseline="0" noProof="0" dirty="0">
                <a:ln>
                  <a:noFill/>
                </a:ln>
                <a:solidFill>
                  <a:prstClr val="black"/>
                </a:solidFill>
                <a:effectLst/>
                <a:uLnTx/>
                <a:uFillTx/>
                <a:latin typeface="Calibri" panose="020F0502020204030204"/>
                <a:ea typeface="+mn-ea"/>
                <a:cs typeface="+mn-cs"/>
              </a:rPr>
              <a:t>ORGANIZACIJSKE MJERE ZAŠTITE</a:t>
            </a:r>
          </a:p>
        </p:txBody>
      </p:sp>
      <p:sp>
        <p:nvSpPr>
          <p:cNvPr id="15" name="TextBox 14">
            <a:extLst>
              <a:ext uri="{FF2B5EF4-FFF2-40B4-BE49-F238E27FC236}">
                <a16:creationId xmlns:a16="http://schemas.microsoft.com/office/drawing/2014/main" id="{10717DAE-107F-4ECF-AE04-48C73E2853A7}"/>
              </a:ext>
            </a:extLst>
          </p:cNvPr>
          <p:cNvSpPr txBox="1"/>
          <p:nvPr/>
        </p:nvSpPr>
        <p:spPr>
          <a:xfrm>
            <a:off x="424844" y="2725984"/>
            <a:ext cx="5585416" cy="3614323"/>
          </a:xfrm>
          <a:prstGeom prst="rect">
            <a:avLst/>
          </a:prstGeom>
          <a:noFill/>
        </p:spPr>
        <p:txBody>
          <a:bodyPr wrap="square" rtlCol="0">
            <a:spAutoFit/>
          </a:bodyPr>
          <a:lstStyle/>
          <a:p>
            <a:pPr lvl="0" algn="l" rtl="0">
              <a:lnSpc>
                <a:spcPct val="90000"/>
              </a:lnSpc>
              <a:spcBef>
                <a:spcPts val="1400"/>
              </a:spcBef>
              <a:spcAft>
                <a:spcPts val="0"/>
              </a:spcAft>
              <a:buSzPct val="100000"/>
            </a:pPr>
            <a:r>
              <a:rPr lang="en-GB" sz="1600" b="1" dirty="0"/>
              <a:t>Interne </a:t>
            </a:r>
            <a:r>
              <a:rPr lang="en-GB" sz="1600" b="1" dirty="0" err="1"/>
              <a:t>politike</a:t>
            </a:r>
            <a:r>
              <a:rPr lang="en-GB" sz="1600" b="1" dirty="0"/>
              <a:t> za </a:t>
            </a:r>
            <a:r>
              <a:rPr lang="en-GB" sz="1600" b="1" dirty="0" err="1"/>
              <a:t>zaštitu</a:t>
            </a:r>
            <a:r>
              <a:rPr lang="en-GB" sz="1600" b="1" dirty="0"/>
              <a:t> </a:t>
            </a:r>
            <a:r>
              <a:rPr lang="en-GB" sz="1600" b="1" dirty="0" err="1"/>
              <a:t>osobnih</a:t>
            </a:r>
            <a:r>
              <a:rPr lang="en-GB" sz="1600" b="1" dirty="0"/>
              <a:t> </a:t>
            </a:r>
            <a:r>
              <a:rPr lang="en-GB" sz="1600" b="1" dirty="0" err="1"/>
              <a:t>podataka</a:t>
            </a:r>
            <a:r>
              <a:rPr lang="en-GB" sz="1600" b="1" dirty="0"/>
              <a:t> </a:t>
            </a:r>
            <a:r>
              <a:rPr lang="en-GB" sz="1600" b="1" dirty="0" err="1"/>
              <a:t>unutar</a:t>
            </a:r>
            <a:r>
              <a:rPr lang="en-GB" sz="1600" b="1" dirty="0"/>
              <a:t> </a:t>
            </a:r>
            <a:r>
              <a:rPr lang="hr-HR" sz="1600" b="1" dirty="0"/>
              <a:t>tvrtke</a:t>
            </a:r>
            <a:r>
              <a:rPr lang="en-GB" sz="1600" b="1" dirty="0"/>
              <a:t>:</a:t>
            </a:r>
          </a:p>
          <a:p>
            <a:pPr lvl="0" algn="l" rtl="0">
              <a:lnSpc>
                <a:spcPct val="90000"/>
              </a:lnSpc>
              <a:spcBef>
                <a:spcPts val="1400"/>
              </a:spcBef>
              <a:spcAft>
                <a:spcPts val="0"/>
              </a:spcAft>
              <a:buSzPct val="100000"/>
            </a:pPr>
            <a:r>
              <a:rPr lang="hr-HR" sz="1600" dirty="0"/>
              <a:t>- </a:t>
            </a:r>
            <a:r>
              <a:rPr lang="en-GB" sz="1600" dirty="0" err="1"/>
              <a:t>osoblje</a:t>
            </a:r>
            <a:r>
              <a:rPr lang="en-GB" sz="1600" dirty="0"/>
              <a:t> - </a:t>
            </a:r>
            <a:r>
              <a:rPr lang="en-GB" sz="1600" dirty="0" err="1"/>
              <a:t>tko</a:t>
            </a:r>
            <a:r>
              <a:rPr lang="en-GB" sz="1600" dirty="0"/>
              <a:t> </a:t>
            </a:r>
            <a:r>
              <a:rPr lang="en-GB" sz="1600" dirty="0" err="1"/>
              <a:t>ima</a:t>
            </a:r>
            <a:r>
              <a:rPr lang="en-GB" sz="1600" dirty="0"/>
              <a:t> </a:t>
            </a:r>
            <a:r>
              <a:rPr lang="en-GB" sz="1600" dirty="0" err="1"/>
              <a:t>pristup</a:t>
            </a:r>
            <a:r>
              <a:rPr lang="en-GB" sz="1600" dirty="0"/>
              <a:t> </a:t>
            </a:r>
            <a:r>
              <a:rPr lang="en-GB" sz="1600" dirty="0" err="1"/>
              <a:t>kojim</a:t>
            </a:r>
            <a:r>
              <a:rPr lang="en-GB" sz="1600" dirty="0"/>
              <a:t> </a:t>
            </a:r>
            <a:r>
              <a:rPr lang="en-GB" sz="1600" dirty="0" err="1"/>
              <a:t>podacima</a:t>
            </a:r>
            <a:r>
              <a:rPr lang="en-GB" sz="1600" dirty="0"/>
              <a:t> </a:t>
            </a:r>
          </a:p>
          <a:p>
            <a:pPr lvl="0" algn="l" rtl="0">
              <a:lnSpc>
                <a:spcPct val="90000"/>
              </a:lnSpc>
              <a:spcBef>
                <a:spcPts val="1400"/>
              </a:spcBef>
              <a:spcAft>
                <a:spcPts val="0"/>
              </a:spcAft>
              <a:buSzPct val="100000"/>
            </a:pPr>
            <a:r>
              <a:rPr lang="hr-HR" sz="1600" dirty="0"/>
              <a:t>- </a:t>
            </a:r>
            <a:r>
              <a:rPr lang="en-GB" sz="1600" dirty="0" err="1"/>
              <a:t>definicija</a:t>
            </a:r>
            <a:r>
              <a:rPr lang="en-GB" sz="1600" dirty="0"/>
              <a:t> </a:t>
            </a:r>
            <a:r>
              <a:rPr lang="en-GB" sz="1600" dirty="0" err="1"/>
              <a:t>uloga</a:t>
            </a:r>
            <a:r>
              <a:rPr lang="en-GB" sz="1600" dirty="0"/>
              <a:t> </a:t>
            </a:r>
            <a:r>
              <a:rPr lang="en-GB" sz="1600" dirty="0" err="1"/>
              <a:t>i</a:t>
            </a:r>
            <a:r>
              <a:rPr lang="en-GB" sz="1600" dirty="0"/>
              <a:t> </a:t>
            </a:r>
            <a:r>
              <a:rPr lang="en-GB" sz="1600" dirty="0" err="1"/>
              <a:t>prava</a:t>
            </a:r>
            <a:r>
              <a:rPr lang="en-GB" sz="1600" dirty="0"/>
              <a:t> </a:t>
            </a:r>
            <a:r>
              <a:rPr lang="en-GB" sz="1600" dirty="0" err="1"/>
              <a:t>pristupa</a:t>
            </a:r>
            <a:r>
              <a:rPr lang="en-GB" sz="1600" dirty="0"/>
              <a:t> </a:t>
            </a:r>
            <a:r>
              <a:rPr lang="en-GB" sz="1600" dirty="0" err="1"/>
              <a:t>informacijskim</a:t>
            </a:r>
            <a:r>
              <a:rPr lang="en-GB" sz="1600" dirty="0"/>
              <a:t> </a:t>
            </a:r>
            <a:r>
              <a:rPr lang="en-GB" sz="1600" dirty="0" err="1"/>
              <a:t>sustavima</a:t>
            </a:r>
            <a:endParaRPr lang="en-GB" sz="1600" dirty="0"/>
          </a:p>
          <a:p>
            <a:pPr lvl="0" algn="l" rtl="0">
              <a:lnSpc>
                <a:spcPct val="90000"/>
              </a:lnSpc>
              <a:spcBef>
                <a:spcPts val="1400"/>
              </a:spcBef>
              <a:spcAft>
                <a:spcPts val="0"/>
              </a:spcAft>
              <a:buSzPct val="100000"/>
            </a:pPr>
            <a:r>
              <a:rPr lang="hr-HR" sz="1600" dirty="0"/>
              <a:t>- </a:t>
            </a:r>
            <a:r>
              <a:rPr lang="en-GB" sz="1600" dirty="0"/>
              <a:t>koji </a:t>
            </a:r>
            <a:r>
              <a:rPr lang="en-GB" sz="1600" dirty="0" err="1"/>
              <a:t>su</a:t>
            </a:r>
            <a:r>
              <a:rPr lang="en-GB" sz="1600" dirty="0"/>
              <a:t> </a:t>
            </a:r>
            <a:r>
              <a:rPr lang="en-GB" sz="1600" dirty="0" err="1"/>
              <a:t>tokovi</a:t>
            </a:r>
            <a:r>
              <a:rPr lang="en-GB" sz="1600" dirty="0"/>
              <a:t> </a:t>
            </a:r>
            <a:r>
              <a:rPr lang="en-GB" sz="1600" dirty="0" err="1"/>
              <a:t>podataka</a:t>
            </a:r>
            <a:r>
              <a:rPr lang="en-GB" sz="1600" dirty="0"/>
              <a:t>   </a:t>
            </a:r>
          </a:p>
          <a:p>
            <a:pPr lvl="0" algn="l" rtl="0">
              <a:lnSpc>
                <a:spcPct val="90000"/>
              </a:lnSpc>
              <a:spcBef>
                <a:spcPts val="1400"/>
              </a:spcBef>
              <a:spcAft>
                <a:spcPts val="0"/>
              </a:spcAft>
              <a:buSzPct val="100000"/>
            </a:pPr>
            <a:r>
              <a:rPr lang="hr-HR" sz="1600" dirty="0"/>
              <a:t>- </a:t>
            </a:r>
            <a:r>
              <a:rPr lang="en-GB" sz="1600" dirty="0" err="1"/>
              <a:t>informiranje</a:t>
            </a:r>
            <a:r>
              <a:rPr lang="en-GB" sz="1600" dirty="0"/>
              <a:t> </a:t>
            </a:r>
            <a:r>
              <a:rPr lang="en-GB" sz="1600" dirty="0" err="1"/>
              <a:t>ispitanika</a:t>
            </a:r>
            <a:endParaRPr lang="en-GB" sz="1600" dirty="0"/>
          </a:p>
          <a:p>
            <a:pPr lvl="0" algn="l" rtl="0">
              <a:lnSpc>
                <a:spcPct val="90000"/>
              </a:lnSpc>
              <a:spcBef>
                <a:spcPts val="1400"/>
              </a:spcBef>
              <a:spcAft>
                <a:spcPts val="0"/>
              </a:spcAft>
              <a:buSzPct val="100000"/>
            </a:pPr>
            <a:r>
              <a:rPr lang="hr-HR" sz="1600" dirty="0"/>
              <a:t>- </a:t>
            </a:r>
            <a:r>
              <a:rPr lang="en-GB" sz="1600" dirty="0" err="1"/>
              <a:t>izrada</a:t>
            </a:r>
            <a:r>
              <a:rPr lang="en-GB" sz="1600" dirty="0"/>
              <a:t> </a:t>
            </a:r>
            <a:r>
              <a:rPr lang="en-GB" sz="1600" dirty="0" err="1"/>
              <a:t>obrazaca</a:t>
            </a:r>
            <a:r>
              <a:rPr lang="en-GB" sz="1600" dirty="0"/>
              <a:t> za </a:t>
            </a:r>
            <a:r>
              <a:rPr lang="en-GB" sz="1600" dirty="0" err="1"/>
              <a:t>ostvarivanje</a:t>
            </a:r>
            <a:r>
              <a:rPr lang="en-GB" sz="1600" dirty="0"/>
              <a:t> </a:t>
            </a:r>
            <a:r>
              <a:rPr lang="en-GB" sz="1600" dirty="0" err="1"/>
              <a:t>prava</a:t>
            </a:r>
            <a:r>
              <a:rPr lang="en-GB" sz="1600" dirty="0"/>
              <a:t> </a:t>
            </a:r>
          </a:p>
          <a:p>
            <a:pPr lvl="0" algn="l" rtl="0">
              <a:lnSpc>
                <a:spcPct val="90000"/>
              </a:lnSpc>
              <a:spcBef>
                <a:spcPts val="1400"/>
              </a:spcBef>
              <a:spcAft>
                <a:spcPts val="0"/>
              </a:spcAft>
              <a:buSzPct val="100000"/>
            </a:pPr>
            <a:r>
              <a:rPr lang="hr-HR" sz="1600" dirty="0"/>
              <a:t>- </a:t>
            </a:r>
            <a:r>
              <a:rPr lang="en-GB" sz="1600" dirty="0" err="1"/>
              <a:t>scenarij</a:t>
            </a:r>
            <a:r>
              <a:rPr lang="en-GB" sz="1600" dirty="0"/>
              <a:t> </a:t>
            </a:r>
            <a:r>
              <a:rPr lang="en-GB" sz="1600" dirty="0" err="1"/>
              <a:t>povrede</a:t>
            </a:r>
            <a:r>
              <a:rPr lang="en-GB" sz="1600" dirty="0"/>
              <a:t> </a:t>
            </a:r>
            <a:r>
              <a:rPr lang="en-GB" sz="1600" dirty="0" err="1"/>
              <a:t>sigurnosti</a:t>
            </a:r>
            <a:r>
              <a:rPr lang="en-GB" sz="1600" dirty="0"/>
              <a:t> – </a:t>
            </a:r>
            <a:r>
              <a:rPr lang="en-GB" sz="1600" dirty="0" err="1"/>
              <a:t>prijava</a:t>
            </a:r>
            <a:r>
              <a:rPr lang="en-GB" sz="1600" dirty="0"/>
              <a:t> </a:t>
            </a:r>
            <a:r>
              <a:rPr lang="en-GB" sz="1600" dirty="0" err="1"/>
              <a:t>povrede</a:t>
            </a:r>
            <a:r>
              <a:rPr lang="en-GB" sz="1600" dirty="0"/>
              <a:t> AZOP-u u </a:t>
            </a:r>
            <a:r>
              <a:rPr lang="en-GB" sz="1600" dirty="0" err="1"/>
              <a:t>roku</a:t>
            </a:r>
            <a:r>
              <a:rPr lang="en-GB" sz="1600" dirty="0"/>
              <a:t> od 72  </a:t>
            </a:r>
            <a:r>
              <a:rPr lang="en-GB" sz="1600" dirty="0" err="1"/>
              <a:t>sata</a:t>
            </a:r>
            <a:r>
              <a:rPr lang="en-GB" sz="1600" dirty="0"/>
              <a:t> od </a:t>
            </a:r>
            <a:r>
              <a:rPr lang="en-GB" sz="1600" dirty="0" err="1"/>
              <a:t>saznanja</a:t>
            </a:r>
            <a:r>
              <a:rPr lang="en-GB" sz="1600" dirty="0"/>
              <a:t> o </a:t>
            </a:r>
            <a:r>
              <a:rPr lang="en-GB" sz="1600" dirty="0" err="1"/>
              <a:t>povredi</a:t>
            </a:r>
            <a:r>
              <a:rPr lang="en-GB" sz="1600" dirty="0"/>
              <a:t> (</a:t>
            </a:r>
            <a:r>
              <a:rPr lang="en-GB" sz="1600" dirty="0" err="1"/>
              <a:t>čl</a:t>
            </a:r>
            <a:r>
              <a:rPr lang="en-GB" sz="1600" dirty="0"/>
              <a:t>. 33 </a:t>
            </a:r>
            <a:r>
              <a:rPr lang="en-GB" sz="1600" dirty="0" err="1"/>
              <a:t>i</a:t>
            </a:r>
            <a:r>
              <a:rPr lang="en-GB" sz="1600" dirty="0"/>
              <a:t> 34 </a:t>
            </a:r>
            <a:r>
              <a:rPr lang="en-GB" sz="1600" dirty="0" err="1"/>
              <a:t>Uredbe</a:t>
            </a:r>
            <a:r>
              <a:rPr lang="en-GB" sz="1600" dirty="0"/>
              <a:t>)</a:t>
            </a:r>
          </a:p>
          <a:p>
            <a:pPr>
              <a:spcBef>
                <a:spcPts val="1400"/>
              </a:spcBef>
              <a:buSzPct val="100000"/>
            </a:pPr>
            <a:r>
              <a:rPr lang="hr-HR" sz="1600" dirty="0"/>
              <a:t>- </a:t>
            </a:r>
            <a:r>
              <a:rPr lang="en-GB" sz="1600" dirty="0" err="1"/>
              <a:t>politika</a:t>
            </a:r>
            <a:r>
              <a:rPr lang="en-GB" sz="1600" dirty="0"/>
              <a:t> „</a:t>
            </a:r>
            <a:r>
              <a:rPr lang="en-GB" sz="1600" dirty="0" err="1"/>
              <a:t>čistih</a:t>
            </a:r>
            <a:r>
              <a:rPr lang="en-GB" sz="1600" dirty="0"/>
              <a:t> </a:t>
            </a:r>
            <a:r>
              <a:rPr lang="en-GB" sz="1600" dirty="0" err="1"/>
              <a:t>stolova</a:t>
            </a:r>
            <a:r>
              <a:rPr lang="en-GB" sz="1600" dirty="0"/>
              <a:t>“ – </a:t>
            </a:r>
            <a:r>
              <a:rPr lang="en-GB" sz="1600" dirty="0" err="1"/>
              <a:t>dokumenti</a:t>
            </a:r>
            <a:r>
              <a:rPr lang="en-GB" sz="1600" dirty="0"/>
              <a:t> s </a:t>
            </a:r>
            <a:r>
              <a:rPr lang="en-GB" sz="1600" dirty="0" err="1"/>
              <a:t>osobnim</a:t>
            </a:r>
            <a:r>
              <a:rPr lang="en-GB" sz="1600" dirty="0"/>
              <a:t> </a:t>
            </a:r>
            <a:r>
              <a:rPr lang="en-GB" sz="1600" dirty="0" err="1"/>
              <a:t>podacima</a:t>
            </a:r>
            <a:r>
              <a:rPr lang="en-GB" sz="1600" dirty="0"/>
              <a:t> ne </a:t>
            </a:r>
            <a:r>
              <a:rPr lang="en-GB" sz="1600" dirty="0" err="1"/>
              <a:t>nalaze</a:t>
            </a:r>
            <a:r>
              <a:rPr lang="en-GB" sz="1600" dirty="0"/>
              <a:t> se </a:t>
            </a:r>
            <a:r>
              <a:rPr lang="en-GB" sz="1600" dirty="0" err="1"/>
              <a:t>na</a:t>
            </a:r>
            <a:r>
              <a:rPr lang="en-GB" sz="1600" dirty="0"/>
              <a:t> </a:t>
            </a:r>
            <a:r>
              <a:rPr lang="en-GB" sz="1600" dirty="0" err="1"/>
              <a:t>vidljivom</a:t>
            </a:r>
            <a:r>
              <a:rPr lang="en-GB" sz="1600" dirty="0"/>
              <a:t> </a:t>
            </a:r>
            <a:r>
              <a:rPr lang="en-GB" sz="1600" dirty="0" err="1"/>
              <a:t>mjestu</a:t>
            </a:r>
            <a:r>
              <a:rPr lang="en-GB" sz="1600" dirty="0"/>
              <a:t> </a:t>
            </a:r>
            <a:r>
              <a:rPr lang="en-GB" sz="1600" dirty="0" err="1"/>
              <a:t>poput</a:t>
            </a:r>
            <a:r>
              <a:rPr lang="en-GB" sz="1600" dirty="0"/>
              <a:t> </a:t>
            </a:r>
            <a:r>
              <a:rPr lang="en-GB" sz="1600" dirty="0" err="1"/>
              <a:t>radnog</a:t>
            </a:r>
            <a:r>
              <a:rPr lang="en-GB" sz="1600" dirty="0"/>
              <a:t> stola </a:t>
            </a:r>
            <a:r>
              <a:rPr lang="en-GB" sz="1600" dirty="0" err="1"/>
              <a:t>ili</a:t>
            </a:r>
            <a:r>
              <a:rPr lang="en-GB" sz="1600" dirty="0"/>
              <a:t> </a:t>
            </a:r>
            <a:r>
              <a:rPr lang="en-GB" sz="1600" dirty="0" err="1"/>
              <a:t>pulta</a:t>
            </a:r>
            <a:r>
              <a:rPr lang="en-GB" sz="1600" dirty="0"/>
              <a:t>; </a:t>
            </a:r>
          </a:p>
        </p:txBody>
      </p:sp>
      <p:sp>
        <p:nvSpPr>
          <p:cNvPr id="16" name="TextBox 15">
            <a:extLst>
              <a:ext uri="{FF2B5EF4-FFF2-40B4-BE49-F238E27FC236}">
                <a16:creationId xmlns:a16="http://schemas.microsoft.com/office/drawing/2014/main" id="{9159DAAB-649C-4C66-BEF0-188AD01AC4D2}"/>
              </a:ext>
            </a:extLst>
          </p:cNvPr>
          <p:cNvSpPr txBox="1"/>
          <p:nvPr/>
        </p:nvSpPr>
        <p:spPr>
          <a:xfrm>
            <a:off x="6289877" y="2601950"/>
            <a:ext cx="5585416" cy="181588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92D050"/>
              </a:buClr>
              <a:buSzTx/>
              <a:tabLst/>
              <a:defRPr/>
            </a:pP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odnose se na </a:t>
            </a:r>
            <a:r>
              <a:rPr kumimoji="0" lang="hr-HR" sz="1600" b="1" i="0" u="none" strike="noStrike" kern="1200" cap="none" spc="0" normalizeH="0" baseline="0" noProof="0" dirty="0">
                <a:ln>
                  <a:noFill/>
                </a:ln>
                <a:solidFill>
                  <a:prstClr val="black"/>
                </a:solidFill>
                <a:effectLst/>
                <a:uLnTx/>
                <a:uFillTx/>
                <a:latin typeface="Calibri" panose="020F0502020204030204"/>
                <a:ea typeface="+mn-ea"/>
                <a:cs typeface="+mn-cs"/>
              </a:rPr>
              <a:t>zaštitne mjere </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koje se postavljaju na </a:t>
            </a:r>
            <a:r>
              <a:rPr kumimoji="0" lang="hr-HR" sz="1600" b="1" i="0" u="none" strike="noStrike" kern="1200" cap="none" spc="0" normalizeH="0" baseline="0" noProof="0" dirty="0">
                <a:ln>
                  <a:noFill/>
                </a:ln>
                <a:solidFill>
                  <a:prstClr val="black"/>
                </a:solidFill>
                <a:effectLst/>
                <a:uLnTx/>
                <a:uFillTx/>
                <a:latin typeface="Calibri" panose="020F0502020204030204"/>
                <a:ea typeface="+mn-ea"/>
                <a:cs typeface="+mn-cs"/>
              </a:rPr>
              <a:t>fizička mjesta te IT sustave ili proizvode </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koji se koriste unutar </a:t>
            </a:r>
            <a:r>
              <a:rPr lang="hr-HR" sz="1600" dirty="0">
                <a:solidFill>
                  <a:prstClr val="black"/>
                </a:solidFill>
                <a:latin typeface="Calibri" panose="020F0502020204030204"/>
              </a:rPr>
              <a:t>voditelja obrade</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ili u sklopu krajnjih proizvoda klijentima, a vezano uz ophođenje s podacima; ili tehničke mjere koje voditelj </a:t>
            </a:r>
            <a:r>
              <a:rPr kumimoji="0" lang="hr-HR" sz="1600" b="1" i="0" u="none" strike="noStrike" kern="1200" cap="none" spc="0" normalizeH="0" baseline="0" noProof="0" dirty="0">
                <a:ln>
                  <a:noFill/>
                </a:ln>
                <a:solidFill>
                  <a:prstClr val="black"/>
                </a:solidFill>
                <a:effectLst/>
                <a:uLnTx/>
                <a:uFillTx/>
                <a:latin typeface="Calibri" panose="020F0502020204030204"/>
                <a:ea typeface="+mn-ea"/>
                <a:cs typeface="+mn-cs"/>
              </a:rPr>
              <a:t>ugovorno regulira s trećim stranama </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koje imaju uvid ili s kojima sudjeluje u obradi ili pohrani podataka, a da su sve od navedenih strana u mogućnosti </a:t>
            </a:r>
            <a:r>
              <a:rPr kumimoji="0" lang="hr-HR" sz="1600" b="1" i="0" u="none" strike="noStrike" kern="1200" cap="none" spc="0" normalizeH="0" baseline="0" noProof="0" dirty="0">
                <a:ln>
                  <a:noFill/>
                </a:ln>
                <a:solidFill>
                  <a:prstClr val="black"/>
                </a:solidFill>
                <a:effectLst/>
                <a:uLnTx/>
                <a:uFillTx/>
                <a:latin typeface="Calibri" panose="020F0502020204030204"/>
                <a:ea typeface="+mn-ea"/>
                <a:cs typeface="+mn-cs"/>
              </a:rPr>
              <a:t>nedvojbeno to dokazati</a:t>
            </a:r>
          </a:p>
        </p:txBody>
      </p:sp>
      <p:pic>
        <p:nvPicPr>
          <p:cNvPr id="2" name="Picture 1">
            <a:extLst>
              <a:ext uri="{FF2B5EF4-FFF2-40B4-BE49-F238E27FC236}">
                <a16:creationId xmlns:a16="http://schemas.microsoft.com/office/drawing/2014/main" id="{41C1C9E2-B189-FC83-0660-31E1E87570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993739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hr-HR"/>
          </a:p>
        </p:txBody>
      </p:sp>
      <p:sp>
        <p:nvSpPr>
          <p:cNvPr id="30" name="TextBox 29">
            <a:extLst>
              <a:ext uri="{FF2B5EF4-FFF2-40B4-BE49-F238E27FC236}">
                <a16:creationId xmlns:a16="http://schemas.microsoft.com/office/drawing/2014/main" id="{4F736666-0A1B-42A5-9C63-AAE1163137FC}"/>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32" name="Straight Connector 31">
            <a:extLst>
              <a:ext uri="{FF2B5EF4-FFF2-40B4-BE49-F238E27FC236}">
                <a16:creationId xmlns:a16="http://schemas.microsoft.com/office/drawing/2014/main" id="{DC3B7D0F-A8FD-4E87-935C-E2714128C852}"/>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DE19BDA-045C-F2E3-2FD1-FA62224BF641}"/>
              </a:ext>
            </a:extLst>
          </p:cNvPr>
          <p:cNvSpPr txBox="1"/>
          <p:nvPr/>
        </p:nvSpPr>
        <p:spPr>
          <a:xfrm>
            <a:off x="316372" y="1486927"/>
            <a:ext cx="11814692" cy="4644861"/>
          </a:xfrm>
          <a:prstGeom prst="rect">
            <a:avLst/>
          </a:prstGeom>
          <a:noFill/>
        </p:spPr>
        <p:txBody>
          <a:bodyPr wrap="square">
            <a:spAutoFit/>
          </a:bodyPr>
          <a:lstStyle/>
          <a:p>
            <a:pPr algn="just" fontAlgn="base">
              <a:lnSpc>
                <a:spcPts val="1950"/>
              </a:lnSpc>
              <a:spcAft>
                <a:spcPts val="800"/>
              </a:spcAft>
            </a:pPr>
            <a:r>
              <a:rPr lang="hr-HR" sz="1800" b="1" dirty="0">
                <a:solidFill>
                  <a:schemeClr val="bg1"/>
                </a:solidFill>
                <a:effectLst/>
                <a:highlight>
                  <a:srgbClr val="FF6600"/>
                </a:highlight>
                <a:latin typeface="Open Sans" panose="020B0606030504020204" pitchFamily="34" charset="0"/>
                <a:ea typeface="Calibri" panose="020F0502020204030204" pitchFamily="34" charset="0"/>
                <a:cs typeface="Times New Roman" panose="02020603050405020304" pitchFamily="18" charset="0"/>
              </a:rPr>
              <a:t>Organizacijske</a:t>
            </a:r>
            <a:r>
              <a:rPr lang="hr-HR" sz="1800" b="1" dirty="0">
                <a:solidFill>
                  <a:schemeClr val="accent6"/>
                </a:solidFill>
                <a:effectLst/>
                <a:highlight>
                  <a:srgbClr val="FF6600"/>
                </a:highlight>
                <a:latin typeface="Open Sans" panose="020B0606030504020204" pitchFamily="34" charset="0"/>
                <a:ea typeface="Calibri" panose="020F0502020204030204" pitchFamily="34" charset="0"/>
                <a:cs typeface="Times New Roman" panose="02020603050405020304" pitchFamily="18" charset="0"/>
              </a:rPr>
              <a:t> </a:t>
            </a:r>
            <a:r>
              <a:rPr lang="hr-HR" sz="1800" b="1" dirty="0">
                <a:solidFill>
                  <a:schemeClr val="bg1"/>
                </a:solidFill>
                <a:effectLst/>
                <a:highlight>
                  <a:srgbClr val="FF6600"/>
                </a:highlight>
                <a:latin typeface="Open Sans" panose="020B0606030504020204" pitchFamily="34" charset="0"/>
                <a:ea typeface="Calibri" panose="020F0502020204030204" pitchFamily="34" charset="0"/>
                <a:cs typeface="Times New Roman" panose="02020603050405020304" pitchFamily="18" charset="0"/>
              </a:rPr>
              <a:t>mjere zaštite</a:t>
            </a:r>
            <a:r>
              <a:rPr lang="hr-HR" sz="1800" dirty="0">
                <a:solidFill>
                  <a:schemeClr val="bg1"/>
                </a:solidFill>
                <a:effectLst/>
                <a:highlight>
                  <a:srgbClr val="FF6600"/>
                </a:highlight>
                <a:latin typeface="Open Sans" panose="020B0606030504020204" pitchFamily="34" charset="0"/>
                <a:ea typeface="Calibri" panose="020F0502020204030204" pitchFamily="34" charset="0"/>
                <a:cs typeface="Times New Roman" panose="02020603050405020304" pitchFamily="18" charset="0"/>
              </a:rPr>
              <a:t> </a:t>
            </a:r>
            <a:r>
              <a:rPr lang="hr-HR" sz="1800" dirty="0">
                <a:effectLst/>
                <a:latin typeface="Open Sans" panose="020B0606030504020204" pitchFamily="34" charset="0"/>
                <a:ea typeface="Calibri" panose="020F0502020204030204" pitchFamily="34" charset="0"/>
                <a:cs typeface="Times New Roman" panose="02020603050405020304" pitchFamily="18" charset="0"/>
              </a:rPr>
              <a:t>odnose se na dokumentirano uređenje u vašoj organizaciji na način da se internim aktima uredi područje zaštite osobnih podataka koje obrađujete, odnosno da se, primjerice, vodi evidencija pristupa osobnim podacima odnosno tzv. </a:t>
            </a:r>
            <a:r>
              <a:rPr lang="hr-HR" sz="1800" dirty="0">
                <a:effectLst/>
                <a:latin typeface="Open Sans" panose="020B0606030504020204" pitchFamily="34" charset="0"/>
                <a:ea typeface="Open Sans" panose="020B0606030504020204" pitchFamily="34" charset="0"/>
                <a:cs typeface="Open Sans" panose="020B0606030504020204" pitchFamily="34" charset="0"/>
              </a:rPr>
              <a:t>logovi o ulascima i aktivnostima korisnika po sustavima,</a:t>
            </a:r>
            <a:r>
              <a:rPr lang="hr-HR" sz="1800" dirty="0">
                <a:effectLst/>
                <a:latin typeface="Open Sans" panose="020B0606030504020204" pitchFamily="34" charset="0"/>
                <a:ea typeface="Calibri" panose="020F0502020204030204" pitchFamily="34" charset="0"/>
                <a:cs typeface="Times New Roman" panose="02020603050405020304" pitchFamily="18" charset="0"/>
              </a:rPr>
              <a:t> i odredi kojim osobnim podacima zaposlenici imaju pristup prilikom obavljanja svojih poslova.</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25000"/>
              </a:lnSpc>
              <a:spcAft>
                <a:spcPts val="800"/>
              </a:spcAft>
            </a:pPr>
            <a:r>
              <a:rPr lang="hr-HR" sz="18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Neki od takvih internih akata su:</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950"/>
              </a:lnSpc>
              <a:spcAft>
                <a:spcPts val="800"/>
              </a:spcAft>
              <a:buSzPts val="1000"/>
              <a:buFont typeface="Symbol" panose="05050102010706020507" pitchFamily="18" charset="2"/>
              <a:buChar char=""/>
              <a:tabLst>
                <a:tab pos="457200" algn="l"/>
              </a:tabLst>
            </a:pPr>
            <a:r>
              <a:rPr lang="hr-HR" sz="1800" b="1" dirty="0">
                <a:effectLst/>
                <a:latin typeface="Open Sans" panose="020B0606030504020204" pitchFamily="34" charset="0"/>
                <a:ea typeface="Times New Roman" panose="02020603050405020304" pitchFamily="18" charset="0"/>
                <a:cs typeface="Times New Roman" panose="02020603050405020304" pitchFamily="18" charset="0"/>
              </a:rPr>
              <a:t>Pravilni</a:t>
            </a:r>
            <a:r>
              <a:rPr lang="hr-HR" b="1" dirty="0">
                <a:latin typeface="Open Sans" panose="020B0606030504020204" pitchFamily="34" charset="0"/>
                <a:ea typeface="Times New Roman" panose="02020603050405020304" pitchFamily="18" charset="0"/>
                <a:cs typeface="Times New Roman" panose="02020603050405020304" pitchFamily="18" charset="0"/>
              </a:rPr>
              <a:t>k o zaštiti osobnih podataka (pravilnik</a:t>
            </a:r>
            <a:r>
              <a:rPr lang="hr-HR" sz="1800" b="1" dirty="0">
                <a:effectLst/>
                <a:latin typeface="Open Sans" panose="020B0606030504020204" pitchFamily="34" charset="0"/>
                <a:ea typeface="Times New Roman" panose="02020603050405020304" pitchFamily="18" charset="0"/>
                <a:cs typeface="Times New Roman" panose="02020603050405020304" pitchFamily="18" charset="0"/>
              </a:rPr>
              <a:t> kojim se uređuje obrada osobnih podataka): </a:t>
            </a:r>
            <a:r>
              <a:rPr lang="hr-HR" sz="1800" dirty="0">
                <a:effectLst/>
                <a:latin typeface="Open Sans" panose="020B0606030504020204" pitchFamily="34" charset="0"/>
                <a:ea typeface="Times New Roman" panose="02020603050405020304" pitchFamily="18" charset="0"/>
                <a:cs typeface="Times New Roman" panose="02020603050405020304" pitchFamily="18" charset="0"/>
              </a:rPr>
              <a:t>propisuje tko obrađuje osobne podatke, u koju svrhu, koji je pravni temelj obrade, koji je opseg osobnih podataka u obradi, tko ima pravo pristupa i obrade osobnih podataka, koliko dugo se podaci čuvaju, koje su tehničke mjere zaštite provedene za taj sustav pohrane (bazu podataka) itd.</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950"/>
              </a:lnSpc>
              <a:spcAft>
                <a:spcPts val="800"/>
              </a:spcAft>
              <a:buSzPts val="1000"/>
              <a:buFont typeface="Symbol" panose="05050102010706020507" pitchFamily="18" charset="2"/>
              <a:buChar char=""/>
              <a:tabLst>
                <a:tab pos="457200" algn="l"/>
              </a:tabLst>
            </a:pPr>
            <a:r>
              <a:rPr lang="hr-HR" sz="1800" b="1" dirty="0">
                <a:effectLst/>
                <a:latin typeface="Open Sans" panose="020B0606030504020204" pitchFamily="34" charset="0"/>
                <a:ea typeface="Times New Roman" panose="02020603050405020304" pitchFamily="18" charset="0"/>
                <a:cs typeface="Times New Roman" panose="02020603050405020304" pitchFamily="18" charset="0"/>
              </a:rPr>
              <a:t>U ugovornim klauzulama unutar ugovora o radu </a:t>
            </a:r>
            <a:r>
              <a:rPr lang="hr-HR" sz="1800" dirty="0">
                <a:effectLst/>
                <a:latin typeface="Open Sans" panose="020B0606030504020204" pitchFamily="34" charset="0"/>
                <a:ea typeface="Times New Roman" panose="02020603050405020304" pitchFamily="18" charset="0"/>
                <a:cs typeface="Times New Roman" panose="02020603050405020304" pitchFamily="18" charset="0"/>
              </a:rPr>
              <a:t>mogu biti definirani sustavi pohrane koje će zaposlenik obrađivati i koja prava će imati za obradu tih sustava pohrane (baza podataka).</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fontAlgn="base">
              <a:lnSpc>
                <a:spcPts val="1950"/>
              </a:lnSpc>
              <a:spcAft>
                <a:spcPts val="800"/>
              </a:spcAft>
              <a:buSzPts val="1000"/>
              <a:buFont typeface="Symbol" panose="05050102010706020507" pitchFamily="18" charset="2"/>
              <a:buChar char=""/>
              <a:tabLst>
                <a:tab pos="457200" algn="l"/>
              </a:tabLst>
            </a:pPr>
            <a:r>
              <a:rPr lang="hr-HR" sz="1800" b="1" dirty="0">
                <a:effectLst/>
                <a:latin typeface="Open Sans" panose="020B0606030504020204" pitchFamily="34" charset="0"/>
                <a:ea typeface="Times New Roman" panose="02020603050405020304" pitchFamily="18" charset="0"/>
              </a:rPr>
              <a:t>Izjavom o povjerljivosti</a:t>
            </a:r>
            <a:r>
              <a:rPr lang="hr-HR" sz="1800" dirty="0">
                <a:effectLst/>
                <a:latin typeface="Open Sans" panose="020B0606030504020204" pitchFamily="34" charset="0"/>
                <a:ea typeface="Times New Roman" panose="02020603050405020304" pitchFamily="18" charset="0"/>
              </a:rPr>
              <a:t> zaposlenik poslovnog subjekta ili vanjski suradnik daje pisanu izjavu da će osobne podatke obrađivati u skladu sa zakonskim propisima o zaštiti osobnih podataka. </a:t>
            </a:r>
          </a:p>
          <a:p>
            <a:pPr marL="342900" indent="-342900" fontAlgn="base">
              <a:lnSpc>
                <a:spcPts val="1950"/>
              </a:lnSpc>
              <a:spcAft>
                <a:spcPts val="800"/>
              </a:spcAft>
              <a:buSzPts val="1000"/>
              <a:buFont typeface="Symbol" panose="05050102010706020507" pitchFamily="18" charset="2"/>
              <a:buChar char=""/>
              <a:tabLst>
                <a:tab pos="457200" algn="l"/>
              </a:tabLst>
            </a:pPr>
            <a:r>
              <a:rPr lang="hr-HR" sz="1800" b="1" dirty="0">
                <a:effectLst/>
                <a:latin typeface="Open Sans" panose="020B0606030504020204" pitchFamily="34" charset="0"/>
                <a:ea typeface="Times New Roman" panose="02020603050405020304" pitchFamily="18" charset="0"/>
                <a:cs typeface="Times New Roman" panose="02020603050405020304" pitchFamily="18" charset="0"/>
              </a:rPr>
              <a:t>Ugovor o obradi osobnih podataka između voditelja i izvršitelja obrade</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950"/>
              </a:lnSpc>
              <a:spcAft>
                <a:spcPts val="800"/>
              </a:spcAft>
              <a:buSzPts val="1000"/>
              <a:buFont typeface="Symbol" panose="05050102010706020507" pitchFamily="18" charset="2"/>
              <a:buChar char=""/>
              <a:tabLst>
                <a:tab pos="457200" algn="l"/>
              </a:tabLst>
            </a:pPr>
            <a:endParaRPr lang="hr-HR" dirty="0"/>
          </a:p>
        </p:txBody>
      </p:sp>
      <p:pic>
        <p:nvPicPr>
          <p:cNvPr id="4" name="Picture 3">
            <a:extLst>
              <a:ext uri="{FF2B5EF4-FFF2-40B4-BE49-F238E27FC236}">
                <a16:creationId xmlns:a16="http://schemas.microsoft.com/office/drawing/2014/main" id="{6DC75D6C-8D78-A61F-F953-9392D0F69A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921500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3E6DEC4-29C4-4E7C-BA96-DCB11A137AA6}"/>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18" name="Straight Connector 17">
            <a:extLst>
              <a:ext uri="{FF2B5EF4-FFF2-40B4-BE49-F238E27FC236}">
                <a16:creationId xmlns:a16="http://schemas.microsoft.com/office/drawing/2014/main" id="{FE1148F4-1B63-4B9E-B256-88DE4B975026}"/>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DE38860-5BA4-487A-A111-BEE1E39F8660}"/>
              </a:ext>
            </a:extLst>
          </p:cNvPr>
          <p:cNvSpPr txBox="1"/>
          <p:nvPr/>
        </p:nvSpPr>
        <p:spPr>
          <a:xfrm>
            <a:off x="162214" y="950001"/>
            <a:ext cx="586359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000" b="1" i="0" u="none" strike="noStrike" kern="1200" cap="none" spc="0" normalizeH="0" baseline="0" noProof="0" dirty="0">
                <a:ln>
                  <a:noFill/>
                </a:ln>
                <a:solidFill>
                  <a:srgbClr val="92D050"/>
                </a:solidFill>
                <a:effectLst/>
                <a:uLnTx/>
                <a:uFillTx/>
                <a:latin typeface="Calibri Headings"/>
                <a:ea typeface="+mn-ea"/>
                <a:cs typeface="+mn-cs"/>
              </a:rPr>
              <a:t>TEHNIČKE MJERE ZAŠTITE*</a:t>
            </a:r>
          </a:p>
        </p:txBody>
      </p:sp>
      <p:sp>
        <p:nvSpPr>
          <p:cNvPr id="7" name="Google Shape;354;p39">
            <a:extLst>
              <a:ext uri="{FF2B5EF4-FFF2-40B4-BE49-F238E27FC236}">
                <a16:creationId xmlns:a16="http://schemas.microsoft.com/office/drawing/2014/main" id="{04102CCE-3B8F-CDCE-3604-CEC2651BD6FE}"/>
              </a:ext>
            </a:extLst>
          </p:cNvPr>
          <p:cNvSpPr txBox="1">
            <a:spLocks/>
          </p:cNvSpPr>
          <p:nvPr/>
        </p:nvSpPr>
        <p:spPr>
          <a:xfrm>
            <a:off x="289653" y="1793003"/>
            <a:ext cx="10863591" cy="4366469"/>
          </a:xfrm>
          <a:prstGeom prst="rect">
            <a:avLst/>
          </a:prstGeom>
          <a:noFill/>
          <a:ln>
            <a:noFill/>
          </a:ln>
        </p:spPr>
        <p:txBody>
          <a:bodyPr spcFirstLastPara="1" vert="horz" wrap="square" lIns="45700" tIns="45700" rIns="45700" bIns="45700" numCol="1"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Wingdings" panose="05000000000000000000" pitchFamily="2" charset="2"/>
              <a:buChar char="ü"/>
            </a:pPr>
            <a:r>
              <a:rPr lang="hr-HR" sz="2000" dirty="0" err="1">
                <a:effectLst/>
                <a:latin typeface="Open Sans" panose="020B0606030504020204" pitchFamily="34" charset="0"/>
                <a:ea typeface="Open Sans" panose="020B0606030504020204" pitchFamily="34" charset="0"/>
                <a:cs typeface="Open Sans" panose="020B0606030504020204" pitchFamily="34" charset="0"/>
              </a:rPr>
              <a:t>pseudonimizacija</a:t>
            </a:r>
            <a:r>
              <a:rPr lang="hr-HR" sz="2000" dirty="0">
                <a:effectLst/>
                <a:latin typeface="Open Sans" panose="020B0606030504020204" pitchFamily="34" charset="0"/>
                <a:ea typeface="Open Sans" panose="020B0606030504020204" pitchFamily="34" charset="0"/>
                <a:cs typeface="Open Sans" panose="020B0606030504020204" pitchFamily="34" charset="0"/>
              </a:rPr>
              <a:t>, </a:t>
            </a:r>
          </a:p>
          <a:p>
            <a:pPr marL="285750" indent="-285750" algn="just">
              <a:buFont typeface="Wingdings" panose="05000000000000000000" pitchFamily="2" charset="2"/>
              <a:buChar char="ü"/>
            </a:pPr>
            <a:r>
              <a:rPr lang="hr-HR" sz="2000" dirty="0">
                <a:effectLst/>
                <a:latin typeface="Open Sans" panose="020B0606030504020204" pitchFamily="34" charset="0"/>
                <a:ea typeface="Open Sans" panose="020B0606030504020204" pitchFamily="34" charset="0"/>
                <a:cs typeface="Open Sans" panose="020B0606030504020204" pitchFamily="34" charset="0"/>
              </a:rPr>
              <a:t>enkripcija, </a:t>
            </a:r>
          </a:p>
          <a:p>
            <a:pPr marL="285750" indent="-285750" algn="just">
              <a:buFont typeface="Wingdings" panose="05000000000000000000" pitchFamily="2" charset="2"/>
              <a:buChar char="ü"/>
            </a:pPr>
            <a:r>
              <a:rPr lang="hr-HR" sz="2000" dirty="0">
                <a:effectLst/>
                <a:latin typeface="Open Sans" panose="020B0606030504020204" pitchFamily="34" charset="0"/>
                <a:ea typeface="Open Sans" panose="020B0606030504020204" pitchFamily="34" charset="0"/>
                <a:cs typeface="Open Sans" panose="020B0606030504020204" pitchFamily="34" charset="0"/>
              </a:rPr>
              <a:t>korištenje korisničkih imena i snažnih lozinki za pristup računalima i računalnoj opremi, </a:t>
            </a:r>
          </a:p>
          <a:p>
            <a:pPr marL="285750" indent="-285750" algn="just">
              <a:buFont typeface="Wingdings" panose="05000000000000000000" pitchFamily="2" charset="2"/>
              <a:buChar char="ü"/>
            </a:pPr>
            <a:r>
              <a:rPr lang="hr-HR" sz="2000" dirty="0">
                <a:effectLst/>
                <a:latin typeface="Open Sans" panose="020B0606030504020204" pitchFamily="34" charset="0"/>
                <a:ea typeface="Open Sans" panose="020B0606030504020204" pitchFamily="34" charset="0"/>
                <a:cs typeface="Open Sans" panose="020B0606030504020204" pitchFamily="34" charset="0"/>
              </a:rPr>
              <a:t>postavljanje adekvatnih programa na računala koji sprječavaju neovlaštene pristupe, </a:t>
            </a:r>
          </a:p>
          <a:p>
            <a:pPr marL="285750" indent="-285750" algn="just">
              <a:buFont typeface="Wingdings" panose="05000000000000000000" pitchFamily="2" charset="2"/>
              <a:buChar char="ü"/>
            </a:pPr>
            <a:r>
              <a:rPr lang="hr-HR" sz="2000" dirty="0">
                <a:effectLst/>
                <a:latin typeface="Open Sans" panose="020B0606030504020204" pitchFamily="34" charset="0"/>
                <a:ea typeface="Open Sans" panose="020B0606030504020204" pitchFamily="34" charset="0"/>
                <a:cs typeface="Open Sans" panose="020B0606030504020204" pitchFamily="34" charset="0"/>
              </a:rPr>
              <a:t>redovito izrađivanje sigurnosnih kopija podataka itd. </a:t>
            </a:r>
          </a:p>
          <a:p>
            <a:pPr marL="285750" indent="-285750" algn="just">
              <a:buFont typeface="Wingdings" panose="05000000000000000000" pitchFamily="2" charset="2"/>
              <a:buChar char="ü"/>
            </a:pPr>
            <a:r>
              <a:rPr lang="hr-HR" sz="2000" dirty="0">
                <a:effectLst/>
                <a:latin typeface="Open Sans" panose="020B0606030504020204" pitchFamily="34" charset="0"/>
                <a:ea typeface="Open Sans" panose="020B0606030504020204" pitchFamily="34" charset="0"/>
                <a:cs typeface="Open Sans" panose="020B0606030504020204" pitchFamily="34" charset="0"/>
              </a:rPr>
              <a:t>Papirnata dokumentacija koja sadrži osobne podatke trebala bi se nalaziti u zaključanim ormarićima i prostorijama, sefovima ili bi trebala biti zaštićena protuprovalnim sustavom. </a:t>
            </a:r>
          </a:p>
          <a:p>
            <a:pPr marL="285750" indent="-285750" algn="just">
              <a:buFont typeface="Wingdings" panose="05000000000000000000" pitchFamily="2" charset="2"/>
              <a:buChar char="ü"/>
            </a:pPr>
            <a:r>
              <a:rPr lang="hr-HR" sz="2000" dirty="0">
                <a:effectLst/>
                <a:latin typeface="Open Sans" panose="020B0606030504020204" pitchFamily="34" charset="0"/>
                <a:ea typeface="Open Sans" panose="020B0606030504020204" pitchFamily="34" charset="0"/>
                <a:cs typeface="Open Sans" panose="020B0606030504020204" pitchFamily="34" charset="0"/>
              </a:rPr>
              <a:t>Također, trebali biste koristiti provjerene/certificirane uređaje, programe i tehničku opremu te redovito nadograđivati operativni sustav računala, mobilnih uređaja i računalnih programa.</a:t>
            </a:r>
          </a:p>
        </p:txBody>
      </p:sp>
      <p:pic>
        <p:nvPicPr>
          <p:cNvPr id="2" name="Picture 1">
            <a:extLst>
              <a:ext uri="{FF2B5EF4-FFF2-40B4-BE49-F238E27FC236}">
                <a16:creationId xmlns:a16="http://schemas.microsoft.com/office/drawing/2014/main" id="{049BBD54-9D84-0A9D-76A9-A469F5F2D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872976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D3EEA1C-7D9C-4571-BCC5-9F10BFD8A7BF}"/>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2" name="Straight Connector 21">
            <a:extLst>
              <a:ext uri="{FF2B5EF4-FFF2-40B4-BE49-F238E27FC236}">
                <a16:creationId xmlns:a16="http://schemas.microsoft.com/office/drawing/2014/main" id="{A0C80750-6EE8-402E-80FD-B5491797C909}"/>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6DF8E05-E18D-48D2-B0BE-6DAF01A7D75C}"/>
              </a:ext>
            </a:extLst>
          </p:cNvPr>
          <p:cNvCxnSpPr>
            <a:cxnSpLocks/>
            <a:stCxn id="28" idx="2"/>
          </p:cNvCxnSpPr>
          <p:nvPr/>
        </p:nvCxnSpPr>
        <p:spPr>
          <a:xfrm flipH="1">
            <a:off x="6345755" y="2152689"/>
            <a:ext cx="2270" cy="59991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5188ED5-0B65-44A1-AD51-148F4E42981A}"/>
              </a:ext>
            </a:extLst>
          </p:cNvPr>
          <p:cNvCxnSpPr>
            <a:cxnSpLocks/>
            <a:stCxn id="26" idx="2"/>
            <a:endCxn id="13" idx="1"/>
          </p:cNvCxnSpPr>
          <p:nvPr/>
        </p:nvCxnSpPr>
        <p:spPr>
          <a:xfrm>
            <a:off x="5055186" y="2378457"/>
            <a:ext cx="839099" cy="66552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6E23BEBC-C498-48DA-A03B-FF27B52B3E8B}"/>
              </a:ext>
            </a:extLst>
          </p:cNvPr>
          <p:cNvGrpSpPr/>
          <p:nvPr/>
        </p:nvGrpSpPr>
        <p:grpSpPr>
          <a:xfrm>
            <a:off x="1802356" y="5132700"/>
            <a:ext cx="1261725" cy="420925"/>
            <a:chOff x="215744" y="2514250"/>
            <a:chExt cx="1603844" cy="655821"/>
          </a:xfrm>
        </p:grpSpPr>
        <p:pic>
          <p:nvPicPr>
            <p:cNvPr id="122" name="Graphic 121" descr="Shield Cross">
              <a:extLst>
                <a:ext uri="{FF2B5EF4-FFF2-40B4-BE49-F238E27FC236}">
                  <a16:creationId xmlns:a16="http://schemas.microsoft.com/office/drawing/2014/main" id="{53C6C0E4-42D6-49F4-9B32-27BFCB3616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5744" y="2514250"/>
              <a:ext cx="655821" cy="655821"/>
            </a:xfrm>
            <a:prstGeom prst="rect">
              <a:avLst/>
            </a:prstGeom>
          </p:spPr>
        </p:pic>
        <p:sp>
          <p:nvSpPr>
            <p:cNvPr id="163" name="TextBox 162">
              <a:extLst>
                <a:ext uri="{FF2B5EF4-FFF2-40B4-BE49-F238E27FC236}">
                  <a16:creationId xmlns:a16="http://schemas.microsoft.com/office/drawing/2014/main" id="{2362EEC1-29A0-48B5-B046-1F65D0D58F22}"/>
                </a:ext>
              </a:extLst>
            </p:cNvPr>
            <p:cNvSpPr txBox="1"/>
            <p:nvPr/>
          </p:nvSpPr>
          <p:spPr>
            <a:xfrm>
              <a:off x="896259" y="2586356"/>
              <a:ext cx="9233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Antivirus</a:t>
              </a:r>
            </a:p>
          </p:txBody>
        </p:sp>
      </p:grpSp>
      <p:grpSp>
        <p:nvGrpSpPr>
          <p:cNvPr id="55" name="Group 54">
            <a:extLst>
              <a:ext uri="{FF2B5EF4-FFF2-40B4-BE49-F238E27FC236}">
                <a16:creationId xmlns:a16="http://schemas.microsoft.com/office/drawing/2014/main" id="{29ABDF61-A086-42F1-8934-1FF1DCECA444}"/>
              </a:ext>
            </a:extLst>
          </p:cNvPr>
          <p:cNvGrpSpPr/>
          <p:nvPr/>
        </p:nvGrpSpPr>
        <p:grpSpPr>
          <a:xfrm>
            <a:off x="38091" y="5088950"/>
            <a:ext cx="1368426" cy="526778"/>
            <a:chOff x="187446" y="3722374"/>
            <a:chExt cx="1936089" cy="615903"/>
          </a:xfrm>
        </p:grpSpPr>
        <p:pic>
          <p:nvPicPr>
            <p:cNvPr id="166" name="Graphic 165" descr="Ui Ux">
              <a:extLst>
                <a:ext uri="{FF2B5EF4-FFF2-40B4-BE49-F238E27FC236}">
                  <a16:creationId xmlns:a16="http://schemas.microsoft.com/office/drawing/2014/main" id="{7B5D3BD7-105D-49A9-9EE5-6F29BC4B2D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7446" y="3753502"/>
              <a:ext cx="584775" cy="584775"/>
            </a:xfrm>
            <a:prstGeom prst="rect">
              <a:avLst/>
            </a:prstGeom>
          </p:spPr>
        </p:pic>
        <p:sp>
          <p:nvSpPr>
            <p:cNvPr id="171" name="TextBox 170">
              <a:extLst>
                <a:ext uri="{FF2B5EF4-FFF2-40B4-BE49-F238E27FC236}">
                  <a16:creationId xmlns:a16="http://schemas.microsoft.com/office/drawing/2014/main" id="{2E14E007-3AF5-428F-8BF1-3590F248BA42}"/>
                </a:ext>
              </a:extLst>
            </p:cNvPr>
            <p:cNvSpPr txBox="1"/>
            <p:nvPr/>
          </p:nvSpPr>
          <p:spPr>
            <a:xfrm>
              <a:off x="811509" y="3722374"/>
              <a:ext cx="13120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Nadograđeni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OS i programi</a:t>
              </a:r>
            </a:p>
          </p:txBody>
        </p:sp>
      </p:grpSp>
      <p:grpSp>
        <p:nvGrpSpPr>
          <p:cNvPr id="24" name="Group 23">
            <a:extLst>
              <a:ext uri="{FF2B5EF4-FFF2-40B4-BE49-F238E27FC236}">
                <a16:creationId xmlns:a16="http://schemas.microsoft.com/office/drawing/2014/main" id="{372B3AD2-33B6-4904-A738-DE2825224A50}"/>
              </a:ext>
            </a:extLst>
          </p:cNvPr>
          <p:cNvGrpSpPr/>
          <p:nvPr/>
        </p:nvGrpSpPr>
        <p:grpSpPr>
          <a:xfrm>
            <a:off x="75619" y="5711709"/>
            <a:ext cx="1217301" cy="584775"/>
            <a:chOff x="254412" y="3123111"/>
            <a:chExt cx="1714967" cy="825719"/>
          </a:xfrm>
        </p:grpSpPr>
        <p:sp>
          <p:nvSpPr>
            <p:cNvPr id="164" name="TextBox 163">
              <a:extLst>
                <a:ext uri="{FF2B5EF4-FFF2-40B4-BE49-F238E27FC236}">
                  <a16:creationId xmlns:a16="http://schemas.microsoft.com/office/drawing/2014/main" id="{AD37FAF6-D886-49F8-9D0F-8817E50512D6}"/>
                </a:ext>
              </a:extLst>
            </p:cNvPr>
            <p:cNvSpPr txBox="1"/>
            <p:nvPr/>
          </p:nvSpPr>
          <p:spPr>
            <a:xfrm>
              <a:off x="841737" y="3123111"/>
              <a:ext cx="1127642" cy="8257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Lozinka</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Ovlasti</a:t>
              </a: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Graphic 17" descr="Lock">
              <a:extLst>
                <a:ext uri="{FF2B5EF4-FFF2-40B4-BE49-F238E27FC236}">
                  <a16:creationId xmlns:a16="http://schemas.microsoft.com/office/drawing/2014/main" id="{D4B76295-3B0E-42CF-A85B-E4DB21B7C4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4412" y="3231760"/>
              <a:ext cx="578865" cy="578865"/>
            </a:xfrm>
            <a:prstGeom prst="rect">
              <a:avLst/>
            </a:prstGeom>
          </p:spPr>
        </p:pic>
      </p:grpSp>
      <p:sp>
        <p:nvSpPr>
          <p:cNvPr id="40" name="TextBox 39">
            <a:extLst>
              <a:ext uri="{FF2B5EF4-FFF2-40B4-BE49-F238E27FC236}">
                <a16:creationId xmlns:a16="http://schemas.microsoft.com/office/drawing/2014/main" id="{C65AA092-DA00-4422-8988-B56E64242FEA}"/>
              </a:ext>
            </a:extLst>
          </p:cNvPr>
          <p:cNvSpPr txBox="1"/>
          <p:nvPr/>
        </p:nvSpPr>
        <p:spPr>
          <a:xfrm>
            <a:off x="2563522" y="1529365"/>
            <a:ext cx="1053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rgbClr val="00B050"/>
                </a:solidFill>
                <a:effectLst/>
                <a:uLnTx/>
                <a:uFillTx/>
                <a:latin typeface="Calibri" panose="020F0502020204030204"/>
                <a:ea typeface="+mn-ea"/>
                <a:cs typeface="+mn-cs"/>
              </a:rPr>
              <a:t>Poslovno</a:t>
            </a:r>
          </a:p>
        </p:txBody>
      </p:sp>
      <p:grpSp>
        <p:nvGrpSpPr>
          <p:cNvPr id="62" name="Group 61">
            <a:extLst>
              <a:ext uri="{FF2B5EF4-FFF2-40B4-BE49-F238E27FC236}">
                <a16:creationId xmlns:a16="http://schemas.microsoft.com/office/drawing/2014/main" id="{27429FF8-DDF2-4F91-A752-AB686FC47896}"/>
              </a:ext>
            </a:extLst>
          </p:cNvPr>
          <p:cNvGrpSpPr/>
          <p:nvPr/>
        </p:nvGrpSpPr>
        <p:grpSpPr>
          <a:xfrm>
            <a:off x="7307484" y="2328776"/>
            <a:ext cx="918683" cy="1254396"/>
            <a:chOff x="4536933" y="2830179"/>
            <a:chExt cx="918683" cy="1810519"/>
          </a:xfrm>
        </p:grpSpPr>
        <p:grpSp>
          <p:nvGrpSpPr>
            <p:cNvPr id="44" name="Group 43">
              <a:extLst>
                <a:ext uri="{FF2B5EF4-FFF2-40B4-BE49-F238E27FC236}">
                  <a16:creationId xmlns:a16="http://schemas.microsoft.com/office/drawing/2014/main" id="{7E01D802-F23D-4EC6-9303-8D54AAAA4B3B}"/>
                </a:ext>
              </a:extLst>
            </p:cNvPr>
            <p:cNvGrpSpPr/>
            <p:nvPr/>
          </p:nvGrpSpPr>
          <p:grpSpPr>
            <a:xfrm>
              <a:off x="4536933" y="2830179"/>
              <a:ext cx="918683" cy="1524086"/>
              <a:chOff x="3448818" y="3289330"/>
              <a:chExt cx="918683" cy="1524086"/>
            </a:xfrm>
          </p:grpSpPr>
          <p:pic>
            <p:nvPicPr>
              <p:cNvPr id="14" name="Graphic 13" descr="Fire">
                <a:extLst>
                  <a:ext uri="{FF2B5EF4-FFF2-40B4-BE49-F238E27FC236}">
                    <a16:creationId xmlns:a16="http://schemas.microsoft.com/office/drawing/2014/main" id="{6C6B9F85-3021-463A-BB99-7D498CCC62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8818" y="3289330"/>
                <a:ext cx="914400" cy="914400"/>
              </a:xfrm>
              <a:prstGeom prst="rect">
                <a:avLst/>
              </a:prstGeom>
            </p:spPr>
          </p:pic>
          <p:pic>
            <p:nvPicPr>
              <p:cNvPr id="30" name="Graphic 29" descr="Full Brick Wall">
                <a:extLst>
                  <a:ext uri="{FF2B5EF4-FFF2-40B4-BE49-F238E27FC236}">
                    <a16:creationId xmlns:a16="http://schemas.microsoft.com/office/drawing/2014/main" id="{49A723DE-8280-47B4-A314-39C88EB0C47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53101" y="3899016"/>
                <a:ext cx="914400" cy="914400"/>
              </a:xfrm>
              <a:prstGeom prst="rect">
                <a:avLst/>
              </a:prstGeom>
            </p:spPr>
          </p:pic>
        </p:grpSp>
        <p:sp>
          <p:nvSpPr>
            <p:cNvPr id="60" name="TextBox 59">
              <a:extLst>
                <a:ext uri="{FF2B5EF4-FFF2-40B4-BE49-F238E27FC236}">
                  <a16:creationId xmlns:a16="http://schemas.microsoft.com/office/drawing/2014/main" id="{1BB167C4-E4ED-48C8-8737-A0D8E33D9937}"/>
                </a:ext>
              </a:extLst>
            </p:cNvPr>
            <p:cNvSpPr txBox="1"/>
            <p:nvPr/>
          </p:nvSpPr>
          <p:spPr>
            <a:xfrm>
              <a:off x="4547563" y="4152050"/>
              <a:ext cx="832664" cy="4886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srgbClr val="00B050"/>
                  </a:solidFill>
                  <a:effectLst/>
                  <a:uLnTx/>
                  <a:uFillTx/>
                  <a:latin typeface="Calibri" panose="020F0502020204030204"/>
                  <a:ea typeface="+mn-ea"/>
                  <a:cs typeface="+mn-cs"/>
                </a:rPr>
                <a:t>Firewall</a:t>
              </a:r>
            </a:p>
          </p:txBody>
        </p:sp>
      </p:grpSp>
      <p:grpSp>
        <p:nvGrpSpPr>
          <p:cNvPr id="78" name="Group 77">
            <a:extLst>
              <a:ext uri="{FF2B5EF4-FFF2-40B4-BE49-F238E27FC236}">
                <a16:creationId xmlns:a16="http://schemas.microsoft.com/office/drawing/2014/main" id="{0503CBF7-85DD-48E3-99D2-C4CD3F9E0A43}"/>
              </a:ext>
            </a:extLst>
          </p:cNvPr>
          <p:cNvGrpSpPr/>
          <p:nvPr/>
        </p:nvGrpSpPr>
        <p:grpSpPr>
          <a:xfrm>
            <a:off x="8724260" y="1222101"/>
            <a:ext cx="2025014" cy="2006351"/>
            <a:chOff x="5537702" y="2226427"/>
            <a:chExt cx="2025014" cy="2006351"/>
          </a:xfrm>
        </p:grpSpPr>
        <p:pic>
          <p:nvPicPr>
            <p:cNvPr id="8" name="Graphic 7" descr="Wireless router">
              <a:extLst>
                <a:ext uri="{FF2B5EF4-FFF2-40B4-BE49-F238E27FC236}">
                  <a16:creationId xmlns:a16="http://schemas.microsoft.com/office/drawing/2014/main" id="{BDAB3E57-E038-4E43-BA58-AC8CA6ECE4D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537702" y="3191392"/>
              <a:ext cx="1041386" cy="1041386"/>
            </a:xfrm>
            <a:prstGeom prst="rect">
              <a:avLst/>
            </a:prstGeom>
          </p:spPr>
        </p:pic>
        <p:sp>
          <p:nvSpPr>
            <p:cNvPr id="32" name="TextBox 31">
              <a:extLst>
                <a:ext uri="{FF2B5EF4-FFF2-40B4-BE49-F238E27FC236}">
                  <a16:creationId xmlns:a16="http://schemas.microsoft.com/office/drawing/2014/main" id="{9BD0DDAE-CF3E-46F4-A484-35539B1B864D}"/>
                </a:ext>
              </a:extLst>
            </p:cNvPr>
            <p:cNvSpPr txBox="1"/>
            <p:nvPr/>
          </p:nvSpPr>
          <p:spPr>
            <a:xfrm>
              <a:off x="6632074" y="3327761"/>
              <a:ext cx="930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srgbClr val="00B050"/>
                  </a:solidFill>
                  <a:effectLst/>
                  <a:uLnTx/>
                  <a:uFillTx/>
                  <a:latin typeface="Calibri" panose="020F0502020204030204"/>
                  <a:ea typeface="+mn-ea"/>
                  <a:cs typeface="+mn-cs"/>
                </a:rPr>
                <a:t>Snažna </a:t>
              </a:r>
              <a:r>
                <a:rPr kumimoji="0" lang="hr-HR" sz="1600" b="0" i="0" u="none" strike="noStrike" kern="1200" cap="none" spc="0" normalizeH="0" baseline="0" noProof="0" dirty="0" err="1">
                  <a:ln>
                    <a:noFill/>
                  </a:ln>
                  <a:solidFill>
                    <a:srgbClr val="00B050"/>
                  </a:solidFill>
                  <a:effectLst/>
                  <a:uLnTx/>
                  <a:uFillTx/>
                  <a:latin typeface="Calibri" panose="020F0502020204030204"/>
                  <a:ea typeface="+mn-ea"/>
                  <a:cs typeface="+mn-cs"/>
                </a:rPr>
                <a:t>admin</a:t>
              </a:r>
              <a:r>
                <a:rPr kumimoji="0" lang="hr-HR" sz="1600" b="0" i="0" u="none" strike="noStrike" kern="1200" cap="none" spc="0" normalizeH="0" baseline="0" noProof="0" dirty="0">
                  <a:ln>
                    <a:noFill/>
                  </a:ln>
                  <a:solidFill>
                    <a:srgbClr val="00B050"/>
                  </a:solidFill>
                  <a:effectLst/>
                  <a:uLnTx/>
                  <a:uFillTx/>
                  <a:latin typeface="Calibri" panose="020F0502020204030204"/>
                  <a:ea typeface="+mn-ea"/>
                  <a:cs typeface="+mn-cs"/>
                </a:rPr>
                <a:t>. lozinka</a:t>
              </a:r>
            </a:p>
          </p:txBody>
        </p:sp>
        <p:sp>
          <p:nvSpPr>
            <p:cNvPr id="126" name="TextBox 125">
              <a:extLst>
                <a:ext uri="{FF2B5EF4-FFF2-40B4-BE49-F238E27FC236}">
                  <a16:creationId xmlns:a16="http://schemas.microsoft.com/office/drawing/2014/main" id="{C7F5AA66-B4BC-4620-B0C5-0BB4D0376572}"/>
                </a:ext>
              </a:extLst>
            </p:cNvPr>
            <p:cNvSpPr txBox="1"/>
            <p:nvPr/>
          </p:nvSpPr>
          <p:spPr>
            <a:xfrm>
              <a:off x="5591606" y="2226427"/>
              <a:ext cx="10139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rgbClr val="F834EF"/>
                  </a:solidFill>
                  <a:effectLst/>
                  <a:uLnTx/>
                  <a:uFillTx/>
                  <a:latin typeface="Calibri" panose="020F0502020204030204"/>
                  <a:ea typeface="+mn-ea"/>
                  <a:cs typeface="+mn-cs"/>
                </a:rPr>
                <a:t>WI-FI</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1" i="0" u="none" strike="noStrike" kern="1200" cap="none" spc="0" normalizeH="0" baseline="0" noProof="0" dirty="0">
                  <a:ln>
                    <a:noFill/>
                  </a:ln>
                  <a:solidFill>
                    <a:srgbClr val="00B050"/>
                  </a:solidFill>
                  <a:effectLst/>
                  <a:uLnTx/>
                  <a:uFillTx/>
                  <a:latin typeface="Calibri" panose="020F0502020204030204"/>
                  <a:ea typeface="+mn-ea"/>
                  <a:cs typeface="+mn-cs"/>
                </a:rPr>
                <a:t>WPA2</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1" i="0" u="none" strike="sngStrike" kern="1200" cap="none" spc="0" normalizeH="0" baseline="0" noProof="0" dirty="0">
                  <a:ln>
                    <a:noFill/>
                  </a:ln>
                  <a:solidFill>
                    <a:srgbClr val="FF0000"/>
                  </a:solidFill>
                  <a:effectLst/>
                  <a:uLnTx/>
                  <a:uFillTx/>
                  <a:latin typeface="Calibri" panose="020F0502020204030204"/>
                  <a:ea typeface="+mn-ea"/>
                  <a:cs typeface="+mn-cs"/>
                </a:rPr>
                <a:t>WPS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1" i="0" u="none" strike="sngStrike" kern="1200" cap="none" spc="0" normalizeH="0" baseline="0" noProof="0" dirty="0" err="1">
                  <a:ln>
                    <a:noFill/>
                  </a:ln>
                  <a:solidFill>
                    <a:srgbClr val="FF0000"/>
                  </a:solidFill>
                  <a:effectLst/>
                  <a:uLnTx/>
                  <a:uFillTx/>
                  <a:latin typeface="Calibri" panose="020F0502020204030204"/>
                  <a:ea typeface="+mn-ea"/>
                  <a:cs typeface="+mn-cs"/>
                </a:rPr>
                <a:t>UPnP</a:t>
              </a:r>
              <a:endParaRPr kumimoji="0" lang="hr-HR" sz="1600" b="1" i="0" u="none" strike="sng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1" name="Graphic 60" descr="Lock">
              <a:extLst>
                <a:ext uri="{FF2B5EF4-FFF2-40B4-BE49-F238E27FC236}">
                  <a16:creationId xmlns:a16="http://schemas.microsoft.com/office/drawing/2014/main" id="{F66DB157-4363-450B-8940-04A35991986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87873" y="3472640"/>
              <a:ext cx="474249" cy="474249"/>
            </a:xfrm>
            <a:prstGeom prst="rect">
              <a:avLst/>
            </a:prstGeom>
          </p:spPr>
        </p:pic>
      </p:grpSp>
      <p:sp>
        <p:nvSpPr>
          <p:cNvPr id="46" name="TextBox 45">
            <a:extLst>
              <a:ext uri="{FF2B5EF4-FFF2-40B4-BE49-F238E27FC236}">
                <a16:creationId xmlns:a16="http://schemas.microsoft.com/office/drawing/2014/main" id="{AB785CE9-8B66-4DB8-AA16-DA3BE12B3E21}"/>
              </a:ext>
            </a:extLst>
          </p:cNvPr>
          <p:cNvSpPr txBox="1"/>
          <p:nvPr/>
        </p:nvSpPr>
        <p:spPr>
          <a:xfrm>
            <a:off x="291265" y="980221"/>
            <a:ext cx="45315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200" b="1" i="0" u="none" strike="noStrike" kern="1200" cap="none" spc="0" normalizeH="0" baseline="0" noProof="0" dirty="0">
                <a:ln>
                  <a:noFill/>
                </a:ln>
                <a:solidFill>
                  <a:srgbClr val="92D050"/>
                </a:solidFill>
                <a:effectLst/>
                <a:uLnTx/>
                <a:uFillTx/>
                <a:latin typeface="Calibri" panose="020F0502020204030204"/>
                <a:ea typeface="+mn-ea"/>
                <a:cs typeface="+mn-cs"/>
              </a:rPr>
              <a:t>TEHNIČKE MJERE ZAŠTITE</a:t>
            </a:r>
          </a:p>
        </p:txBody>
      </p:sp>
      <p:pic>
        <p:nvPicPr>
          <p:cNvPr id="50" name="Graphic 49" descr="Group">
            <a:extLst>
              <a:ext uri="{FF2B5EF4-FFF2-40B4-BE49-F238E27FC236}">
                <a16:creationId xmlns:a16="http://schemas.microsoft.com/office/drawing/2014/main" id="{11B697E3-8E13-4C77-A8E5-D3231EF0119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84604" y="1879897"/>
            <a:ext cx="1109938" cy="897328"/>
          </a:xfrm>
          <a:prstGeom prst="rect">
            <a:avLst/>
          </a:prstGeom>
        </p:spPr>
      </p:pic>
      <p:grpSp>
        <p:nvGrpSpPr>
          <p:cNvPr id="200" name="Group 199">
            <a:extLst>
              <a:ext uri="{FF2B5EF4-FFF2-40B4-BE49-F238E27FC236}">
                <a16:creationId xmlns:a16="http://schemas.microsoft.com/office/drawing/2014/main" id="{12D0444F-3F40-4D65-9777-C5D72AE8A753}"/>
              </a:ext>
            </a:extLst>
          </p:cNvPr>
          <p:cNvGrpSpPr/>
          <p:nvPr/>
        </p:nvGrpSpPr>
        <p:grpSpPr>
          <a:xfrm>
            <a:off x="2480444" y="1976808"/>
            <a:ext cx="1308732" cy="636107"/>
            <a:chOff x="584031" y="1645356"/>
            <a:chExt cx="1308732" cy="636107"/>
          </a:xfrm>
        </p:grpSpPr>
        <p:pic>
          <p:nvPicPr>
            <p:cNvPr id="59" name="Graphic 58" descr="Male profile">
              <a:extLst>
                <a:ext uri="{FF2B5EF4-FFF2-40B4-BE49-F238E27FC236}">
                  <a16:creationId xmlns:a16="http://schemas.microsoft.com/office/drawing/2014/main" id="{C15EC3DC-EC84-4325-BB89-F67167BF282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56656" y="1645356"/>
              <a:ext cx="636107" cy="636107"/>
            </a:xfrm>
            <a:prstGeom prst="rect">
              <a:avLst/>
            </a:prstGeom>
          </p:spPr>
        </p:pic>
        <p:pic>
          <p:nvPicPr>
            <p:cNvPr id="69" name="Graphic 68" descr="Female Profile">
              <a:extLst>
                <a:ext uri="{FF2B5EF4-FFF2-40B4-BE49-F238E27FC236}">
                  <a16:creationId xmlns:a16="http://schemas.microsoft.com/office/drawing/2014/main" id="{D19354AD-5EF5-47D4-96CE-34E4A547F6B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84031" y="1645356"/>
              <a:ext cx="616376" cy="616376"/>
            </a:xfrm>
            <a:prstGeom prst="rect">
              <a:avLst/>
            </a:prstGeom>
          </p:spPr>
        </p:pic>
      </p:grpSp>
      <p:grpSp>
        <p:nvGrpSpPr>
          <p:cNvPr id="130" name="Group 129">
            <a:extLst>
              <a:ext uri="{FF2B5EF4-FFF2-40B4-BE49-F238E27FC236}">
                <a16:creationId xmlns:a16="http://schemas.microsoft.com/office/drawing/2014/main" id="{325F4A76-3C9A-48FE-9AA3-A36E042D6AF3}"/>
              </a:ext>
            </a:extLst>
          </p:cNvPr>
          <p:cNvGrpSpPr/>
          <p:nvPr/>
        </p:nvGrpSpPr>
        <p:grpSpPr>
          <a:xfrm>
            <a:off x="212922" y="3372560"/>
            <a:ext cx="1747175" cy="1150091"/>
            <a:chOff x="5336399" y="4851751"/>
            <a:chExt cx="1747175" cy="1150091"/>
          </a:xfrm>
        </p:grpSpPr>
        <p:grpSp>
          <p:nvGrpSpPr>
            <p:cNvPr id="118" name="Group 117">
              <a:extLst>
                <a:ext uri="{FF2B5EF4-FFF2-40B4-BE49-F238E27FC236}">
                  <a16:creationId xmlns:a16="http://schemas.microsoft.com/office/drawing/2014/main" id="{C55A3469-22D8-4828-BC79-AC359B6AE127}"/>
                </a:ext>
              </a:extLst>
            </p:cNvPr>
            <p:cNvGrpSpPr/>
            <p:nvPr/>
          </p:nvGrpSpPr>
          <p:grpSpPr>
            <a:xfrm>
              <a:off x="5336399" y="5006556"/>
              <a:ext cx="1747175" cy="995286"/>
              <a:chOff x="5336399" y="5006556"/>
              <a:chExt cx="1747175" cy="995286"/>
            </a:xfrm>
          </p:grpSpPr>
          <p:pic>
            <p:nvPicPr>
              <p:cNvPr id="98" name="Graphic 97" descr="No Phones">
                <a:extLst>
                  <a:ext uri="{FF2B5EF4-FFF2-40B4-BE49-F238E27FC236}">
                    <a16:creationId xmlns:a16="http://schemas.microsoft.com/office/drawing/2014/main" id="{B69BF650-9EDA-4CD1-BEE6-AE95FAEA437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336399" y="5221507"/>
                <a:ext cx="632151" cy="632151"/>
              </a:xfrm>
              <a:prstGeom prst="rect">
                <a:avLst/>
              </a:prstGeom>
            </p:spPr>
          </p:pic>
          <p:grpSp>
            <p:nvGrpSpPr>
              <p:cNvPr id="99" name="Group 98">
                <a:extLst>
                  <a:ext uri="{FF2B5EF4-FFF2-40B4-BE49-F238E27FC236}">
                    <a16:creationId xmlns:a16="http://schemas.microsoft.com/office/drawing/2014/main" id="{FAB2B013-1313-4F97-A7D2-17F4AA3401E5}"/>
                  </a:ext>
                </a:extLst>
              </p:cNvPr>
              <p:cNvGrpSpPr/>
              <p:nvPr/>
            </p:nvGrpSpPr>
            <p:grpSpPr>
              <a:xfrm>
                <a:off x="5976414" y="5006556"/>
                <a:ext cx="1107160" cy="995286"/>
                <a:chOff x="5826535" y="5112269"/>
                <a:chExt cx="1196820" cy="1021523"/>
              </a:xfrm>
            </p:grpSpPr>
            <p:pic>
              <p:nvPicPr>
                <p:cNvPr id="101" name="Graphic 100" descr="Computer">
                  <a:extLst>
                    <a:ext uri="{FF2B5EF4-FFF2-40B4-BE49-F238E27FC236}">
                      <a16:creationId xmlns:a16="http://schemas.microsoft.com/office/drawing/2014/main" id="{A139DB69-1EAE-44BB-9FF3-6E46A749330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914184" y="5112269"/>
                  <a:ext cx="1021523" cy="1021523"/>
                </a:xfrm>
                <a:prstGeom prst="rect">
                  <a:avLst/>
                </a:prstGeom>
              </p:spPr>
            </p:pic>
            <p:cxnSp>
              <p:nvCxnSpPr>
                <p:cNvPr id="102" name="Straight Connector 101">
                  <a:extLst>
                    <a:ext uri="{FF2B5EF4-FFF2-40B4-BE49-F238E27FC236}">
                      <a16:creationId xmlns:a16="http://schemas.microsoft.com/office/drawing/2014/main" id="{4FBCA7ED-DFAF-4AC3-A97C-943D6728A893}"/>
                    </a:ext>
                  </a:extLst>
                </p:cNvPr>
                <p:cNvCxnSpPr/>
                <p:nvPr/>
              </p:nvCxnSpPr>
              <p:spPr>
                <a:xfrm flipV="1">
                  <a:off x="5826535" y="5188179"/>
                  <a:ext cx="1196820" cy="8936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00" name="TextBox 99">
              <a:extLst>
                <a:ext uri="{FF2B5EF4-FFF2-40B4-BE49-F238E27FC236}">
                  <a16:creationId xmlns:a16="http://schemas.microsoft.com/office/drawing/2014/main" id="{6AC5EBD6-BF94-4FD7-BA79-C0A36F001C91}"/>
                </a:ext>
              </a:extLst>
            </p:cNvPr>
            <p:cNvSpPr txBox="1"/>
            <p:nvPr/>
          </p:nvSpPr>
          <p:spPr>
            <a:xfrm>
              <a:off x="5355004" y="4851751"/>
              <a:ext cx="990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rgbClr val="FF0000"/>
                  </a:solidFill>
                  <a:effectLst/>
                  <a:uLnTx/>
                  <a:uFillTx/>
                  <a:latin typeface="Calibri" panose="020F0502020204030204"/>
                  <a:ea typeface="+mn-ea"/>
                  <a:cs typeface="+mn-cs"/>
                </a:rPr>
                <a:t>Privatno</a:t>
              </a:r>
            </a:p>
          </p:txBody>
        </p:sp>
      </p:grpSp>
      <p:cxnSp>
        <p:nvCxnSpPr>
          <p:cNvPr id="129" name="Straight Connector 128">
            <a:extLst>
              <a:ext uri="{FF2B5EF4-FFF2-40B4-BE49-F238E27FC236}">
                <a16:creationId xmlns:a16="http://schemas.microsoft.com/office/drawing/2014/main" id="{90D82C5B-D0FF-4266-8DAC-D73BB0FB279F}"/>
              </a:ext>
            </a:extLst>
          </p:cNvPr>
          <p:cNvCxnSpPr>
            <a:cxnSpLocks/>
            <a:stCxn id="13" idx="3"/>
            <a:endCxn id="30" idx="1"/>
          </p:cNvCxnSpPr>
          <p:nvPr/>
        </p:nvCxnSpPr>
        <p:spPr>
          <a:xfrm>
            <a:off x="6808685" y="3043984"/>
            <a:ext cx="503082" cy="239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07" name="Group 206">
            <a:extLst>
              <a:ext uri="{FF2B5EF4-FFF2-40B4-BE49-F238E27FC236}">
                <a16:creationId xmlns:a16="http://schemas.microsoft.com/office/drawing/2014/main" id="{7EF3303A-914E-4F64-8D14-075F5C593193}"/>
              </a:ext>
            </a:extLst>
          </p:cNvPr>
          <p:cNvGrpSpPr/>
          <p:nvPr/>
        </p:nvGrpSpPr>
        <p:grpSpPr>
          <a:xfrm>
            <a:off x="3968983" y="3610990"/>
            <a:ext cx="969955" cy="1084338"/>
            <a:chOff x="4060950" y="4240632"/>
            <a:chExt cx="969955" cy="1084338"/>
          </a:xfrm>
        </p:grpSpPr>
        <p:pic>
          <p:nvPicPr>
            <p:cNvPr id="33" name="Graphic 32" descr="Address Book">
              <a:extLst>
                <a:ext uri="{FF2B5EF4-FFF2-40B4-BE49-F238E27FC236}">
                  <a16:creationId xmlns:a16="http://schemas.microsoft.com/office/drawing/2014/main" id="{EE41D8DD-3D2A-4A3B-8FC8-20159282621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060950" y="4410570"/>
              <a:ext cx="914400" cy="914400"/>
            </a:xfrm>
            <a:prstGeom prst="rect">
              <a:avLst/>
            </a:prstGeom>
          </p:spPr>
        </p:pic>
        <p:pic>
          <p:nvPicPr>
            <p:cNvPr id="111" name="Graphic 110" descr="Lock">
              <a:extLst>
                <a:ext uri="{FF2B5EF4-FFF2-40B4-BE49-F238E27FC236}">
                  <a16:creationId xmlns:a16="http://schemas.microsoft.com/office/drawing/2014/main" id="{F0E081E5-ACC5-4698-8A81-AAEB3813D0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08594" y="4240632"/>
              <a:ext cx="322311" cy="322311"/>
            </a:xfrm>
            <a:prstGeom prst="rect">
              <a:avLst/>
            </a:prstGeom>
          </p:spPr>
        </p:pic>
      </p:grpSp>
      <p:grpSp>
        <p:nvGrpSpPr>
          <p:cNvPr id="237" name="Group 236">
            <a:extLst>
              <a:ext uri="{FF2B5EF4-FFF2-40B4-BE49-F238E27FC236}">
                <a16:creationId xmlns:a16="http://schemas.microsoft.com/office/drawing/2014/main" id="{51CA6740-3976-4C95-8095-571D3FF8E6C6}"/>
              </a:ext>
            </a:extLst>
          </p:cNvPr>
          <p:cNvGrpSpPr/>
          <p:nvPr/>
        </p:nvGrpSpPr>
        <p:grpSpPr>
          <a:xfrm>
            <a:off x="5894285" y="2586784"/>
            <a:ext cx="1108945" cy="1382612"/>
            <a:chOff x="5894285" y="2586784"/>
            <a:chExt cx="1108945" cy="1382612"/>
          </a:xfrm>
        </p:grpSpPr>
        <p:pic>
          <p:nvPicPr>
            <p:cNvPr id="13" name="Graphic 12" descr="DVD player">
              <a:extLst>
                <a:ext uri="{FF2B5EF4-FFF2-40B4-BE49-F238E27FC236}">
                  <a16:creationId xmlns:a16="http://schemas.microsoft.com/office/drawing/2014/main" id="{5C9648EA-1933-40AA-80A4-DC771BCA36F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894285" y="2586784"/>
              <a:ext cx="914400" cy="914400"/>
            </a:xfrm>
            <a:prstGeom prst="rect">
              <a:avLst/>
            </a:prstGeom>
          </p:spPr>
        </p:pic>
        <p:pic>
          <p:nvPicPr>
            <p:cNvPr id="110" name="Graphic 109" descr="Lock">
              <a:extLst>
                <a:ext uri="{FF2B5EF4-FFF2-40B4-BE49-F238E27FC236}">
                  <a16:creationId xmlns:a16="http://schemas.microsoft.com/office/drawing/2014/main" id="{24249762-6548-4123-B3C9-EA6F6B592D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80919" y="2664143"/>
              <a:ext cx="322311" cy="322311"/>
            </a:xfrm>
            <a:prstGeom prst="rect">
              <a:avLst/>
            </a:prstGeom>
          </p:spPr>
        </p:pic>
        <p:sp>
          <p:nvSpPr>
            <p:cNvPr id="112" name="TextBox 111">
              <a:extLst>
                <a:ext uri="{FF2B5EF4-FFF2-40B4-BE49-F238E27FC236}">
                  <a16:creationId xmlns:a16="http://schemas.microsoft.com/office/drawing/2014/main" id="{B7722F42-DA95-4610-8B27-F0CCD919E4B1}"/>
                </a:ext>
              </a:extLst>
            </p:cNvPr>
            <p:cNvSpPr txBox="1"/>
            <p:nvPr/>
          </p:nvSpPr>
          <p:spPr>
            <a:xfrm>
              <a:off x="5975367" y="3107622"/>
              <a:ext cx="91371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B050"/>
                  </a:solidFill>
                  <a:effectLst/>
                  <a:uLnTx/>
                  <a:uFillTx/>
                  <a:latin typeface="Calibri" panose="020F0502020204030204"/>
                  <a:ea typeface="+mn-ea"/>
                  <a:cs typeface="+mn-cs"/>
                </a:rPr>
                <a:t>Mrežna</a:t>
              </a:r>
              <a:r>
                <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srgbClr val="00B050"/>
                  </a:solidFill>
                  <a:effectLst/>
                  <a:uLnTx/>
                  <a:uFillTx/>
                  <a:latin typeface="Calibri" panose="020F0502020204030204"/>
                  <a:ea typeface="+mn-ea"/>
                  <a:cs typeface="+mn-cs"/>
                </a:rPr>
                <a:t>oprema</a:t>
              </a:r>
              <a:endPar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7" name="Group 116">
            <a:extLst>
              <a:ext uri="{FF2B5EF4-FFF2-40B4-BE49-F238E27FC236}">
                <a16:creationId xmlns:a16="http://schemas.microsoft.com/office/drawing/2014/main" id="{9DC98C2A-FF29-4642-9320-27D6D5594A71}"/>
              </a:ext>
            </a:extLst>
          </p:cNvPr>
          <p:cNvGrpSpPr/>
          <p:nvPr/>
        </p:nvGrpSpPr>
        <p:grpSpPr>
          <a:xfrm>
            <a:off x="1663119" y="5720637"/>
            <a:ext cx="1634649" cy="370222"/>
            <a:chOff x="1727581" y="4976884"/>
            <a:chExt cx="1728364" cy="584775"/>
          </a:xfrm>
        </p:grpSpPr>
        <p:pic>
          <p:nvPicPr>
            <p:cNvPr id="114" name="Graphic 113" descr="Binary">
              <a:extLst>
                <a:ext uri="{FF2B5EF4-FFF2-40B4-BE49-F238E27FC236}">
                  <a16:creationId xmlns:a16="http://schemas.microsoft.com/office/drawing/2014/main" id="{583F93E0-7AAC-4052-BE6D-0409A00B148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727581" y="5084319"/>
              <a:ext cx="814250" cy="350111"/>
            </a:xfrm>
            <a:prstGeom prst="rect">
              <a:avLst/>
            </a:prstGeom>
          </p:spPr>
        </p:pic>
        <p:sp>
          <p:nvSpPr>
            <p:cNvPr id="115" name="TextBox 114">
              <a:extLst>
                <a:ext uri="{FF2B5EF4-FFF2-40B4-BE49-F238E27FC236}">
                  <a16:creationId xmlns:a16="http://schemas.microsoft.com/office/drawing/2014/main" id="{EE33B7CC-505F-4CCE-A8DA-6EAF07465BF8}"/>
                </a:ext>
              </a:extLst>
            </p:cNvPr>
            <p:cNvSpPr txBox="1"/>
            <p:nvPr/>
          </p:nvSpPr>
          <p:spPr>
            <a:xfrm>
              <a:off x="2455305" y="4976884"/>
              <a:ext cx="1000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Kriptirani podaci</a:t>
              </a:r>
            </a:p>
          </p:txBody>
        </p:sp>
      </p:grpSp>
      <p:grpSp>
        <p:nvGrpSpPr>
          <p:cNvPr id="235" name="Group 234">
            <a:extLst>
              <a:ext uri="{FF2B5EF4-FFF2-40B4-BE49-F238E27FC236}">
                <a16:creationId xmlns:a16="http://schemas.microsoft.com/office/drawing/2014/main" id="{56FEE3FF-EF87-4536-BD55-FCD4A264AB8C}"/>
              </a:ext>
            </a:extLst>
          </p:cNvPr>
          <p:cNvGrpSpPr/>
          <p:nvPr/>
        </p:nvGrpSpPr>
        <p:grpSpPr>
          <a:xfrm>
            <a:off x="4316329" y="1493281"/>
            <a:ext cx="1210093" cy="885176"/>
            <a:chOff x="3818354" y="3312113"/>
            <a:chExt cx="1210093" cy="885176"/>
          </a:xfrm>
        </p:grpSpPr>
        <p:pic>
          <p:nvPicPr>
            <p:cNvPr id="26" name="Graphic 25" descr="Computer">
              <a:extLst>
                <a:ext uri="{FF2B5EF4-FFF2-40B4-BE49-F238E27FC236}">
                  <a16:creationId xmlns:a16="http://schemas.microsoft.com/office/drawing/2014/main" id="{1EBA9C78-7758-47A1-8BDC-A2FDDD4A36F1}"/>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168655" y="3420177"/>
              <a:ext cx="777112" cy="777112"/>
            </a:xfrm>
            <a:prstGeom prst="rect">
              <a:avLst/>
            </a:prstGeom>
          </p:spPr>
        </p:pic>
        <p:pic>
          <p:nvPicPr>
            <p:cNvPr id="106" name="Graphic 105" descr="Ui Ux">
              <a:extLst>
                <a:ext uri="{FF2B5EF4-FFF2-40B4-BE49-F238E27FC236}">
                  <a16:creationId xmlns:a16="http://schemas.microsoft.com/office/drawing/2014/main" id="{394AD03C-9303-4BC5-94AB-EBCE17E8F1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97608" y="3467895"/>
              <a:ext cx="656529" cy="656529"/>
            </a:xfrm>
            <a:prstGeom prst="rect">
              <a:avLst/>
            </a:prstGeom>
          </p:spPr>
        </p:pic>
        <p:grpSp>
          <p:nvGrpSpPr>
            <p:cNvPr id="212" name="Group 211">
              <a:extLst>
                <a:ext uri="{FF2B5EF4-FFF2-40B4-BE49-F238E27FC236}">
                  <a16:creationId xmlns:a16="http://schemas.microsoft.com/office/drawing/2014/main" id="{AA48A9F5-55C1-4BE3-A153-D29EF462580F}"/>
                </a:ext>
              </a:extLst>
            </p:cNvPr>
            <p:cNvGrpSpPr/>
            <p:nvPr/>
          </p:nvGrpSpPr>
          <p:grpSpPr>
            <a:xfrm>
              <a:off x="3818354" y="3312113"/>
              <a:ext cx="1210093" cy="739237"/>
              <a:chOff x="3818354" y="3312113"/>
              <a:chExt cx="1210093" cy="739237"/>
            </a:xfrm>
          </p:grpSpPr>
          <p:pic>
            <p:nvPicPr>
              <p:cNvPr id="109" name="Graphic 108" descr="Shield Cross">
                <a:extLst>
                  <a:ext uri="{FF2B5EF4-FFF2-40B4-BE49-F238E27FC236}">
                    <a16:creationId xmlns:a16="http://schemas.microsoft.com/office/drawing/2014/main" id="{3E3C0DEC-9350-4CD0-878D-D1442661D7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61503" y="3312113"/>
                <a:ext cx="294364" cy="294364"/>
              </a:xfrm>
              <a:prstGeom prst="rect">
                <a:avLst/>
              </a:prstGeom>
            </p:spPr>
          </p:pic>
          <p:pic>
            <p:nvPicPr>
              <p:cNvPr id="137" name="Graphic 136" descr="Lock">
                <a:extLst>
                  <a:ext uri="{FF2B5EF4-FFF2-40B4-BE49-F238E27FC236}">
                    <a16:creationId xmlns:a16="http://schemas.microsoft.com/office/drawing/2014/main" id="{FAD566A1-0DB8-415F-9D54-9A50DA95A4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70894" y="3356265"/>
                <a:ext cx="257553" cy="257553"/>
              </a:xfrm>
              <a:prstGeom prst="rect">
                <a:avLst/>
              </a:prstGeom>
            </p:spPr>
          </p:pic>
          <p:pic>
            <p:nvPicPr>
              <p:cNvPr id="139" name="Graphic 138" descr="Binary">
                <a:extLst>
                  <a:ext uri="{FF2B5EF4-FFF2-40B4-BE49-F238E27FC236}">
                    <a16:creationId xmlns:a16="http://schemas.microsoft.com/office/drawing/2014/main" id="{A45BC6F3-03C9-4D5E-A792-0CE26DED1CCB}"/>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818354" y="3864262"/>
                <a:ext cx="363803" cy="187088"/>
              </a:xfrm>
              <a:prstGeom prst="rect">
                <a:avLst/>
              </a:prstGeom>
            </p:spPr>
          </p:pic>
        </p:grpSp>
      </p:grpSp>
      <p:grpSp>
        <p:nvGrpSpPr>
          <p:cNvPr id="231" name="Group 230">
            <a:extLst>
              <a:ext uri="{FF2B5EF4-FFF2-40B4-BE49-F238E27FC236}">
                <a16:creationId xmlns:a16="http://schemas.microsoft.com/office/drawing/2014/main" id="{A7C3C4C0-D9C8-4BB7-9FC5-B310B67063D7}"/>
              </a:ext>
            </a:extLst>
          </p:cNvPr>
          <p:cNvGrpSpPr/>
          <p:nvPr/>
        </p:nvGrpSpPr>
        <p:grpSpPr>
          <a:xfrm>
            <a:off x="5713682" y="1420145"/>
            <a:ext cx="1108339" cy="732544"/>
            <a:chOff x="5713682" y="1420145"/>
            <a:chExt cx="1108339" cy="732544"/>
          </a:xfrm>
        </p:grpSpPr>
        <p:pic>
          <p:nvPicPr>
            <p:cNvPr id="28" name="Graphic 27" descr="Laptop">
              <a:extLst>
                <a:ext uri="{FF2B5EF4-FFF2-40B4-BE49-F238E27FC236}">
                  <a16:creationId xmlns:a16="http://schemas.microsoft.com/office/drawing/2014/main" id="{52993AE5-A3FA-4A73-9CBE-ECA8076BBD30}"/>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982107" y="1420854"/>
              <a:ext cx="731835" cy="731835"/>
            </a:xfrm>
            <a:prstGeom prst="rect">
              <a:avLst/>
            </a:prstGeom>
          </p:spPr>
        </p:pic>
        <p:grpSp>
          <p:nvGrpSpPr>
            <p:cNvPr id="208" name="Group 207">
              <a:extLst>
                <a:ext uri="{FF2B5EF4-FFF2-40B4-BE49-F238E27FC236}">
                  <a16:creationId xmlns:a16="http://schemas.microsoft.com/office/drawing/2014/main" id="{2E1488C4-0960-4588-B4A2-3876333FDC22}"/>
                </a:ext>
              </a:extLst>
            </p:cNvPr>
            <p:cNvGrpSpPr/>
            <p:nvPr/>
          </p:nvGrpSpPr>
          <p:grpSpPr>
            <a:xfrm>
              <a:off x="5713682" y="1420145"/>
              <a:ext cx="1108339" cy="709054"/>
              <a:chOff x="3922566" y="2412574"/>
              <a:chExt cx="1108339" cy="709054"/>
            </a:xfrm>
          </p:grpSpPr>
          <p:pic>
            <p:nvPicPr>
              <p:cNvPr id="103" name="Graphic 102" descr="Shield Cross">
                <a:extLst>
                  <a:ext uri="{FF2B5EF4-FFF2-40B4-BE49-F238E27FC236}">
                    <a16:creationId xmlns:a16="http://schemas.microsoft.com/office/drawing/2014/main" id="{AF1C63A7-1E71-4CE3-A8E1-9DBAC07A1D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04468" y="2412574"/>
                <a:ext cx="294364" cy="294364"/>
              </a:xfrm>
              <a:prstGeom prst="rect">
                <a:avLst/>
              </a:prstGeom>
            </p:spPr>
          </p:pic>
          <p:pic>
            <p:nvPicPr>
              <p:cNvPr id="104" name="Graphic 103" descr="Lock">
                <a:extLst>
                  <a:ext uri="{FF2B5EF4-FFF2-40B4-BE49-F238E27FC236}">
                    <a16:creationId xmlns:a16="http://schemas.microsoft.com/office/drawing/2014/main" id="{1C94E2EA-1751-4865-B54D-F954323E2F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73352" y="2424399"/>
                <a:ext cx="257553" cy="257553"/>
              </a:xfrm>
              <a:prstGeom prst="rect">
                <a:avLst/>
              </a:prstGeom>
            </p:spPr>
          </p:pic>
          <p:pic>
            <p:nvPicPr>
              <p:cNvPr id="105" name="Graphic 104" descr="Ui Ux">
                <a:extLst>
                  <a:ext uri="{FF2B5EF4-FFF2-40B4-BE49-F238E27FC236}">
                    <a16:creationId xmlns:a16="http://schemas.microsoft.com/office/drawing/2014/main" id="{D7131427-9659-4801-8056-5F9806165D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65899" y="2483932"/>
                <a:ext cx="584775" cy="584775"/>
              </a:xfrm>
              <a:prstGeom prst="rect">
                <a:avLst/>
              </a:prstGeom>
            </p:spPr>
          </p:pic>
          <p:pic>
            <p:nvPicPr>
              <p:cNvPr id="143" name="Graphic 142" descr="Binary">
                <a:extLst>
                  <a:ext uri="{FF2B5EF4-FFF2-40B4-BE49-F238E27FC236}">
                    <a16:creationId xmlns:a16="http://schemas.microsoft.com/office/drawing/2014/main" id="{591CD5D8-193B-4E05-98E2-47AEF0770F8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922566" y="2973883"/>
                <a:ext cx="363803" cy="147745"/>
              </a:xfrm>
              <a:prstGeom prst="rect">
                <a:avLst/>
              </a:prstGeom>
            </p:spPr>
          </p:pic>
        </p:grpSp>
      </p:grpSp>
      <p:grpSp>
        <p:nvGrpSpPr>
          <p:cNvPr id="226" name="Group 225">
            <a:extLst>
              <a:ext uri="{FF2B5EF4-FFF2-40B4-BE49-F238E27FC236}">
                <a16:creationId xmlns:a16="http://schemas.microsoft.com/office/drawing/2014/main" id="{D71C1C99-683E-444B-8382-7091E1796491}"/>
              </a:ext>
            </a:extLst>
          </p:cNvPr>
          <p:cNvGrpSpPr/>
          <p:nvPr/>
        </p:nvGrpSpPr>
        <p:grpSpPr>
          <a:xfrm>
            <a:off x="3982552" y="2684377"/>
            <a:ext cx="964549" cy="661506"/>
            <a:chOff x="4971389" y="1848900"/>
            <a:chExt cx="964549" cy="661506"/>
          </a:xfrm>
        </p:grpSpPr>
        <p:grpSp>
          <p:nvGrpSpPr>
            <p:cNvPr id="209" name="Group 208">
              <a:extLst>
                <a:ext uri="{FF2B5EF4-FFF2-40B4-BE49-F238E27FC236}">
                  <a16:creationId xmlns:a16="http://schemas.microsoft.com/office/drawing/2014/main" id="{77F0D569-88DF-4C69-9837-73223CBA9B90}"/>
                </a:ext>
              </a:extLst>
            </p:cNvPr>
            <p:cNvGrpSpPr/>
            <p:nvPr/>
          </p:nvGrpSpPr>
          <p:grpSpPr>
            <a:xfrm>
              <a:off x="5208841" y="1848900"/>
              <a:ext cx="727097" cy="661506"/>
              <a:chOff x="5247704" y="1874159"/>
              <a:chExt cx="727097" cy="661506"/>
            </a:xfrm>
          </p:grpSpPr>
          <p:pic>
            <p:nvPicPr>
              <p:cNvPr id="7" name="Graphic 6" descr="Usb Stick">
                <a:extLst>
                  <a:ext uri="{FF2B5EF4-FFF2-40B4-BE49-F238E27FC236}">
                    <a16:creationId xmlns:a16="http://schemas.microsoft.com/office/drawing/2014/main" id="{827BE819-E855-45E8-B934-9D3ED5AABCBA}"/>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247704" y="1907440"/>
                <a:ext cx="645039" cy="628225"/>
              </a:xfrm>
              <a:prstGeom prst="rect">
                <a:avLst/>
              </a:prstGeom>
            </p:spPr>
          </p:pic>
          <p:pic>
            <p:nvPicPr>
              <p:cNvPr id="116" name="Graphic 115" descr="Lock">
                <a:extLst>
                  <a:ext uri="{FF2B5EF4-FFF2-40B4-BE49-F238E27FC236}">
                    <a16:creationId xmlns:a16="http://schemas.microsoft.com/office/drawing/2014/main" id="{74C80CCC-AB5B-4239-86AC-79869A3513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17248" y="1874159"/>
                <a:ext cx="257553" cy="257553"/>
              </a:xfrm>
              <a:prstGeom prst="rect">
                <a:avLst/>
              </a:prstGeom>
            </p:spPr>
          </p:pic>
        </p:grpSp>
        <p:pic>
          <p:nvPicPr>
            <p:cNvPr id="145" name="Graphic 144" descr="Binary">
              <a:extLst>
                <a:ext uri="{FF2B5EF4-FFF2-40B4-BE49-F238E27FC236}">
                  <a16:creationId xmlns:a16="http://schemas.microsoft.com/office/drawing/2014/main" id="{8685DF5F-0A14-4207-BB7F-AF1A25214B4E}"/>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971389" y="2294798"/>
              <a:ext cx="363803" cy="155471"/>
            </a:xfrm>
            <a:prstGeom prst="rect">
              <a:avLst/>
            </a:prstGeom>
          </p:spPr>
        </p:pic>
      </p:grpSp>
      <p:grpSp>
        <p:nvGrpSpPr>
          <p:cNvPr id="224" name="Group 223">
            <a:extLst>
              <a:ext uri="{FF2B5EF4-FFF2-40B4-BE49-F238E27FC236}">
                <a16:creationId xmlns:a16="http://schemas.microsoft.com/office/drawing/2014/main" id="{710A48B6-9400-44A6-8E14-2987DDDBC42D}"/>
              </a:ext>
            </a:extLst>
          </p:cNvPr>
          <p:cNvGrpSpPr/>
          <p:nvPr/>
        </p:nvGrpSpPr>
        <p:grpSpPr>
          <a:xfrm>
            <a:off x="6884159" y="3662125"/>
            <a:ext cx="1079770" cy="994339"/>
            <a:chOff x="7234118" y="3506826"/>
            <a:chExt cx="1079770" cy="994339"/>
          </a:xfrm>
        </p:grpSpPr>
        <p:pic>
          <p:nvPicPr>
            <p:cNvPr id="147" name="Graphic 146" descr="Binary">
              <a:extLst>
                <a:ext uri="{FF2B5EF4-FFF2-40B4-BE49-F238E27FC236}">
                  <a16:creationId xmlns:a16="http://schemas.microsoft.com/office/drawing/2014/main" id="{79375725-99EF-47FE-BE41-21F342816449}"/>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234118" y="4350141"/>
              <a:ext cx="363803" cy="151024"/>
            </a:xfrm>
            <a:prstGeom prst="rect">
              <a:avLst/>
            </a:prstGeom>
          </p:spPr>
        </p:pic>
        <p:grpSp>
          <p:nvGrpSpPr>
            <p:cNvPr id="210" name="Group 209">
              <a:extLst>
                <a:ext uri="{FF2B5EF4-FFF2-40B4-BE49-F238E27FC236}">
                  <a16:creationId xmlns:a16="http://schemas.microsoft.com/office/drawing/2014/main" id="{ABA2B756-5AC3-4BCA-ABAA-9B4C319377F2}"/>
                </a:ext>
              </a:extLst>
            </p:cNvPr>
            <p:cNvGrpSpPr/>
            <p:nvPr/>
          </p:nvGrpSpPr>
          <p:grpSpPr>
            <a:xfrm>
              <a:off x="7333057" y="3506826"/>
              <a:ext cx="980831" cy="899083"/>
              <a:chOff x="6211905" y="1385596"/>
              <a:chExt cx="980831" cy="899083"/>
            </a:xfrm>
          </p:grpSpPr>
          <p:grpSp>
            <p:nvGrpSpPr>
              <p:cNvPr id="45" name="Group 44">
                <a:extLst>
                  <a:ext uri="{FF2B5EF4-FFF2-40B4-BE49-F238E27FC236}">
                    <a16:creationId xmlns:a16="http://schemas.microsoft.com/office/drawing/2014/main" id="{9577097F-A853-4469-AD5B-86A8383BB6E4}"/>
                  </a:ext>
                </a:extLst>
              </p:cNvPr>
              <p:cNvGrpSpPr/>
              <p:nvPr/>
            </p:nvGrpSpPr>
            <p:grpSpPr>
              <a:xfrm>
                <a:off x="6294868" y="1385596"/>
                <a:ext cx="897868" cy="899083"/>
                <a:chOff x="2617064" y="2437239"/>
                <a:chExt cx="897868" cy="899083"/>
              </a:xfrm>
            </p:grpSpPr>
            <p:pic>
              <p:nvPicPr>
                <p:cNvPr id="39" name="Graphic 38" descr="Smart Phone">
                  <a:extLst>
                    <a:ext uri="{FF2B5EF4-FFF2-40B4-BE49-F238E27FC236}">
                      <a16:creationId xmlns:a16="http://schemas.microsoft.com/office/drawing/2014/main" id="{83805746-6E0A-4249-838A-C8DDDC2168A0}"/>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2617064" y="2844938"/>
                  <a:ext cx="491384" cy="491384"/>
                </a:xfrm>
                <a:prstGeom prst="rect">
                  <a:avLst/>
                </a:prstGeom>
              </p:spPr>
            </p:pic>
            <p:pic>
              <p:nvPicPr>
                <p:cNvPr id="35" name="Graphic 34" descr="Wi-Fi">
                  <a:extLst>
                    <a:ext uri="{FF2B5EF4-FFF2-40B4-BE49-F238E27FC236}">
                      <a16:creationId xmlns:a16="http://schemas.microsoft.com/office/drawing/2014/main" id="{15BF121A-D75C-48A4-9003-CF483BD81CDA}"/>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rot="2813899">
                  <a:off x="2880760" y="2437239"/>
                  <a:ext cx="634172" cy="634172"/>
                </a:xfrm>
                <a:prstGeom prst="rect">
                  <a:avLst/>
                </a:prstGeom>
              </p:spPr>
            </p:pic>
          </p:grpSp>
          <p:pic>
            <p:nvPicPr>
              <p:cNvPr id="152" name="Graphic 151" descr="Lock">
                <a:extLst>
                  <a:ext uri="{FF2B5EF4-FFF2-40B4-BE49-F238E27FC236}">
                    <a16:creationId xmlns:a16="http://schemas.microsoft.com/office/drawing/2014/main" id="{C7A0302B-D847-4517-ABFE-7EE2B2EE62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01040" y="1605035"/>
                <a:ext cx="257553" cy="257553"/>
              </a:xfrm>
              <a:prstGeom prst="rect">
                <a:avLst/>
              </a:prstGeom>
            </p:spPr>
          </p:pic>
          <p:pic>
            <p:nvPicPr>
              <p:cNvPr id="153" name="Graphic 152" descr="Shield Cross">
                <a:extLst>
                  <a:ext uri="{FF2B5EF4-FFF2-40B4-BE49-F238E27FC236}">
                    <a16:creationId xmlns:a16="http://schemas.microsoft.com/office/drawing/2014/main" id="{9E105CB4-E543-4EC2-84FC-D6A9C49B0E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1905" y="1581197"/>
                <a:ext cx="294364" cy="294364"/>
              </a:xfrm>
              <a:prstGeom prst="rect">
                <a:avLst/>
              </a:prstGeom>
            </p:spPr>
          </p:pic>
        </p:grpSp>
      </p:grpSp>
      <p:grpSp>
        <p:nvGrpSpPr>
          <p:cNvPr id="225" name="Group 224">
            <a:extLst>
              <a:ext uri="{FF2B5EF4-FFF2-40B4-BE49-F238E27FC236}">
                <a16:creationId xmlns:a16="http://schemas.microsoft.com/office/drawing/2014/main" id="{9714015B-D80D-49A3-8078-1F422DAC2ECE}"/>
              </a:ext>
            </a:extLst>
          </p:cNvPr>
          <p:cNvGrpSpPr/>
          <p:nvPr/>
        </p:nvGrpSpPr>
        <p:grpSpPr>
          <a:xfrm>
            <a:off x="7916984" y="3396432"/>
            <a:ext cx="1089470" cy="1323917"/>
            <a:chOff x="7374796" y="4608983"/>
            <a:chExt cx="1089470" cy="1323917"/>
          </a:xfrm>
        </p:grpSpPr>
        <p:pic>
          <p:nvPicPr>
            <p:cNvPr id="149" name="Graphic 148" descr="Binary">
              <a:extLst>
                <a:ext uri="{FF2B5EF4-FFF2-40B4-BE49-F238E27FC236}">
                  <a16:creationId xmlns:a16="http://schemas.microsoft.com/office/drawing/2014/main" id="{F0B6BCAB-830F-4729-8A88-F77B8FA2AB5D}"/>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374796" y="5700432"/>
              <a:ext cx="363803" cy="159512"/>
            </a:xfrm>
            <a:prstGeom prst="rect">
              <a:avLst/>
            </a:prstGeom>
          </p:spPr>
        </p:pic>
        <p:grpSp>
          <p:nvGrpSpPr>
            <p:cNvPr id="211" name="Group 210">
              <a:extLst>
                <a:ext uri="{FF2B5EF4-FFF2-40B4-BE49-F238E27FC236}">
                  <a16:creationId xmlns:a16="http://schemas.microsoft.com/office/drawing/2014/main" id="{EAA8C270-A110-41EC-8FE5-BB620DDDE888}"/>
                </a:ext>
              </a:extLst>
            </p:cNvPr>
            <p:cNvGrpSpPr/>
            <p:nvPr/>
          </p:nvGrpSpPr>
          <p:grpSpPr>
            <a:xfrm>
              <a:off x="7490938" y="4608983"/>
              <a:ext cx="973328" cy="1323917"/>
              <a:chOff x="6912625" y="1011582"/>
              <a:chExt cx="973328" cy="1323917"/>
            </a:xfrm>
          </p:grpSpPr>
          <p:grpSp>
            <p:nvGrpSpPr>
              <p:cNvPr id="38" name="Group 37">
                <a:extLst>
                  <a:ext uri="{FF2B5EF4-FFF2-40B4-BE49-F238E27FC236}">
                    <a16:creationId xmlns:a16="http://schemas.microsoft.com/office/drawing/2014/main" id="{1DEF6F43-7F3E-43B8-9738-F1FAA4044C62}"/>
                  </a:ext>
                </a:extLst>
              </p:cNvPr>
              <p:cNvGrpSpPr/>
              <p:nvPr/>
            </p:nvGrpSpPr>
            <p:grpSpPr>
              <a:xfrm>
                <a:off x="7039847" y="1011582"/>
                <a:ext cx="762031" cy="1323917"/>
                <a:chOff x="3120261" y="1246594"/>
                <a:chExt cx="914400" cy="1583172"/>
              </a:xfrm>
            </p:grpSpPr>
            <p:pic>
              <p:nvPicPr>
                <p:cNvPr id="34" name="Graphic 33" descr="Tablet">
                  <a:extLst>
                    <a:ext uri="{FF2B5EF4-FFF2-40B4-BE49-F238E27FC236}">
                      <a16:creationId xmlns:a16="http://schemas.microsoft.com/office/drawing/2014/main" id="{3214AAE4-7835-445E-BEF6-DF9C3262B326}"/>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3120261" y="1915366"/>
                  <a:ext cx="914400" cy="914400"/>
                </a:xfrm>
                <a:prstGeom prst="rect">
                  <a:avLst/>
                </a:prstGeom>
              </p:spPr>
            </p:pic>
            <p:pic>
              <p:nvPicPr>
                <p:cNvPr id="29" name="Graphic 28" descr="Wi-Fi">
                  <a:extLst>
                    <a:ext uri="{FF2B5EF4-FFF2-40B4-BE49-F238E27FC236}">
                      <a16:creationId xmlns:a16="http://schemas.microsoft.com/office/drawing/2014/main" id="{7C451F24-16AF-49D2-B9EB-11CC0B86AF3E}"/>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rot="21383408">
                  <a:off x="3148540" y="1246594"/>
                  <a:ext cx="636361" cy="631991"/>
                </a:xfrm>
                <a:prstGeom prst="rect">
                  <a:avLst/>
                </a:prstGeom>
              </p:spPr>
            </p:pic>
          </p:grpSp>
          <p:pic>
            <p:nvPicPr>
              <p:cNvPr id="151" name="Graphic 150" descr="Lock">
                <a:extLst>
                  <a:ext uri="{FF2B5EF4-FFF2-40B4-BE49-F238E27FC236}">
                    <a16:creationId xmlns:a16="http://schemas.microsoft.com/office/drawing/2014/main" id="{4D1886D7-EF6B-4294-8297-7C48722E0ED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28400" y="1540934"/>
                <a:ext cx="257553" cy="257553"/>
              </a:xfrm>
              <a:prstGeom prst="rect">
                <a:avLst/>
              </a:prstGeom>
            </p:spPr>
          </p:pic>
          <p:pic>
            <p:nvPicPr>
              <p:cNvPr id="154" name="Graphic 153" descr="Shield Cross">
                <a:extLst>
                  <a:ext uri="{FF2B5EF4-FFF2-40B4-BE49-F238E27FC236}">
                    <a16:creationId xmlns:a16="http://schemas.microsoft.com/office/drawing/2014/main" id="{00AFCE92-5A71-40D1-8637-60FB62EDB8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12625" y="1513888"/>
                <a:ext cx="294364" cy="294364"/>
              </a:xfrm>
              <a:prstGeom prst="rect">
                <a:avLst/>
              </a:prstGeom>
            </p:spPr>
          </p:pic>
        </p:grpSp>
      </p:grpSp>
      <p:grpSp>
        <p:nvGrpSpPr>
          <p:cNvPr id="199" name="Group 198">
            <a:extLst>
              <a:ext uri="{FF2B5EF4-FFF2-40B4-BE49-F238E27FC236}">
                <a16:creationId xmlns:a16="http://schemas.microsoft.com/office/drawing/2014/main" id="{42000E3C-8961-4D04-A9A3-8C8F49290312}"/>
              </a:ext>
            </a:extLst>
          </p:cNvPr>
          <p:cNvGrpSpPr/>
          <p:nvPr/>
        </p:nvGrpSpPr>
        <p:grpSpPr>
          <a:xfrm>
            <a:off x="5120533" y="4394396"/>
            <a:ext cx="1524228" cy="1620491"/>
            <a:chOff x="2289865" y="1861899"/>
            <a:chExt cx="1524228" cy="1620491"/>
          </a:xfrm>
        </p:grpSpPr>
        <p:sp>
          <p:nvSpPr>
            <p:cNvPr id="6" name="TextBox 5">
              <a:extLst>
                <a:ext uri="{FF2B5EF4-FFF2-40B4-BE49-F238E27FC236}">
                  <a16:creationId xmlns:a16="http://schemas.microsoft.com/office/drawing/2014/main" id="{98DF11A8-6B2E-4358-940C-E192C8ED8D2D}"/>
                </a:ext>
              </a:extLst>
            </p:cNvPr>
            <p:cNvSpPr txBox="1"/>
            <p:nvPr/>
          </p:nvSpPr>
          <p:spPr>
            <a:xfrm>
              <a:off x="2778576" y="3143836"/>
              <a:ext cx="78636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srgbClr val="00B050"/>
                  </a:solidFill>
                  <a:effectLst/>
                  <a:uLnTx/>
                  <a:uFillTx/>
                  <a:latin typeface="Calibri" panose="020F0502020204030204"/>
                  <a:ea typeface="+mn-ea"/>
                  <a:cs typeface="+mn-cs"/>
                </a:rPr>
                <a:t>Backup</a:t>
              </a:r>
            </a:p>
          </p:txBody>
        </p:sp>
        <p:grpSp>
          <p:nvGrpSpPr>
            <p:cNvPr id="198" name="Group 197">
              <a:extLst>
                <a:ext uri="{FF2B5EF4-FFF2-40B4-BE49-F238E27FC236}">
                  <a16:creationId xmlns:a16="http://schemas.microsoft.com/office/drawing/2014/main" id="{8D1C1A65-EF77-4788-82AA-D18FA65AE7EE}"/>
                </a:ext>
              </a:extLst>
            </p:cNvPr>
            <p:cNvGrpSpPr/>
            <p:nvPr/>
          </p:nvGrpSpPr>
          <p:grpSpPr>
            <a:xfrm>
              <a:off x="2289865" y="1861899"/>
              <a:ext cx="1524228" cy="1492734"/>
              <a:chOff x="2233716" y="1997972"/>
              <a:chExt cx="1524228" cy="1492734"/>
            </a:xfrm>
          </p:grpSpPr>
          <p:pic>
            <p:nvPicPr>
              <p:cNvPr id="161" name="Graphic 160" descr="Cloud Computing">
                <a:extLst>
                  <a:ext uri="{FF2B5EF4-FFF2-40B4-BE49-F238E27FC236}">
                    <a16:creationId xmlns:a16="http://schemas.microsoft.com/office/drawing/2014/main" id="{6C24424E-9C6C-4C62-8882-B365F4929F8A}"/>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2233716" y="2004179"/>
                <a:ext cx="1486527" cy="1486527"/>
              </a:xfrm>
              <a:prstGeom prst="rect">
                <a:avLst/>
              </a:prstGeom>
            </p:spPr>
          </p:pic>
          <p:pic>
            <p:nvPicPr>
              <p:cNvPr id="162" name="Graphic 161" descr="Shield Cross">
                <a:extLst>
                  <a:ext uri="{FF2B5EF4-FFF2-40B4-BE49-F238E27FC236}">
                    <a16:creationId xmlns:a16="http://schemas.microsoft.com/office/drawing/2014/main" id="{A60C26F9-B512-4A3B-B22D-11D5AFE55D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76908" y="1997972"/>
                <a:ext cx="294364" cy="294364"/>
              </a:xfrm>
              <a:prstGeom prst="rect">
                <a:avLst/>
              </a:prstGeom>
            </p:spPr>
          </p:pic>
          <p:pic>
            <p:nvPicPr>
              <p:cNvPr id="165" name="Graphic 164" descr="Lock">
                <a:extLst>
                  <a:ext uri="{FF2B5EF4-FFF2-40B4-BE49-F238E27FC236}">
                    <a16:creationId xmlns:a16="http://schemas.microsoft.com/office/drawing/2014/main" id="{6DFC07CD-251F-49FD-9AAB-2BFB4B3D55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13711" y="2023327"/>
                <a:ext cx="257553" cy="257553"/>
              </a:xfrm>
              <a:prstGeom prst="rect">
                <a:avLst/>
              </a:prstGeom>
            </p:spPr>
          </p:pic>
          <p:pic>
            <p:nvPicPr>
              <p:cNvPr id="173" name="Graphic 172" descr="Binary">
                <a:extLst>
                  <a:ext uri="{FF2B5EF4-FFF2-40B4-BE49-F238E27FC236}">
                    <a16:creationId xmlns:a16="http://schemas.microsoft.com/office/drawing/2014/main" id="{1AA16480-841B-4B24-98EE-78DC2AD91FF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394141" y="2580897"/>
                <a:ext cx="363803" cy="165539"/>
              </a:xfrm>
              <a:prstGeom prst="rect">
                <a:avLst/>
              </a:prstGeom>
            </p:spPr>
          </p:pic>
        </p:grpSp>
      </p:grpSp>
      <p:pic>
        <p:nvPicPr>
          <p:cNvPr id="202" name="Graphic 201" descr="Key">
            <a:extLst>
              <a:ext uri="{FF2B5EF4-FFF2-40B4-BE49-F238E27FC236}">
                <a16:creationId xmlns:a16="http://schemas.microsoft.com/office/drawing/2014/main" id="{08EA0EE7-90AA-40CC-9CB3-2724DE52C3AA}"/>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2800144" y="2369027"/>
            <a:ext cx="626506" cy="626506"/>
          </a:xfrm>
          <a:prstGeom prst="rect">
            <a:avLst/>
          </a:prstGeom>
        </p:spPr>
      </p:pic>
      <p:sp>
        <p:nvSpPr>
          <p:cNvPr id="203" name="TextBox 202">
            <a:extLst>
              <a:ext uri="{FF2B5EF4-FFF2-40B4-BE49-F238E27FC236}">
                <a16:creationId xmlns:a16="http://schemas.microsoft.com/office/drawing/2014/main" id="{4350F66B-149F-404F-8BC9-7AEEE1769A5E}"/>
              </a:ext>
            </a:extLst>
          </p:cNvPr>
          <p:cNvSpPr txBox="1"/>
          <p:nvPr/>
        </p:nvSpPr>
        <p:spPr>
          <a:xfrm>
            <a:off x="2565513" y="2773432"/>
            <a:ext cx="12368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srgbClr val="00B050"/>
                </a:solidFill>
                <a:effectLst/>
                <a:uLnTx/>
                <a:uFillTx/>
                <a:latin typeface="Calibri" panose="020F0502020204030204"/>
                <a:ea typeface="+mn-ea"/>
                <a:cs typeface="+mn-cs"/>
              </a:rPr>
              <a:t>Ovlašteni zaposlenici</a:t>
            </a:r>
          </a:p>
        </p:txBody>
      </p:sp>
      <p:sp>
        <p:nvSpPr>
          <p:cNvPr id="204" name="TextBox 203">
            <a:extLst>
              <a:ext uri="{FF2B5EF4-FFF2-40B4-BE49-F238E27FC236}">
                <a16:creationId xmlns:a16="http://schemas.microsoft.com/office/drawing/2014/main" id="{1D32BEA3-6990-4211-BDC3-81D826FB3765}"/>
              </a:ext>
            </a:extLst>
          </p:cNvPr>
          <p:cNvSpPr txBox="1"/>
          <p:nvPr/>
        </p:nvSpPr>
        <p:spPr>
          <a:xfrm>
            <a:off x="561326" y="2690071"/>
            <a:ext cx="12902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0000"/>
                </a:solidFill>
                <a:effectLst/>
                <a:uLnTx/>
                <a:uFillTx/>
                <a:latin typeface="Calibri" panose="020F0502020204030204"/>
                <a:ea typeface="+mn-ea"/>
                <a:cs typeface="+mn-cs"/>
              </a:rPr>
              <a:t>Neovlašteni</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srgbClr val="FF0000"/>
                </a:solidFill>
                <a:effectLst/>
                <a:uLnTx/>
                <a:uFillTx/>
                <a:latin typeface="Calibri" panose="020F0502020204030204"/>
                <a:ea typeface="+mn-ea"/>
                <a:cs typeface="+mn-cs"/>
              </a:rPr>
              <a:t>zaposlenici</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206" name="Group 205">
            <a:extLst>
              <a:ext uri="{FF2B5EF4-FFF2-40B4-BE49-F238E27FC236}">
                <a16:creationId xmlns:a16="http://schemas.microsoft.com/office/drawing/2014/main" id="{95A0D26F-98E5-4EE8-B88E-482EF58FB189}"/>
              </a:ext>
            </a:extLst>
          </p:cNvPr>
          <p:cNvGrpSpPr/>
          <p:nvPr/>
        </p:nvGrpSpPr>
        <p:grpSpPr>
          <a:xfrm>
            <a:off x="9819701" y="4795315"/>
            <a:ext cx="2321529" cy="1585437"/>
            <a:chOff x="9436131" y="1974126"/>
            <a:chExt cx="2321529" cy="1585437"/>
          </a:xfrm>
        </p:grpSpPr>
        <p:pic>
          <p:nvPicPr>
            <p:cNvPr id="71" name="Graphic 70" descr="Thought bubble">
              <a:extLst>
                <a:ext uri="{FF2B5EF4-FFF2-40B4-BE49-F238E27FC236}">
                  <a16:creationId xmlns:a16="http://schemas.microsoft.com/office/drawing/2014/main" id="{36A26694-B257-4F09-AAD9-7E6734C92745}"/>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9436131" y="1974126"/>
              <a:ext cx="2321529" cy="1585437"/>
            </a:xfrm>
            <a:prstGeom prst="rect">
              <a:avLst/>
            </a:prstGeom>
          </p:spPr>
        </p:pic>
        <p:sp>
          <p:nvSpPr>
            <p:cNvPr id="205" name="TextBox 204">
              <a:extLst>
                <a:ext uri="{FF2B5EF4-FFF2-40B4-BE49-F238E27FC236}">
                  <a16:creationId xmlns:a16="http://schemas.microsoft.com/office/drawing/2014/main" id="{40847F31-CBFA-4A8F-9456-D4B1F8348F17}"/>
                </a:ext>
              </a:extLst>
            </p:cNvPr>
            <p:cNvSpPr txBox="1"/>
            <p:nvPr/>
          </p:nvSpPr>
          <p:spPr>
            <a:xfrm>
              <a:off x="10039691" y="2404190"/>
              <a:ext cx="11144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INTERNET</a:t>
              </a: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13" name="Straight Connector 212">
            <a:extLst>
              <a:ext uri="{FF2B5EF4-FFF2-40B4-BE49-F238E27FC236}">
                <a16:creationId xmlns:a16="http://schemas.microsoft.com/office/drawing/2014/main" id="{58A53F73-69C0-425F-BF15-B488174734B2}"/>
              </a:ext>
            </a:extLst>
          </p:cNvPr>
          <p:cNvCxnSpPr>
            <a:cxnSpLocks/>
            <a:stCxn id="30" idx="3"/>
          </p:cNvCxnSpPr>
          <p:nvPr/>
        </p:nvCxnSpPr>
        <p:spPr>
          <a:xfrm flipV="1">
            <a:off x="8226167" y="2962306"/>
            <a:ext cx="520360" cy="10564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6" name="Rectangle 215">
            <a:extLst>
              <a:ext uri="{FF2B5EF4-FFF2-40B4-BE49-F238E27FC236}">
                <a16:creationId xmlns:a16="http://schemas.microsoft.com/office/drawing/2014/main" id="{3F52628B-F12F-4C2D-BED4-72CCB59FA02F}"/>
              </a:ext>
            </a:extLst>
          </p:cNvPr>
          <p:cNvSpPr/>
          <p:nvPr/>
        </p:nvSpPr>
        <p:spPr>
          <a:xfrm>
            <a:off x="10007692" y="5780891"/>
            <a:ext cx="668217" cy="46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8" name="Straight Arrow Connector 217">
            <a:extLst>
              <a:ext uri="{FF2B5EF4-FFF2-40B4-BE49-F238E27FC236}">
                <a16:creationId xmlns:a16="http://schemas.microsoft.com/office/drawing/2014/main" id="{8A5B0E4D-1F6E-4D1D-B9E6-D923FC8CD4F0}"/>
              </a:ext>
            </a:extLst>
          </p:cNvPr>
          <p:cNvCxnSpPr>
            <a:cxnSpLocks/>
          </p:cNvCxnSpPr>
          <p:nvPr/>
        </p:nvCxnSpPr>
        <p:spPr>
          <a:xfrm>
            <a:off x="9377659" y="3525442"/>
            <a:ext cx="994292" cy="136152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F02D0135-3666-4623-8548-D46A7450DCE6}"/>
              </a:ext>
            </a:extLst>
          </p:cNvPr>
          <p:cNvCxnSpPr>
            <a:cxnSpLocks/>
          </p:cNvCxnSpPr>
          <p:nvPr/>
        </p:nvCxnSpPr>
        <p:spPr>
          <a:xfrm flipV="1">
            <a:off x="520212" y="2052775"/>
            <a:ext cx="1310699" cy="6095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8" name="TextBox 247">
            <a:extLst>
              <a:ext uri="{FF2B5EF4-FFF2-40B4-BE49-F238E27FC236}">
                <a16:creationId xmlns:a16="http://schemas.microsoft.com/office/drawing/2014/main" id="{EA7ACD66-F213-4D6D-B2F7-719BB6B0E39D}"/>
              </a:ext>
            </a:extLst>
          </p:cNvPr>
          <p:cNvSpPr txBox="1"/>
          <p:nvPr/>
        </p:nvSpPr>
        <p:spPr>
          <a:xfrm>
            <a:off x="8796314" y="2991398"/>
            <a:ext cx="914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rPr>
              <a:t>Internet router</a:t>
            </a:r>
            <a:endParaRPr kumimoji="0" lang="hr-HR" sz="1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D14C61F-9B95-E34C-001F-5471C03B5128}"/>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103296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hr-HR"/>
          </a:p>
        </p:txBody>
      </p:sp>
      <p:sp>
        <p:nvSpPr>
          <p:cNvPr id="30" name="TextBox 29">
            <a:extLst>
              <a:ext uri="{FF2B5EF4-FFF2-40B4-BE49-F238E27FC236}">
                <a16:creationId xmlns:a16="http://schemas.microsoft.com/office/drawing/2014/main" id="{4F736666-0A1B-42A5-9C63-AAE1163137FC}"/>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32" name="Straight Connector 31">
            <a:extLst>
              <a:ext uri="{FF2B5EF4-FFF2-40B4-BE49-F238E27FC236}">
                <a16:creationId xmlns:a16="http://schemas.microsoft.com/office/drawing/2014/main" id="{DC3B7D0F-A8FD-4E87-935C-E2714128C852}"/>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5">
            <a:extLst>
              <a:ext uri="{FF2B5EF4-FFF2-40B4-BE49-F238E27FC236}">
                <a16:creationId xmlns:a16="http://schemas.microsoft.com/office/drawing/2014/main" id="{26AEAD2D-A926-346B-3638-E6267541F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817" y="1035127"/>
            <a:ext cx="4006898" cy="5240899"/>
          </a:xfrm>
          <a:prstGeom prst="rect">
            <a:avLst/>
          </a:prstGeom>
        </p:spPr>
      </p:pic>
      <p:sp>
        <p:nvSpPr>
          <p:cNvPr id="4" name="TextBox 16">
            <a:extLst>
              <a:ext uri="{FF2B5EF4-FFF2-40B4-BE49-F238E27FC236}">
                <a16:creationId xmlns:a16="http://schemas.microsoft.com/office/drawing/2014/main" id="{CF271784-65C3-16A5-34A5-AF5523CE277D}"/>
              </a:ext>
            </a:extLst>
          </p:cNvPr>
          <p:cNvSpPr txBox="1"/>
          <p:nvPr/>
        </p:nvSpPr>
        <p:spPr>
          <a:xfrm>
            <a:off x="4943874" y="1035127"/>
            <a:ext cx="6994309" cy="5355312"/>
          </a:xfrm>
          <a:prstGeom prst="rect">
            <a:avLst/>
          </a:prstGeom>
          <a:noFill/>
        </p:spPr>
        <p:txBody>
          <a:bodyPr wrap="square" rtlCol="0">
            <a:spAutoFit/>
          </a:bodyPr>
          <a:lstStyle/>
          <a:p>
            <a:r>
              <a:rPr lang="hr-HR" dirty="0"/>
              <a:t>Ukoliko imate postavljene videonadzorne kamere, obavezno morate imati na vidljivom mjestu obavijest da je prostor pod videonadzorom!</a:t>
            </a:r>
          </a:p>
          <a:p>
            <a:endParaRPr lang="hr-HR" dirty="0"/>
          </a:p>
          <a:p>
            <a:r>
              <a:rPr lang="hr-HR" dirty="0"/>
              <a:t>Videonadzor ne smije biti postavljen u prostorijama </a:t>
            </a:r>
            <a:r>
              <a:rPr lang="hr-HR" b="0" i="0" dirty="0">
                <a:solidFill>
                  <a:srgbClr val="231F20"/>
                </a:solidFill>
                <a:effectLst/>
                <a:latin typeface="Minion Pro Cond"/>
              </a:rPr>
              <a:t>za odmor, osobnu higijenu i presvlačenje !</a:t>
            </a:r>
            <a:endParaRPr lang="hr-HR" dirty="0"/>
          </a:p>
          <a:p>
            <a:endParaRPr lang="hr-HR" dirty="0"/>
          </a:p>
          <a:p>
            <a:r>
              <a:rPr lang="hr-HR" dirty="0"/>
              <a:t>Pravilnikom o videonadzoru mora biti propisano tko ima pristup snimkama i koliko se snimke čuvaju (najdulje 6 mjeseci) !</a:t>
            </a:r>
          </a:p>
          <a:p>
            <a:endParaRPr lang="hr-HR" dirty="0"/>
          </a:p>
          <a:p>
            <a:r>
              <a:rPr lang="hr-HR" dirty="0"/>
              <a:t>Perimetar snimanja NE SMIJE zahvaćati javnu površinu !</a:t>
            </a:r>
          </a:p>
          <a:p>
            <a:endParaRPr lang="hr-HR" dirty="0"/>
          </a:p>
          <a:p>
            <a:r>
              <a:rPr lang="hr-HR" b="1" dirty="0"/>
              <a:t>SVRHA ZA POSTAVLJANJE VIDEONADZORA SMIJE BITI JEDINO ZAŠTITA LJUDI I IMOVINE, A ODGOVARAJUĆI PRAVNI TEMELJ JE LEGITIMNI INTERES KOJEG TREBA DOKAZATI PROVEDBOM TESTA RAZMJERNOSTI</a:t>
            </a:r>
            <a:r>
              <a:rPr lang="hr-HR" dirty="0"/>
              <a:t>!</a:t>
            </a:r>
          </a:p>
          <a:p>
            <a:endParaRPr lang="hr-HR" dirty="0"/>
          </a:p>
          <a:p>
            <a:r>
              <a:rPr lang="hr-HR" b="1" dirty="0"/>
              <a:t>Obrada osobnih podataka putem videonadzora regulirana je dodatno člancima  25.-32.  Zakona o provedbi Opće uredbe o zaštiti podataka !</a:t>
            </a:r>
          </a:p>
          <a:p>
            <a:endParaRPr lang="hr-HR" dirty="0"/>
          </a:p>
          <a:p>
            <a:endParaRPr lang="hr-HR" dirty="0"/>
          </a:p>
        </p:txBody>
      </p:sp>
      <p:pic>
        <p:nvPicPr>
          <p:cNvPr id="6" name="Picture 5">
            <a:extLst>
              <a:ext uri="{FF2B5EF4-FFF2-40B4-BE49-F238E27FC236}">
                <a16:creationId xmlns:a16="http://schemas.microsoft.com/office/drawing/2014/main" id="{39E63EE1-C205-7F6E-1EEA-E096AD5F0C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04559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Naslov 1">
            <a:extLst>
              <a:ext uri="{FF2B5EF4-FFF2-40B4-BE49-F238E27FC236}">
                <a16:creationId xmlns:a16="http://schemas.microsoft.com/office/drawing/2014/main" id="{1B817A74-1ACE-464A-85B6-20D8AA8E1521}"/>
              </a:ext>
            </a:extLst>
          </p:cNvPr>
          <p:cNvSpPr txBox="1">
            <a:spLocks/>
          </p:cNvSpPr>
          <p:nvPr/>
        </p:nvSpPr>
        <p:spPr>
          <a:xfrm>
            <a:off x="0" y="1066951"/>
            <a:ext cx="10515600" cy="67911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r-HR" sz="4400" b="1" dirty="0">
                <a:solidFill>
                  <a:srgbClr val="92D050"/>
                </a:solidFill>
                <a:latin typeface="+mn-lt"/>
              </a:rPr>
              <a:t>Procjena učinka na zaštitu osobnih podataka</a:t>
            </a:r>
          </a:p>
        </p:txBody>
      </p:sp>
      <p:sp>
        <p:nvSpPr>
          <p:cNvPr id="13" name="Rezervirano mjesto sadržaja 2">
            <a:extLst>
              <a:ext uri="{FF2B5EF4-FFF2-40B4-BE49-F238E27FC236}">
                <a16:creationId xmlns:a16="http://schemas.microsoft.com/office/drawing/2014/main" id="{36A511DC-A75A-4BAE-A993-89465E05EEA3}"/>
              </a:ext>
            </a:extLst>
          </p:cNvPr>
          <p:cNvSpPr txBox="1">
            <a:spLocks/>
          </p:cNvSpPr>
          <p:nvPr/>
        </p:nvSpPr>
        <p:spPr>
          <a:xfrm>
            <a:off x="838200" y="1825625"/>
            <a:ext cx="3019097"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b="1" dirty="0"/>
              <a:t>ZAŠTO se provodi? </a:t>
            </a:r>
          </a:p>
          <a:p>
            <a:pPr lvl="1"/>
            <a:endParaRPr lang="hr-HR" dirty="0"/>
          </a:p>
          <a:p>
            <a:pPr lvl="1"/>
            <a:r>
              <a:rPr lang="hr-HR" dirty="0"/>
              <a:t>Kako bi znali koje </a:t>
            </a:r>
            <a:r>
              <a:rPr lang="hr-HR" dirty="0" err="1"/>
              <a:t>teh</a:t>
            </a:r>
            <a:r>
              <a:rPr lang="hr-HR" dirty="0"/>
              <a:t>. i </a:t>
            </a:r>
            <a:r>
              <a:rPr lang="hr-HR" dirty="0" err="1"/>
              <a:t>org</a:t>
            </a:r>
            <a:r>
              <a:rPr lang="hr-HR" dirty="0"/>
              <a:t>. mjere treba primijeniti na </a:t>
            </a:r>
            <a:r>
              <a:rPr lang="hr-HR" b="1" dirty="0"/>
              <a:t>visokorizičnu obradu</a:t>
            </a:r>
            <a:r>
              <a:rPr lang="hr-HR" dirty="0"/>
              <a:t> </a:t>
            </a:r>
          </a:p>
          <a:p>
            <a:pPr lvl="1"/>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800" dirty="0">
                <a:solidFill>
                  <a:prstClr val="black"/>
                </a:solidFill>
                <a:latin typeface="Calibri" panose="020F0502020204030204"/>
              </a:rPr>
              <a:t>Primjer obrasca možete pronaći na</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https://azop.hr/obrasci-predlosci/</a:t>
            </a: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endParaRPr lang="hr-HR" dirty="0"/>
          </a:p>
          <a:p>
            <a:pPr lvl="1"/>
            <a:endParaRPr lang="hr-HR" dirty="0"/>
          </a:p>
        </p:txBody>
      </p:sp>
      <p:sp>
        <p:nvSpPr>
          <p:cNvPr id="14" name="Rezervirano mjesto sadržaja 7">
            <a:extLst>
              <a:ext uri="{FF2B5EF4-FFF2-40B4-BE49-F238E27FC236}">
                <a16:creationId xmlns:a16="http://schemas.microsoft.com/office/drawing/2014/main" id="{6BBC73A5-BEA9-441D-AF16-D38E4EF922B2}"/>
              </a:ext>
            </a:extLst>
          </p:cNvPr>
          <p:cNvSpPr txBox="1">
            <a:spLocks/>
          </p:cNvSpPr>
          <p:nvPr/>
        </p:nvSpPr>
        <p:spPr>
          <a:xfrm>
            <a:off x="7945581" y="1825625"/>
            <a:ext cx="3332019"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b="1"/>
              <a:t>KAKO provesti procjenu učinka?</a:t>
            </a:r>
          </a:p>
          <a:p>
            <a:pPr lvl="1"/>
            <a:endParaRPr lang="hr-HR"/>
          </a:p>
          <a:p>
            <a:pPr lvl="1"/>
            <a:r>
              <a:rPr lang="hr-HR"/>
              <a:t>opis postupaka obrade i svrha obrade</a:t>
            </a:r>
          </a:p>
          <a:p>
            <a:pPr lvl="1"/>
            <a:r>
              <a:rPr lang="hr-HR"/>
              <a:t>procjenu nužnosti i proporcionalnosti u odnosu na  svrhu</a:t>
            </a:r>
          </a:p>
          <a:p>
            <a:pPr lvl="1"/>
            <a:r>
              <a:rPr lang="hr-HR"/>
              <a:t>procjenu rizika za prava i slobode ispitanika</a:t>
            </a:r>
          </a:p>
          <a:p>
            <a:pPr lvl="1"/>
            <a:r>
              <a:rPr lang="hr-HR"/>
              <a:t>mjere predviđene za rješavanje problema rizika</a:t>
            </a:r>
          </a:p>
          <a:p>
            <a:endParaRPr lang="hr-HR" dirty="0"/>
          </a:p>
        </p:txBody>
      </p:sp>
      <p:sp>
        <p:nvSpPr>
          <p:cNvPr id="15" name="Rezervirano mjesto sadržaja 2">
            <a:extLst>
              <a:ext uri="{FF2B5EF4-FFF2-40B4-BE49-F238E27FC236}">
                <a16:creationId xmlns:a16="http://schemas.microsoft.com/office/drawing/2014/main" id="{1F6E51B0-9D08-48F2-8842-7AC66A78816C}"/>
              </a:ext>
            </a:extLst>
          </p:cNvPr>
          <p:cNvSpPr txBox="1">
            <a:spLocks/>
          </p:cNvSpPr>
          <p:nvPr/>
        </p:nvSpPr>
        <p:spPr>
          <a:xfrm>
            <a:off x="4246419" y="1808595"/>
            <a:ext cx="2583873"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b="1" dirty="0"/>
              <a:t>KOJA obrada je visokorizična?</a:t>
            </a:r>
          </a:p>
          <a:p>
            <a:pPr lvl="1"/>
            <a:endParaRPr lang="hr-HR" dirty="0"/>
          </a:p>
          <a:p>
            <a:pPr lvl="1"/>
            <a:r>
              <a:rPr lang="hr-HR" dirty="0"/>
              <a:t>popisa možete pronaći na </a:t>
            </a:r>
            <a:r>
              <a:rPr lang="hr-HR" dirty="0">
                <a:hlinkClick r:id="rId7"/>
              </a:rPr>
              <a:t>www.azop.hr</a:t>
            </a:r>
            <a:r>
              <a:rPr lang="hr-HR" dirty="0"/>
              <a:t> </a:t>
            </a:r>
          </a:p>
          <a:p>
            <a:pPr marL="457200" lvl="1" indent="0">
              <a:buFont typeface="Arial" panose="020B0604020202020204" pitchFamily="34" charset="0"/>
              <a:buNone/>
            </a:pPr>
            <a:endParaRPr lang="hr-HR" dirty="0"/>
          </a:p>
          <a:p>
            <a:pPr lvl="1"/>
            <a:r>
              <a:rPr lang="hr-HR" dirty="0"/>
              <a:t>ako obrada ispunjava dva kriterija od devet kriterija*</a:t>
            </a:r>
          </a:p>
          <a:p>
            <a:pPr marL="457200" lvl="1" indent="0">
              <a:buFont typeface="Arial" panose="020B0604020202020204" pitchFamily="34" charset="0"/>
              <a:buNone/>
            </a:pPr>
            <a:endParaRPr lang="hr-HR" dirty="0"/>
          </a:p>
          <a:p>
            <a:pPr marL="457200" lvl="1" indent="0">
              <a:buFont typeface="Arial" panose="020B0604020202020204" pitchFamily="34" charset="0"/>
              <a:buNone/>
            </a:pPr>
            <a:endParaRPr lang="hr-HR" dirty="0"/>
          </a:p>
        </p:txBody>
      </p:sp>
      <p:pic>
        <p:nvPicPr>
          <p:cNvPr id="16" name="Grafika 15" descr="Checklist outline">
            <a:extLst>
              <a:ext uri="{FF2B5EF4-FFF2-40B4-BE49-F238E27FC236}">
                <a16:creationId xmlns:a16="http://schemas.microsoft.com/office/drawing/2014/main" id="{478D501E-C932-49F3-AFA0-B84E95FBFF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30736" y="3069864"/>
            <a:ext cx="914400" cy="914400"/>
          </a:xfrm>
          <a:prstGeom prst="rect">
            <a:avLst/>
          </a:prstGeom>
        </p:spPr>
      </p:pic>
      <p:pic>
        <p:nvPicPr>
          <p:cNvPr id="17" name="Grafika 16" descr="Clipboard Partially Checked outline">
            <a:extLst>
              <a:ext uri="{FF2B5EF4-FFF2-40B4-BE49-F238E27FC236}">
                <a16:creationId xmlns:a16="http://schemas.microsoft.com/office/drawing/2014/main" id="{722B9DFF-03B5-4965-921C-93DABEF347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30736" y="4566139"/>
            <a:ext cx="914400" cy="914400"/>
          </a:xfrm>
          <a:prstGeom prst="rect">
            <a:avLst/>
          </a:prstGeom>
        </p:spPr>
      </p:pic>
      <p:pic>
        <p:nvPicPr>
          <p:cNvPr id="2" name="Picture 1">
            <a:extLst>
              <a:ext uri="{FF2B5EF4-FFF2-40B4-BE49-F238E27FC236}">
                <a16:creationId xmlns:a16="http://schemas.microsoft.com/office/drawing/2014/main" id="{AE4FA356-84D3-1CD0-9011-0325906642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954049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3472"/>
            <a:ext cx="12192000" cy="600408"/>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416723"/>
            <a:ext cx="3304240" cy="70846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514571"/>
            <a:ext cx="3200400" cy="648443"/>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731197"/>
            <a:ext cx="2176128" cy="803358"/>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1184491"/>
            <a:ext cx="9612000" cy="806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772891"/>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646280"/>
            <a:ext cx="12192000" cy="51192"/>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756916"/>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a:cxnSpLocks/>
          </p:cNvCxnSpPr>
          <p:nvPr/>
        </p:nvCxnSpPr>
        <p:spPr>
          <a:xfrm>
            <a:off x="4359491" y="6692000"/>
            <a:ext cx="0" cy="5796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Naslov 5">
            <a:extLst>
              <a:ext uri="{FF2B5EF4-FFF2-40B4-BE49-F238E27FC236}">
                <a16:creationId xmlns:a16="http://schemas.microsoft.com/office/drawing/2014/main" id="{C40A5EA4-968D-48C6-A9B5-AC536AD7312A}"/>
              </a:ext>
            </a:extLst>
          </p:cNvPr>
          <p:cNvSpPr>
            <a:spLocks noGrp="1"/>
          </p:cNvSpPr>
          <p:nvPr>
            <p:ph type="title"/>
          </p:nvPr>
        </p:nvSpPr>
        <p:spPr>
          <a:xfrm>
            <a:off x="153996" y="1678143"/>
            <a:ext cx="10515600" cy="1252709"/>
          </a:xfrm>
        </p:spPr>
        <p:txBody>
          <a:bodyPr>
            <a:normAutofit fontScale="90000"/>
          </a:bodyPr>
          <a:lstStyle/>
          <a:p>
            <a:r>
              <a:rPr lang="hr-HR" b="1" dirty="0">
                <a:solidFill>
                  <a:srgbClr val="92D050"/>
                </a:solidFill>
                <a:latin typeface="+mn-lt"/>
              </a:rPr>
              <a:t>P</a:t>
            </a:r>
            <a:r>
              <a:rPr lang="hr-HR" sz="4400" b="1" dirty="0">
                <a:solidFill>
                  <a:srgbClr val="92D050"/>
                </a:solidFill>
                <a:latin typeface="+mn-lt"/>
              </a:rPr>
              <a:t>ovreda osobnih podataka</a:t>
            </a:r>
            <a:br>
              <a:rPr lang="hr-HR" sz="4400" b="1" dirty="0"/>
            </a:br>
            <a:r>
              <a:rPr lang="hr-HR" sz="2700" b="1" dirty="0"/>
              <a:t>kršenje sigurnosti koje dovodi do slučajnog ili nezakonitog uništenja, gubitka, izmjene, neovlaštenog otkrivanja ili pristupa osobnim podacima </a:t>
            </a:r>
            <a:endParaRPr lang="hr-HR" sz="2700" dirty="0"/>
          </a:p>
        </p:txBody>
      </p:sp>
      <p:sp>
        <p:nvSpPr>
          <p:cNvPr id="9" name="Rezervirano mjesto sadržaja 8">
            <a:extLst>
              <a:ext uri="{FF2B5EF4-FFF2-40B4-BE49-F238E27FC236}">
                <a16:creationId xmlns:a16="http://schemas.microsoft.com/office/drawing/2014/main" id="{87C83918-1466-4EF6-96A5-5D27B22A0CA6}"/>
              </a:ext>
            </a:extLst>
          </p:cNvPr>
          <p:cNvSpPr>
            <a:spLocks noGrp="1"/>
          </p:cNvSpPr>
          <p:nvPr>
            <p:ph sz="half" idx="2"/>
          </p:nvPr>
        </p:nvSpPr>
        <p:spPr>
          <a:xfrm>
            <a:off x="521146" y="3172289"/>
            <a:ext cx="10765689" cy="3498966"/>
          </a:xfrm>
        </p:spPr>
        <p:txBody>
          <a:bodyPr>
            <a:normAutofit fontScale="70000" lnSpcReduction="20000"/>
          </a:bodyPr>
          <a:lstStyle/>
          <a:p>
            <a:pPr marL="0" indent="0">
              <a:buNone/>
            </a:pPr>
            <a:r>
              <a:rPr lang="hr-HR" sz="2900" b="1" dirty="0">
                <a:solidFill>
                  <a:schemeClr val="accent6"/>
                </a:solidFill>
              </a:rPr>
              <a:t>a. Izvješće nadzornom tijelu</a:t>
            </a:r>
            <a:endParaRPr lang="hr-HR" sz="2900" dirty="0">
              <a:solidFill>
                <a:schemeClr val="accent6"/>
              </a:solidFill>
            </a:endParaRPr>
          </a:p>
          <a:p>
            <a:r>
              <a:rPr lang="hr-HR" sz="2600" dirty="0"/>
              <a:t>ako postoji </a:t>
            </a:r>
            <a:r>
              <a:rPr lang="hr-HR" sz="2600" b="1" dirty="0"/>
              <a:t>rizik</a:t>
            </a:r>
            <a:r>
              <a:rPr lang="hr-HR" sz="2600" dirty="0"/>
              <a:t> za prava i slobode pojedinaca</a:t>
            </a:r>
          </a:p>
          <a:p>
            <a:r>
              <a:rPr lang="hr-HR" sz="2600" dirty="0"/>
              <a:t> unutar 72 sata od saznanja</a:t>
            </a:r>
          </a:p>
          <a:p>
            <a:pPr marL="0" indent="0">
              <a:buNone/>
            </a:pPr>
            <a:endParaRPr lang="hr-HR" sz="2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900" b="1" i="0" u="none" strike="noStrike" kern="1200" cap="none" spc="0" normalizeH="0" baseline="0" noProof="0" dirty="0">
                <a:ln>
                  <a:noFill/>
                </a:ln>
                <a:solidFill>
                  <a:schemeClr val="accent6"/>
                </a:solidFill>
                <a:effectLst/>
                <a:uLnTx/>
                <a:uFillTx/>
                <a:ea typeface="+mn-ea"/>
                <a:cs typeface="+mn-cs"/>
              </a:rPr>
              <a:t>b. Obavješćivanje ispitanika o povredi osobnih podataka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600" b="0" i="0" u="none" strike="noStrike" kern="1200" cap="none" spc="0" normalizeH="0" baseline="0" noProof="0" dirty="0">
                <a:ln>
                  <a:noFill/>
                </a:ln>
                <a:solidFill>
                  <a:prstClr val="black"/>
                </a:solidFill>
                <a:effectLst/>
                <a:uLnTx/>
                <a:uFillTx/>
                <a:ea typeface="+mn-ea"/>
                <a:cs typeface="+mn-cs"/>
              </a:rPr>
              <a:t>-	ako postoji visok rizik za prava i slobode pojedinaca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6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600" b="1" i="0" u="none" strike="noStrike" kern="1200" cap="none" spc="0" normalizeH="0" baseline="0" noProof="0" dirty="0">
                <a:ln>
                  <a:noFill/>
                </a:ln>
                <a:solidFill>
                  <a:prstClr val="black"/>
                </a:solidFill>
                <a:effectLst/>
                <a:uLnTx/>
                <a:uFillTx/>
                <a:ea typeface="+mn-ea"/>
                <a:cs typeface="+mn-cs"/>
              </a:rPr>
              <a:t>Kada nije obvezno obavijestiti ispitanika?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600" b="0" i="0" u="none" strike="noStrike" kern="1200" cap="none" spc="0" normalizeH="0" baseline="0" noProof="0" dirty="0">
                <a:ln>
                  <a:noFill/>
                </a:ln>
                <a:solidFill>
                  <a:prstClr val="black"/>
                </a:solidFill>
                <a:effectLst/>
                <a:uLnTx/>
                <a:uFillTx/>
                <a:ea typeface="+mn-ea"/>
                <a:cs typeface="+mn-cs"/>
              </a:rPr>
              <a:t>(a) primijenjene tehničke i organizacijske mjere zaštite pr. enkripcija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600" b="0" i="0" u="none" strike="noStrike" kern="1200" cap="none" spc="0" normalizeH="0" baseline="0" noProof="0" dirty="0">
                <a:ln>
                  <a:noFill/>
                </a:ln>
                <a:solidFill>
                  <a:prstClr val="black"/>
                </a:solidFill>
                <a:effectLst/>
                <a:uLnTx/>
                <a:uFillTx/>
                <a:ea typeface="+mn-ea"/>
                <a:cs typeface="+mn-cs"/>
              </a:rPr>
              <a:t>(b) voditelj obrade poduzeo je naknadne mjere kojima se osigurava da više nije vjerojatno da će doći do visokog rizika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600" b="0" i="0" u="none" strike="noStrike" kern="1200" cap="none" spc="0" normalizeH="0" baseline="0" noProof="0" dirty="0">
                <a:ln>
                  <a:noFill/>
                </a:ln>
                <a:solidFill>
                  <a:prstClr val="black"/>
                </a:solidFill>
                <a:effectLst/>
                <a:uLnTx/>
                <a:uFillTx/>
                <a:ea typeface="+mn-ea"/>
                <a:cs typeface="+mn-cs"/>
              </a:rPr>
              <a:t>(c) time bi se zahtijevao nerazmjeran napor – pr. javno obavješćivanje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6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600" b="1" i="0" u="none" strike="noStrike" kern="1200" cap="none" spc="0" normalizeH="0" baseline="0" noProof="0" dirty="0">
                <a:ln>
                  <a:noFill/>
                </a:ln>
                <a:solidFill>
                  <a:prstClr val="black"/>
                </a:solidFill>
                <a:effectLst/>
                <a:uLnTx/>
                <a:uFillTx/>
                <a:ea typeface="+mn-ea"/>
                <a:cs typeface="+mn-cs"/>
              </a:rPr>
              <a:t>				</a:t>
            </a:r>
            <a:r>
              <a:rPr kumimoji="0" lang="hr-HR" sz="2600" b="1" i="0" u="none" strike="noStrike" kern="1200" cap="none" spc="0" normalizeH="0" baseline="0" noProof="0" dirty="0">
                <a:ln>
                  <a:noFill/>
                </a:ln>
                <a:solidFill>
                  <a:srgbClr val="C00000"/>
                </a:solidFill>
                <a:effectLst/>
                <a:uLnTx/>
                <a:uFillTx/>
                <a:ea typeface="+mn-ea"/>
                <a:cs typeface="+mn-cs"/>
              </a:rPr>
              <a:t>Izvršitelj obrade izvješćuje voditelja obrade!!!!!</a:t>
            </a:r>
          </a:p>
          <a:p>
            <a:endParaRPr lang="hr-HR" sz="2800" dirty="0"/>
          </a:p>
        </p:txBody>
      </p:sp>
      <p:sp>
        <p:nvSpPr>
          <p:cNvPr id="11" name="Rezervirano mjesto sadržaja 10">
            <a:extLst>
              <a:ext uri="{FF2B5EF4-FFF2-40B4-BE49-F238E27FC236}">
                <a16:creationId xmlns:a16="http://schemas.microsoft.com/office/drawing/2014/main" id="{4ADE853B-5ADC-4087-9E61-6AF642FBCAE2}"/>
              </a:ext>
            </a:extLst>
          </p:cNvPr>
          <p:cNvSpPr>
            <a:spLocks noGrp="1"/>
          </p:cNvSpPr>
          <p:nvPr>
            <p:ph sz="quarter" idx="4"/>
          </p:nvPr>
        </p:nvSpPr>
        <p:spPr>
          <a:xfrm>
            <a:off x="7101047" y="3372004"/>
            <a:ext cx="5183188" cy="3561085"/>
          </a:xfrm>
        </p:spPr>
        <p:txBody>
          <a:bodyPr>
            <a:normAutofit fontScale="70000" lnSpcReduction="20000"/>
          </a:bodyPr>
          <a:lstStyle/>
          <a:p>
            <a:pPr marL="0" indent="0">
              <a:buNone/>
            </a:pPr>
            <a:r>
              <a:rPr lang="hr-HR" sz="2900" b="1" dirty="0">
                <a:solidFill>
                  <a:schemeClr val="accent6"/>
                </a:solidFill>
              </a:rPr>
              <a:t>c. Sadržaj  izvješća:</a:t>
            </a:r>
          </a:p>
          <a:p>
            <a:pPr lvl="1"/>
            <a:r>
              <a:rPr lang="hr-HR" sz="2600" dirty="0"/>
              <a:t>(a)opis povrede </a:t>
            </a:r>
          </a:p>
          <a:p>
            <a:pPr lvl="1"/>
            <a:r>
              <a:rPr lang="hr-HR" sz="2600" dirty="0"/>
              <a:t>(b)podatke službenika za zaštitu podataka </a:t>
            </a:r>
          </a:p>
          <a:p>
            <a:pPr lvl="1"/>
            <a:r>
              <a:rPr lang="hr-HR" sz="2600" dirty="0"/>
              <a:t>(c)opis vjerojatnih posljedica povrede </a:t>
            </a:r>
          </a:p>
          <a:p>
            <a:pPr lvl="1"/>
            <a:r>
              <a:rPr lang="hr-HR" sz="2600" dirty="0"/>
              <a:t>(d)opis mjera poduzetih za rješavanje problema povrede</a:t>
            </a:r>
          </a:p>
          <a:p>
            <a:endParaRPr lang="hr-HR" dirty="0"/>
          </a:p>
        </p:txBody>
      </p:sp>
      <p:pic>
        <p:nvPicPr>
          <p:cNvPr id="2" name="Picture 1">
            <a:extLst>
              <a:ext uri="{FF2B5EF4-FFF2-40B4-BE49-F238E27FC236}">
                <a16:creationId xmlns:a16="http://schemas.microsoft.com/office/drawing/2014/main" id="{3BD79B46-E4A2-A12D-1B58-7E7559736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4236063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zervirano mjesto sadržaja 6">
            <a:extLst>
              <a:ext uri="{FF2B5EF4-FFF2-40B4-BE49-F238E27FC236}">
                <a16:creationId xmlns:a16="http://schemas.microsoft.com/office/drawing/2014/main" id="{47188208-FF1E-4DF4-9BFB-44138F29CDF4}"/>
              </a:ext>
            </a:extLst>
          </p:cNvPr>
          <p:cNvSpPr>
            <a:spLocks noGrp="1"/>
          </p:cNvSpPr>
          <p:nvPr>
            <p:ph sz="half" idx="1"/>
          </p:nvPr>
        </p:nvSpPr>
        <p:spPr>
          <a:xfrm>
            <a:off x="304285" y="2841816"/>
            <a:ext cx="5061785" cy="2672294"/>
          </a:xfrm>
        </p:spPr>
        <p:txBody>
          <a:bodyPr>
            <a:normAutofit/>
          </a:bodyPr>
          <a:lstStyle/>
          <a:p>
            <a:pPr marL="0" indent="0">
              <a:buNone/>
            </a:pPr>
            <a:r>
              <a:rPr lang="hr-HR" sz="3200" b="1" dirty="0">
                <a:solidFill>
                  <a:srgbClr val="00B050"/>
                </a:solidFill>
                <a:ea typeface="+mj-ea"/>
                <a:cs typeface="+mj-cs"/>
              </a:rPr>
              <a:t>P</a:t>
            </a:r>
            <a:r>
              <a:rPr kumimoji="0" lang="hr-HR" sz="3200" b="1" u="none" strike="noStrike" kern="1200" cap="none" spc="0" normalizeH="0" baseline="0" noProof="0" dirty="0">
                <a:ln>
                  <a:noFill/>
                </a:ln>
                <a:solidFill>
                  <a:srgbClr val="00B050"/>
                </a:solidFill>
                <a:effectLst/>
                <a:uLnTx/>
                <a:uFillTx/>
                <a:ea typeface="+mj-ea"/>
                <a:cs typeface="+mj-cs"/>
              </a:rPr>
              <a:t>osljedice za </a:t>
            </a:r>
            <a:r>
              <a:rPr lang="hr-HR" sz="3200" b="1" dirty="0">
                <a:solidFill>
                  <a:srgbClr val="00B050"/>
                </a:solidFill>
                <a:ea typeface="+mj-ea"/>
                <a:cs typeface="+mj-cs"/>
              </a:rPr>
              <a:t>p</a:t>
            </a:r>
            <a:r>
              <a:rPr kumimoji="0" lang="hr-HR" sz="3200" b="1" u="none" strike="noStrike" kern="1200" cap="none" spc="0" normalizeH="0" baseline="0" noProof="0" dirty="0">
                <a:ln>
                  <a:noFill/>
                </a:ln>
                <a:solidFill>
                  <a:srgbClr val="00B050"/>
                </a:solidFill>
                <a:effectLst/>
                <a:uLnTx/>
                <a:uFillTx/>
                <a:ea typeface="+mj-ea"/>
                <a:cs typeface="+mj-cs"/>
              </a:rPr>
              <a:t>ojedinca radi povrede osobnih podataka!</a:t>
            </a:r>
            <a:endParaRPr lang="hr-HR" sz="1400" b="1" dirty="0">
              <a:solidFill>
                <a:srgbClr val="00B050"/>
              </a:solidFill>
            </a:endParaRPr>
          </a:p>
        </p:txBody>
      </p:sp>
      <p:graphicFrame>
        <p:nvGraphicFramePr>
          <p:cNvPr id="20" name="Rezervirano mjesto sadržaja 2">
            <a:extLst>
              <a:ext uri="{FF2B5EF4-FFF2-40B4-BE49-F238E27FC236}">
                <a16:creationId xmlns:a16="http://schemas.microsoft.com/office/drawing/2014/main" id="{A99C392F-23BC-48AD-BF5B-A5D6AE6AD129}"/>
              </a:ext>
            </a:extLst>
          </p:cNvPr>
          <p:cNvGraphicFramePr>
            <a:graphicFrameLocks noGrp="1"/>
          </p:cNvGraphicFramePr>
          <p:nvPr>
            <p:ph sz="half" idx="2"/>
          </p:nvPr>
        </p:nvGraphicFramePr>
        <p:xfrm>
          <a:off x="5487996" y="1520114"/>
          <a:ext cx="5181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Picture 1">
            <a:extLst>
              <a:ext uri="{FF2B5EF4-FFF2-40B4-BE49-F238E27FC236}">
                <a16:creationId xmlns:a16="http://schemas.microsoft.com/office/drawing/2014/main" id="{F5D9140B-93D6-953A-85CB-421A132A9D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538406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13" name="TekstniOkvir 3">
            <a:extLst>
              <a:ext uri="{FF2B5EF4-FFF2-40B4-BE49-F238E27FC236}">
                <a16:creationId xmlns:a16="http://schemas.microsoft.com/office/drawing/2014/main" id="{E9A3AB26-72F1-F36A-455A-124949843985}"/>
              </a:ext>
            </a:extLst>
          </p:cNvPr>
          <p:cNvSpPr txBox="1"/>
          <p:nvPr/>
        </p:nvSpPr>
        <p:spPr>
          <a:xfrm>
            <a:off x="7576115" y="1835852"/>
            <a:ext cx="3513417" cy="54476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4800" b="1" i="0" u="none" strike="noStrike" kern="1200" cap="none" spc="0" normalizeH="0" baseline="0" noProof="0" dirty="0">
                <a:ln>
                  <a:noFill/>
                </a:ln>
                <a:solidFill>
                  <a:prstClr val="black"/>
                </a:solidFill>
                <a:effectLst/>
                <a:uLnTx/>
                <a:uFillTx/>
                <a:latin typeface="Calibri" panose="020F0502020204030204"/>
                <a:ea typeface="+mn-ea"/>
                <a:cs typeface="+mn-cs"/>
              </a:rPr>
              <a:t>Pauza za Anketu (10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4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4800" b="1" i="0" u="none" strike="noStrike" kern="1200" cap="none" spc="0" normalizeH="0" baseline="0" noProof="0">
                <a:ln>
                  <a:noFill/>
                </a:ln>
                <a:solidFill>
                  <a:srgbClr val="FF0000"/>
                </a:solidFill>
                <a:effectLst/>
                <a:uLnTx/>
                <a:uFillTx/>
                <a:latin typeface="Calibri" panose="020F0502020204030204"/>
                <a:ea typeface="+mn-ea"/>
                <a:cs typeface="+mn-cs"/>
              </a:rPr>
              <a:t>Važno</a:t>
            </a:r>
            <a:r>
              <a:rPr kumimoji="0" lang="hr-HR" sz="48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Person using digital pen and tablet">
            <a:extLst>
              <a:ext uri="{FF2B5EF4-FFF2-40B4-BE49-F238E27FC236}">
                <a16:creationId xmlns:a16="http://schemas.microsoft.com/office/drawing/2014/main" id="{5DBBC078-A309-B107-DF8D-CB31674C01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837" y="1223009"/>
            <a:ext cx="6291692" cy="4194461"/>
          </a:xfrm>
          <a:prstGeom prst="rect">
            <a:avLst/>
          </a:prstGeom>
        </p:spPr>
      </p:pic>
    </p:spTree>
    <p:extLst>
      <p:ext uri="{BB962C8B-B14F-4D97-AF65-F5344CB8AC3E}">
        <p14:creationId xmlns:p14="http://schemas.microsoft.com/office/powerpoint/2010/main" val="450073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05A0ECE-149F-A845-0F25-A8A773215866}"/>
              </a:ext>
            </a:extLst>
          </p:cNvPr>
          <p:cNvSpPr txBox="1">
            <a:spLocks/>
          </p:cNvSpPr>
          <p:nvPr/>
        </p:nvSpPr>
        <p:spPr>
          <a:xfrm>
            <a:off x="422154" y="928205"/>
            <a:ext cx="6959953" cy="53383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1800" b="1" dirty="0">
                <a:solidFill>
                  <a:srgbClr val="92D050"/>
                </a:solidFill>
                <a:latin typeface="Calibri Headings"/>
              </a:rPr>
              <a:t>MOLIMO ISPUNITE ANKETU</a:t>
            </a:r>
          </a:p>
          <a:p>
            <a:endParaRPr lang="hr-HR" sz="1800" b="1" dirty="0">
              <a:solidFill>
                <a:srgbClr val="92D050"/>
              </a:solidFill>
              <a:latin typeface="Calibri Headings"/>
            </a:endParaRPr>
          </a:p>
          <a:p>
            <a:r>
              <a:rPr lang="hr-HR" sz="1800" b="1" dirty="0">
                <a:solidFill>
                  <a:srgbClr val="92D050"/>
                </a:solidFill>
                <a:latin typeface="Calibri Headings"/>
              </a:rPr>
              <a:t>Ciljevi ankete: </a:t>
            </a:r>
          </a:p>
          <a:p>
            <a:r>
              <a:rPr lang="fr-BE" sz="1800" u="sng" dirty="0">
                <a:solidFill>
                  <a:srgbClr val="0563C1"/>
                </a:solidFill>
                <a:latin typeface="Calibri" panose="020F0502020204030204" pitchFamily="34" charset="0"/>
                <a:ea typeface="Calibri" panose="020F0502020204030204" pitchFamily="34" charset="0"/>
                <a:hlinkClick r:id="rId2"/>
              </a:rPr>
              <a:t>https://ec.europa.eu/eusurvey/runner/CERV_2021-2027</a:t>
            </a:r>
            <a:endParaRPr lang="hr-HR" sz="1800" dirty="0">
              <a:latin typeface="Calibri" panose="020F0502020204030204" pitchFamily="34" charset="0"/>
              <a:ea typeface="Calibri" panose="020F0502020204030204" pitchFamily="34" charset="0"/>
            </a:endParaRPr>
          </a:p>
          <a:p>
            <a:r>
              <a:rPr lang="en-GB" sz="1800" dirty="0" err="1">
                <a:latin typeface="Calibri" panose="020F0502020204030204" pitchFamily="34" charset="0"/>
                <a:ea typeface="Calibri" panose="020F0502020204030204" pitchFamily="34" charset="0"/>
              </a:rPr>
              <a:t>Informacije</a:t>
            </a:r>
            <a:r>
              <a:rPr lang="en-GB" sz="1800" dirty="0">
                <a:latin typeface="Calibri" panose="020F0502020204030204" pitchFamily="34" charset="0"/>
                <a:ea typeface="Calibri" panose="020F0502020204030204" pitchFamily="34" charset="0"/>
              </a:rPr>
              <a:t> o </a:t>
            </a:r>
            <a:r>
              <a:rPr lang="en-GB" sz="1800" dirty="0" err="1">
                <a:latin typeface="Calibri" panose="020F0502020204030204" pitchFamily="34" charset="0"/>
                <a:ea typeface="Calibri" panose="020F0502020204030204" pitchFamily="34" charset="0"/>
              </a:rPr>
              <a:t>obradi</a:t>
            </a:r>
            <a:r>
              <a:rPr lang="en-GB" sz="1800" dirty="0">
                <a:latin typeface="Calibri" panose="020F0502020204030204" pitchFamily="34" charset="0"/>
                <a:ea typeface="Calibri" panose="020F0502020204030204" pitchFamily="34" charset="0"/>
              </a:rPr>
              <a:t> </a:t>
            </a:r>
            <a:r>
              <a:rPr lang="en-GB" sz="1800" dirty="0" err="1">
                <a:latin typeface="Calibri" panose="020F0502020204030204" pitchFamily="34" charset="0"/>
                <a:ea typeface="Calibri" panose="020F0502020204030204" pitchFamily="34" charset="0"/>
              </a:rPr>
              <a:t>Vaših</a:t>
            </a:r>
            <a:r>
              <a:rPr lang="en-GB" sz="1800" dirty="0">
                <a:latin typeface="Calibri" panose="020F0502020204030204" pitchFamily="34" charset="0"/>
                <a:ea typeface="Calibri" panose="020F0502020204030204" pitchFamily="34" charset="0"/>
              </a:rPr>
              <a:t> osobnih podataka </a:t>
            </a:r>
            <a:r>
              <a:rPr lang="en-GB" sz="1800" dirty="0" err="1">
                <a:latin typeface="Calibri" panose="020F0502020204030204" pitchFamily="34" charset="0"/>
                <a:ea typeface="Calibri" panose="020F0502020204030204" pitchFamily="34" charset="0"/>
              </a:rPr>
              <a:t>dostupne</a:t>
            </a:r>
            <a:r>
              <a:rPr lang="en-GB" sz="1800" dirty="0">
                <a:latin typeface="Calibri" panose="020F0502020204030204" pitchFamily="34" charset="0"/>
                <a:ea typeface="Calibri" panose="020F0502020204030204" pitchFamily="34" charset="0"/>
              </a:rPr>
              <a:t> </a:t>
            </a:r>
            <a:r>
              <a:rPr lang="en-GB" sz="1800" dirty="0" err="1">
                <a:latin typeface="Calibri" panose="020F0502020204030204" pitchFamily="34" charset="0"/>
                <a:ea typeface="Calibri" panose="020F0502020204030204" pitchFamily="34" charset="0"/>
              </a:rPr>
              <a:t>su</a:t>
            </a:r>
            <a:r>
              <a:rPr lang="en-GB" sz="1800" dirty="0">
                <a:latin typeface="Calibri" panose="020F0502020204030204" pitchFamily="34" charset="0"/>
                <a:ea typeface="Calibri" panose="020F0502020204030204" pitchFamily="34" charset="0"/>
              </a:rPr>
              <a:t> </a:t>
            </a:r>
            <a:r>
              <a:rPr lang="en-GB" sz="1800" dirty="0" err="1">
                <a:latin typeface="Calibri" panose="020F0502020204030204" pitchFamily="34" charset="0"/>
                <a:ea typeface="Calibri" panose="020F0502020204030204" pitchFamily="34" charset="0"/>
              </a:rPr>
              <a:t>na</a:t>
            </a:r>
            <a:r>
              <a:rPr lang="en-GB" sz="1800" dirty="0">
                <a:latin typeface="Calibri" panose="020F0502020204030204" pitchFamily="34" charset="0"/>
                <a:ea typeface="Calibri" panose="020F0502020204030204" pitchFamily="34" charset="0"/>
              </a:rPr>
              <a:t>: </a:t>
            </a:r>
            <a:r>
              <a:rPr lang="en-GB" sz="1800" u="sng" dirty="0">
                <a:solidFill>
                  <a:srgbClr val="0563C1"/>
                </a:solidFill>
                <a:latin typeface="Calibri" panose="020F0502020204030204" pitchFamily="34" charset="0"/>
                <a:ea typeface="Calibri" panose="020F0502020204030204" pitchFamily="34" charset="0"/>
                <a:hlinkClick r:id="rId3"/>
              </a:rPr>
              <a:t>https://arc-rec-project.eu/politika-privatnosti/</a:t>
            </a:r>
            <a:r>
              <a:rPr lang="en-GB" sz="1800" dirty="0">
                <a:latin typeface="Calibri" panose="020F0502020204030204" pitchFamily="34" charset="0"/>
                <a:ea typeface="Calibri" panose="020F0502020204030204" pitchFamily="34" charset="0"/>
              </a:rPr>
              <a:t> .</a:t>
            </a:r>
            <a:endParaRPr lang="hr-HR" sz="1800" dirty="0">
              <a:latin typeface="Calibri" panose="020F0502020204030204" pitchFamily="34" charset="0"/>
              <a:ea typeface="Calibri" panose="020F0502020204030204" pitchFamily="34" charset="0"/>
            </a:endParaRPr>
          </a:p>
          <a:p>
            <a:endParaRPr lang="hr-HR" sz="1800" b="1" dirty="0">
              <a:solidFill>
                <a:srgbClr val="92D050"/>
              </a:solidFill>
              <a:latin typeface="Calibri Headings"/>
            </a:endParaRPr>
          </a:p>
          <a:p>
            <a:r>
              <a:rPr lang="hr-HR" sz="1800" b="1" dirty="0">
                <a:latin typeface="Calibri Headings"/>
              </a:rPr>
              <a:t>-dobivanje uvida u vaše zadovoljstvo našim aktivnostima, kako bi u budućnosti bile bolje i odgovarale vašim očekivanjima</a:t>
            </a:r>
          </a:p>
          <a:p>
            <a:r>
              <a:rPr lang="hr-HR" sz="1800" b="1" dirty="0">
                <a:latin typeface="Calibri Headings"/>
              </a:rPr>
              <a:t>AZOP-ova ugovorna obveza prema Europskoj komisiji, kako bi Komisija koja je financirala projekt mogla ocijeniti uspješnost ARC2 projekta i kao dokaz da smo proveli sve aktivnosti sukladno ugovoru</a:t>
            </a:r>
          </a:p>
          <a:p>
            <a:r>
              <a:rPr lang="hr-HR" sz="1800" b="1" dirty="0">
                <a:latin typeface="Calibri Headings"/>
              </a:rPr>
              <a:t> stjecanje dubljeg uvida u mišljenje građana o vladavini prava u njihovoj zemlji i EU</a:t>
            </a:r>
          </a:p>
          <a:p>
            <a:r>
              <a:rPr lang="hr-HR" sz="1800" b="1" dirty="0">
                <a:latin typeface="Calibri Headings"/>
              </a:rPr>
              <a:t>promoviranje rodne ravnopravnosti i da svi pojedinci imaju jednake mogućnosti i jednak pristup sudjelovanju u društvu i gospodarstvu</a:t>
            </a:r>
          </a:p>
          <a:p>
            <a:endParaRPr lang="hr-HR" sz="1800"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endParaRPr lang="hr-HR" sz="1800"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endParaRPr lang="hr-HR" sz="1800"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2">
            <a:extLst>
              <a:ext uri="{FF2B5EF4-FFF2-40B4-BE49-F238E27FC236}">
                <a16:creationId xmlns:a16="http://schemas.microsoft.com/office/drawing/2014/main" id="{9DB11D69-E7F1-67B4-ED71-66BB06C5F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107" y="1527717"/>
            <a:ext cx="4234810" cy="4234810"/>
          </a:xfrm>
          <a:prstGeom prst="rect">
            <a:avLst/>
          </a:prstGeom>
        </p:spPr>
      </p:pic>
    </p:spTree>
    <p:extLst>
      <p:ext uri="{BB962C8B-B14F-4D97-AF65-F5344CB8AC3E}">
        <p14:creationId xmlns:p14="http://schemas.microsoft.com/office/powerpoint/2010/main" val="95665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Naslov 1">
            <a:extLst>
              <a:ext uri="{FF2B5EF4-FFF2-40B4-BE49-F238E27FC236}">
                <a16:creationId xmlns:a16="http://schemas.microsoft.com/office/drawing/2014/main" id="{C9AACB88-A50A-4A9A-9D0F-043A0EE744BA}"/>
              </a:ext>
            </a:extLst>
          </p:cNvPr>
          <p:cNvSpPr txBox="1">
            <a:spLocks/>
          </p:cNvSpPr>
          <p:nvPr/>
        </p:nvSpPr>
        <p:spPr>
          <a:xfrm rot="17920915">
            <a:off x="1668" y="2734964"/>
            <a:ext cx="3398709" cy="1315373"/>
          </a:xfrm>
          <a:prstGeom prst="rect">
            <a:avLst/>
          </a:prstGeom>
        </p:spPr>
        <p:txBody>
          <a:bodyPr vert="horz" lIns="91440" tIns="45720" rIns="91440" bIns="45720" rtlCol="0" anchor="t">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r-HR" sz="5800" b="1" dirty="0">
                <a:solidFill>
                  <a:srgbClr val="FFC000"/>
                </a:solidFill>
                <a:latin typeface="+mn-lt"/>
              </a:rPr>
              <a:t>Načela obrade osobnih podataka</a:t>
            </a:r>
          </a:p>
          <a:p>
            <a:endParaRPr lang="hr-HR" sz="5800" b="1" dirty="0">
              <a:solidFill>
                <a:srgbClr val="FFC000"/>
              </a:solidFill>
              <a:latin typeface="+mn-lt"/>
            </a:endParaRPr>
          </a:p>
          <a:p>
            <a:r>
              <a:rPr lang="hr-HR" sz="3400" b="1" dirty="0">
                <a:solidFill>
                  <a:srgbClr val="FFC000"/>
                </a:solidFill>
                <a:latin typeface="+mn-lt"/>
              </a:rPr>
              <a:t>(pouzdanost voditelja obrade)</a:t>
            </a:r>
          </a:p>
        </p:txBody>
      </p:sp>
      <p:grpSp>
        <p:nvGrpSpPr>
          <p:cNvPr id="30" name="Grupa 29">
            <a:extLst>
              <a:ext uri="{FF2B5EF4-FFF2-40B4-BE49-F238E27FC236}">
                <a16:creationId xmlns:a16="http://schemas.microsoft.com/office/drawing/2014/main" id="{3B764748-E85C-4985-961B-AC716F89B5C3}"/>
              </a:ext>
            </a:extLst>
          </p:cNvPr>
          <p:cNvGrpSpPr/>
          <p:nvPr/>
        </p:nvGrpSpPr>
        <p:grpSpPr>
          <a:xfrm>
            <a:off x="3334060" y="1029568"/>
            <a:ext cx="7554342" cy="867275"/>
            <a:chOff x="0" y="4733"/>
            <a:chExt cx="7672099" cy="893816"/>
          </a:xfrm>
        </p:grpSpPr>
        <p:sp>
          <p:nvSpPr>
            <p:cNvPr id="48" name="Pravokutnik: zaobljeni kutovi 47">
              <a:extLst>
                <a:ext uri="{FF2B5EF4-FFF2-40B4-BE49-F238E27FC236}">
                  <a16:creationId xmlns:a16="http://schemas.microsoft.com/office/drawing/2014/main" id="{D365AAB9-997D-48A3-917D-CB75D46E4013}"/>
                </a:ext>
              </a:extLst>
            </p:cNvPr>
            <p:cNvSpPr/>
            <p:nvPr/>
          </p:nvSpPr>
          <p:spPr>
            <a:xfrm>
              <a:off x="0" y="4733"/>
              <a:ext cx="7672099" cy="893816"/>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hr-HR"/>
            </a:p>
          </p:txBody>
        </p:sp>
        <p:sp>
          <p:nvSpPr>
            <p:cNvPr id="49" name="Pravokutnik: zaobljeni kutovi 4">
              <a:extLst>
                <a:ext uri="{FF2B5EF4-FFF2-40B4-BE49-F238E27FC236}">
                  <a16:creationId xmlns:a16="http://schemas.microsoft.com/office/drawing/2014/main" id="{A82F28D6-0838-4542-B13E-7CFB563A80DD}"/>
                </a:ext>
              </a:extLst>
            </p:cNvPr>
            <p:cNvSpPr txBox="1"/>
            <p:nvPr/>
          </p:nvSpPr>
          <p:spPr>
            <a:xfrm>
              <a:off x="43633" y="48366"/>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US" sz="1600" kern="1200" dirty="0"/>
            </a:p>
          </p:txBody>
        </p:sp>
      </p:grpSp>
      <p:grpSp>
        <p:nvGrpSpPr>
          <p:cNvPr id="32" name="Grupa 31">
            <a:extLst>
              <a:ext uri="{FF2B5EF4-FFF2-40B4-BE49-F238E27FC236}">
                <a16:creationId xmlns:a16="http://schemas.microsoft.com/office/drawing/2014/main" id="{B993EC62-E903-4028-8992-B843CD920E58}"/>
              </a:ext>
            </a:extLst>
          </p:cNvPr>
          <p:cNvGrpSpPr/>
          <p:nvPr/>
        </p:nvGrpSpPr>
        <p:grpSpPr>
          <a:xfrm>
            <a:off x="3330562" y="1899570"/>
            <a:ext cx="7556091" cy="874981"/>
            <a:chOff x="-1776" y="944629"/>
            <a:chExt cx="7673875" cy="893816"/>
          </a:xfrm>
        </p:grpSpPr>
        <p:sp>
          <p:nvSpPr>
            <p:cNvPr id="46" name="Pravokutnik: zaobljeni kutovi 45">
              <a:extLst>
                <a:ext uri="{FF2B5EF4-FFF2-40B4-BE49-F238E27FC236}">
                  <a16:creationId xmlns:a16="http://schemas.microsoft.com/office/drawing/2014/main" id="{FAC9DC92-F322-441E-92DB-A5731E35B81D}"/>
                </a:ext>
              </a:extLst>
            </p:cNvPr>
            <p:cNvSpPr/>
            <p:nvPr/>
          </p:nvSpPr>
          <p:spPr>
            <a:xfrm>
              <a:off x="0" y="944629"/>
              <a:ext cx="7672099" cy="893816"/>
            </a:xfrm>
            <a:prstGeom prst="roundRect">
              <a:avLst/>
            </a:pr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a:lstStyle/>
            <a:p>
              <a:endParaRPr lang="hr-HR"/>
            </a:p>
          </p:txBody>
        </p:sp>
        <p:sp>
          <p:nvSpPr>
            <p:cNvPr id="47" name="Pravokutnik: zaobljeni kutovi 6">
              <a:extLst>
                <a:ext uri="{FF2B5EF4-FFF2-40B4-BE49-F238E27FC236}">
                  <a16:creationId xmlns:a16="http://schemas.microsoft.com/office/drawing/2014/main" id="{5834323E-DC9E-4209-9045-44E78BC9BED0}"/>
                </a:ext>
              </a:extLst>
            </p:cNvPr>
            <p:cNvSpPr txBox="1"/>
            <p:nvPr/>
          </p:nvSpPr>
          <p:spPr>
            <a:xfrm>
              <a:off x="-1776" y="979097"/>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spcBef>
                  <a:spcPct val="0"/>
                </a:spcBef>
                <a:spcAft>
                  <a:spcPct val="35000"/>
                </a:spcAft>
                <a:buNone/>
              </a:pPr>
              <a:r>
                <a:rPr lang="hr-HR" sz="1600" kern="1200" dirty="0"/>
                <a:t>			</a:t>
              </a:r>
            </a:p>
            <a:p>
              <a:pPr marL="0" lvl="0" indent="0" algn="l" defTabSz="711200">
                <a:spcBef>
                  <a:spcPct val="0"/>
                </a:spcBef>
                <a:spcAft>
                  <a:spcPct val="35000"/>
                </a:spcAft>
                <a:buNone/>
              </a:pPr>
              <a:r>
                <a:rPr lang="hr-HR" sz="1400" kern="1200" dirty="0">
                  <a:solidFill>
                    <a:schemeClr val="tx1"/>
                  </a:solidFill>
                </a:rPr>
                <a:t>Načelo </a:t>
              </a:r>
              <a:r>
                <a:rPr lang="hr-HR" sz="1600" kern="1200" dirty="0">
                  <a:solidFill>
                    <a:schemeClr val="tx1"/>
                  </a:solidFill>
                </a:rPr>
                <a:t>ograničavanja svrhe </a:t>
              </a:r>
              <a:r>
                <a:rPr lang="hr-HR" sz="1000" b="1" kern="1200" dirty="0">
                  <a:solidFill>
                    <a:schemeClr val="bg2"/>
                  </a:solidFill>
                </a:rPr>
                <a:t>Primjerice, obrada podataka o kupcima-u svrhu upravljanja odnosima s kupcima (CMR)</a:t>
              </a:r>
            </a:p>
            <a:p>
              <a:pPr marL="0" lvl="0" indent="0" algn="l" defTabSz="711200">
                <a:spcBef>
                  <a:spcPct val="0"/>
                </a:spcBef>
                <a:spcAft>
                  <a:spcPct val="35000"/>
                </a:spcAft>
                <a:buNone/>
              </a:pPr>
              <a:r>
                <a:rPr lang="hr-HR" sz="1000" b="1" kern="1200" dirty="0">
                  <a:solidFill>
                    <a:schemeClr val="bg2"/>
                  </a:solidFill>
                </a:rPr>
                <a:t> </a:t>
              </a:r>
              <a:r>
                <a:rPr lang="hr-HR" sz="1000" kern="1200" dirty="0">
                  <a:solidFill>
                    <a:schemeClr val="bg2"/>
                  </a:solidFill>
                </a:rPr>
                <a:t> </a:t>
              </a:r>
              <a:r>
                <a:rPr lang="hr-HR" sz="1000" b="1" kern="1200" dirty="0">
                  <a:solidFill>
                    <a:schemeClr val="bg2"/>
                  </a:solidFill>
                </a:rPr>
                <a:t>USKLAĐENA SVRHA </a:t>
              </a:r>
              <a:r>
                <a:rPr lang="hr-HR" sz="1000" kern="1200" dirty="0">
                  <a:solidFill>
                    <a:schemeClr val="bg2"/>
                  </a:solidFill>
                </a:rPr>
                <a:t>- statistička analiza ponašanja vlastitih kupaca prilikom kupovnine, </a:t>
              </a:r>
              <a:r>
                <a:rPr lang="hr-HR" sz="1000" b="1" kern="1200" dirty="0">
                  <a:solidFill>
                    <a:schemeClr val="bg2"/>
                  </a:solidFill>
                </a:rPr>
                <a:t>NEUSKLAĐENA SVRHA- </a:t>
              </a:r>
              <a:r>
                <a:rPr lang="hr-HR" sz="1000" kern="1200" dirty="0">
                  <a:solidFill>
                    <a:schemeClr val="bg2"/>
                  </a:solidFill>
                </a:rPr>
                <a:t>prenošenje podataka drugom društvu koji se bavi izravnim marketingom, a koji želi te podatke iskoristiti kao pomoć u marketinškim kampanjama trećih društava</a:t>
              </a:r>
            </a:p>
            <a:p>
              <a:pPr marL="0" lvl="0" indent="0" algn="l" defTabSz="711200">
                <a:spcBef>
                  <a:spcPct val="0"/>
                </a:spcBef>
                <a:spcAft>
                  <a:spcPct val="35000"/>
                </a:spcAft>
                <a:buNone/>
              </a:pPr>
              <a:endParaRPr lang="en-US" sz="1200" kern="1200" dirty="0">
                <a:solidFill>
                  <a:schemeClr val="bg2"/>
                </a:solidFill>
              </a:endParaRPr>
            </a:p>
          </p:txBody>
        </p:sp>
      </p:grpSp>
      <p:sp>
        <p:nvSpPr>
          <p:cNvPr id="44" name="Pravokutnik: zaobljeni kutovi 43">
            <a:extLst>
              <a:ext uri="{FF2B5EF4-FFF2-40B4-BE49-F238E27FC236}">
                <a16:creationId xmlns:a16="http://schemas.microsoft.com/office/drawing/2014/main" id="{0A0F7EFC-3C6E-4E5F-827F-8CFD8435F6F4}"/>
              </a:ext>
            </a:extLst>
          </p:cNvPr>
          <p:cNvSpPr/>
          <p:nvPr/>
        </p:nvSpPr>
        <p:spPr>
          <a:xfrm>
            <a:off x="3332309" y="2783077"/>
            <a:ext cx="7554343" cy="912706"/>
          </a:xfrm>
          <a:prstGeom prst="roundRect">
            <a:avLst/>
          </a:pr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a:lstStyle/>
          <a:p>
            <a:endParaRPr lang="hr-HR" dirty="0"/>
          </a:p>
          <a:p>
            <a:r>
              <a:rPr lang="hr-HR" dirty="0"/>
              <a:t>		</a:t>
            </a:r>
            <a:r>
              <a:rPr lang="hr-HR" dirty="0">
                <a:solidFill>
                  <a:schemeClr val="tx1"/>
                </a:solidFill>
              </a:rPr>
              <a:t>Načelo smanjenja količine podataka</a:t>
            </a:r>
          </a:p>
        </p:txBody>
      </p:sp>
      <p:grpSp>
        <p:nvGrpSpPr>
          <p:cNvPr id="34" name="Grupa 33">
            <a:extLst>
              <a:ext uri="{FF2B5EF4-FFF2-40B4-BE49-F238E27FC236}">
                <a16:creationId xmlns:a16="http://schemas.microsoft.com/office/drawing/2014/main" id="{C37A9C13-5CBA-46FE-8F2B-09F2AA44DC81}"/>
              </a:ext>
            </a:extLst>
          </p:cNvPr>
          <p:cNvGrpSpPr/>
          <p:nvPr/>
        </p:nvGrpSpPr>
        <p:grpSpPr>
          <a:xfrm>
            <a:off x="3332308" y="3712011"/>
            <a:ext cx="7554343" cy="940818"/>
            <a:chOff x="0" y="2824421"/>
            <a:chExt cx="7672099" cy="893816"/>
          </a:xfrm>
        </p:grpSpPr>
        <p:sp>
          <p:nvSpPr>
            <p:cNvPr id="42" name="Pravokutnik: zaobljeni kutovi 41">
              <a:extLst>
                <a:ext uri="{FF2B5EF4-FFF2-40B4-BE49-F238E27FC236}">
                  <a16:creationId xmlns:a16="http://schemas.microsoft.com/office/drawing/2014/main" id="{5B82E537-9B70-46B1-8EEE-4F957E707C95}"/>
                </a:ext>
              </a:extLst>
            </p:cNvPr>
            <p:cNvSpPr/>
            <p:nvPr/>
          </p:nvSpPr>
          <p:spPr>
            <a:xfrm>
              <a:off x="0" y="2824421"/>
              <a:ext cx="7672099" cy="893816"/>
            </a:xfrm>
            <a:prstGeom prst="roundRect">
              <a:avLst/>
            </a:pr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a:lstStyle/>
            <a:p>
              <a:endParaRPr lang="hr-HR"/>
            </a:p>
          </p:txBody>
        </p:sp>
        <p:sp>
          <p:nvSpPr>
            <p:cNvPr id="43" name="Pravokutnik: zaobljeni kutovi 10">
              <a:extLst>
                <a:ext uri="{FF2B5EF4-FFF2-40B4-BE49-F238E27FC236}">
                  <a16:creationId xmlns:a16="http://schemas.microsoft.com/office/drawing/2014/main" id="{6F80461C-6EEF-4409-8497-7F9E989A6C57}"/>
                </a:ext>
              </a:extLst>
            </p:cNvPr>
            <p:cNvSpPr txBox="1"/>
            <p:nvPr/>
          </p:nvSpPr>
          <p:spPr>
            <a:xfrm>
              <a:off x="43633" y="2868054"/>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kern="1200" dirty="0"/>
                <a:t>				</a:t>
              </a:r>
              <a:r>
                <a:rPr lang="hr-HR" kern="1200" dirty="0">
                  <a:solidFill>
                    <a:schemeClr val="tx1"/>
                  </a:solidFill>
                </a:rPr>
                <a:t>Načelo točnosti</a:t>
              </a:r>
              <a:endParaRPr lang="en-US" sz="1600" kern="1200" dirty="0">
                <a:solidFill>
                  <a:schemeClr val="tx1"/>
                </a:solidFill>
              </a:endParaRPr>
            </a:p>
          </p:txBody>
        </p:sp>
      </p:grpSp>
      <p:grpSp>
        <p:nvGrpSpPr>
          <p:cNvPr id="35" name="Grupa 34">
            <a:extLst>
              <a:ext uri="{FF2B5EF4-FFF2-40B4-BE49-F238E27FC236}">
                <a16:creationId xmlns:a16="http://schemas.microsoft.com/office/drawing/2014/main" id="{FB93E655-D11E-4E99-BA22-4C4B9167A736}"/>
              </a:ext>
            </a:extLst>
          </p:cNvPr>
          <p:cNvGrpSpPr/>
          <p:nvPr/>
        </p:nvGrpSpPr>
        <p:grpSpPr>
          <a:xfrm>
            <a:off x="3375271" y="4659103"/>
            <a:ext cx="7554343" cy="874981"/>
            <a:chOff x="0" y="3764318"/>
            <a:chExt cx="7672099" cy="893816"/>
          </a:xfrm>
        </p:grpSpPr>
        <p:sp>
          <p:nvSpPr>
            <p:cNvPr id="40" name="Pravokutnik: zaobljeni kutovi 39">
              <a:extLst>
                <a:ext uri="{FF2B5EF4-FFF2-40B4-BE49-F238E27FC236}">
                  <a16:creationId xmlns:a16="http://schemas.microsoft.com/office/drawing/2014/main" id="{27A1C0C0-18C6-4CC0-BD8B-F8772B136F3C}"/>
                </a:ext>
              </a:extLst>
            </p:cNvPr>
            <p:cNvSpPr/>
            <p:nvPr/>
          </p:nvSpPr>
          <p:spPr>
            <a:xfrm>
              <a:off x="0" y="3764318"/>
              <a:ext cx="7672099" cy="893816"/>
            </a:xfrm>
            <a:prstGeom prst="roundRect">
              <a:avLst/>
            </a:prstGeom>
          </p:spPr>
          <p:style>
            <a:lnRef idx="2">
              <a:schemeClr val="lt1">
                <a:hueOff val="0"/>
                <a:satOff val="0"/>
                <a:lumOff val="0"/>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a:lstStyle/>
            <a:p>
              <a:endParaRPr lang="hr-HR"/>
            </a:p>
          </p:txBody>
        </p:sp>
        <p:sp>
          <p:nvSpPr>
            <p:cNvPr id="41" name="Pravokutnik: zaobljeni kutovi 12">
              <a:extLst>
                <a:ext uri="{FF2B5EF4-FFF2-40B4-BE49-F238E27FC236}">
                  <a16:creationId xmlns:a16="http://schemas.microsoft.com/office/drawing/2014/main" id="{65370DD0-AAB9-41B2-96FB-92CAA7C76116}"/>
                </a:ext>
              </a:extLst>
            </p:cNvPr>
            <p:cNvSpPr txBox="1"/>
            <p:nvPr/>
          </p:nvSpPr>
          <p:spPr>
            <a:xfrm>
              <a:off x="25036" y="3782879"/>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kern="1200" dirty="0">
                  <a:solidFill>
                    <a:schemeClr val="tx1"/>
                  </a:solidFill>
                </a:rPr>
                <a:t>			Načelo ograničenja pohrane </a:t>
              </a:r>
              <a:endParaRPr lang="hr-HR" kern="1200" dirty="0">
                <a:solidFill>
                  <a:schemeClr val="bg2"/>
                </a:solidFill>
              </a:endParaRPr>
            </a:p>
            <a:p>
              <a:pPr marL="0" lvl="0" indent="0" algn="l" defTabSz="711200">
                <a:lnSpc>
                  <a:spcPct val="90000"/>
                </a:lnSpc>
                <a:spcBef>
                  <a:spcPct val="0"/>
                </a:spcBef>
                <a:spcAft>
                  <a:spcPct val="35000"/>
                </a:spcAft>
                <a:buNone/>
              </a:pPr>
              <a:r>
                <a:rPr lang="hr-HR" sz="1400" dirty="0">
                  <a:solidFill>
                    <a:schemeClr val="bg2"/>
                  </a:solidFill>
                </a:rPr>
                <a:t>		(</a:t>
              </a:r>
              <a:r>
                <a:rPr lang="hr-HR" sz="1400" kern="1200" dirty="0">
                  <a:solidFill>
                    <a:schemeClr val="bg2"/>
                  </a:solidFill>
                </a:rPr>
                <a:t>primjerice, čuvanje videonadzornih snimki max 6 mjeseci)</a:t>
              </a:r>
              <a:endParaRPr lang="en-US" sz="1400" kern="1200" dirty="0">
                <a:solidFill>
                  <a:schemeClr val="bg2"/>
                </a:solidFill>
              </a:endParaRPr>
            </a:p>
          </p:txBody>
        </p:sp>
      </p:grpSp>
      <p:grpSp>
        <p:nvGrpSpPr>
          <p:cNvPr id="37" name="Grupa 36">
            <a:extLst>
              <a:ext uri="{FF2B5EF4-FFF2-40B4-BE49-F238E27FC236}">
                <a16:creationId xmlns:a16="http://schemas.microsoft.com/office/drawing/2014/main" id="{EC384B9D-9299-437C-BF64-C58C59EB06E6}"/>
              </a:ext>
            </a:extLst>
          </p:cNvPr>
          <p:cNvGrpSpPr/>
          <p:nvPr/>
        </p:nvGrpSpPr>
        <p:grpSpPr>
          <a:xfrm>
            <a:off x="3356959" y="5547718"/>
            <a:ext cx="7554343" cy="595569"/>
            <a:chOff x="0" y="4704214"/>
            <a:chExt cx="7672099" cy="893816"/>
          </a:xfrm>
        </p:grpSpPr>
        <p:sp>
          <p:nvSpPr>
            <p:cNvPr id="38" name="Pravokutnik: zaobljeni kutovi 37">
              <a:extLst>
                <a:ext uri="{FF2B5EF4-FFF2-40B4-BE49-F238E27FC236}">
                  <a16:creationId xmlns:a16="http://schemas.microsoft.com/office/drawing/2014/main" id="{3B53827D-9C52-4B1D-9900-D50CD0DED2F4}"/>
                </a:ext>
              </a:extLst>
            </p:cNvPr>
            <p:cNvSpPr/>
            <p:nvPr/>
          </p:nvSpPr>
          <p:spPr>
            <a:xfrm>
              <a:off x="0" y="4704214"/>
              <a:ext cx="7672099" cy="893816"/>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a:lstStyle/>
            <a:p>
              <a:endParaRPr lang="hr-HR"/>
            </a:p>
          </p:txBody>
        </p:sp>
        <p:sp>
          <p:nvSpPr>
            <p:cNvPr id="39" name="Pravokutnik: zaobljeni kutovi 14">
              <a:extLst>
                <a:ext uri="{FF2B5EF4-FFF2-40B4-BE49-F238E27FC236}">
                  <a16:creationId xmlns:a16="http://schemas.microsoft.com/office/drawing/2014/main" id="{EE3D5340-4495-4A15-A374-57BDA6B647F5}"/>
                </a:ext>
              </a:extLst>
            </p:cNvPr>
            <p:cNvSpPr txBox="1"/>
            <p:nvPr/>
          </p:nvSpPr>
          <p:spPr>
            <a:xfrm>
              <a:off x="43633" y="4747847"/>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dirty="0">
                  <a:solidFill>
                    <a:schemeClr val="tx1"/>
                  </a:solidFill>
                </a:rPr>
                <a:t>			Načelo cjelovitosti i povjerljivosti</a:t>
              </a:r>
              <a:endParaRPr lang="en-US" kern="1200" dirty="0">
                <a:solidFill>
                  <a:schemeClr val="tx1"/>
                </a:solidFill>
              </a:endParaRPr>
            </a:p>
          </p:txBody>
        </p:sp>
      </p:grpSp>
      <p:sp>
        <p:nvSpPr>
          <p:cNvPr id="51" name="TextBox 50">
            <a:extLst>
              <a:ext uri="{FF2B5EF4-FFF2-40B4-BE49-F238E27FC236}">
                <a16:creationId xmlns:a16="http://schemas.microsoft.com/office/drawing/2014/main" id="{041CDE52-A17F-46D7-B298-3C4DFCED9C56}"/>
              </a:ext>
            </a:extLst>
          </p:cNvPr>
          <p:cNvSpPr txBox="1"/>
          <p:nvPr/>
        </p:nvSpPr>
        <p:spPr>
          <a:xfrm>
            <a:off x="4812055" y="1284269"/>
            <a:ext cx="6437744" cy="369332"/>
          </a:xfrm>
          <a:prstGeom prst="rect">
            <a:avLst/>
          </a:prstGeom>
          <a:noFill/>
        </p:spPr>
        <p:txBody>
          <a:bodyPr wrap="square">
            <a:spAutoFit/>
          </a:bodyPr>
          <a:lstStyle/>
          <a:p>
            <a:r>
              <a:rPr lang="hr-HR" dirty="0"/>
              <a:t>Načelo zakonitosti, poštenosti i transparentnosti</a:t>
            </a:r>
          </a:p>
        </p:txBody>
      </p:sp>
      <p:pic>
        <p:nvPicPr>
          <p:cNvPr id="2" name="Picture 1">
            <a:extLst>
              <a:ext uri="{FF2B5EF4-FFF2-40B4-BE49-F238E27FC236}">
                <a16:creationId xmlns:a16="http://schemas.microsoft.com/office/drawing/2014/main" id="{9CCA3EEE-EB41-A42F-C4E5-26980D891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45907"/>
            <a:ext cx="1715983" cy="764370"/>
          </a:xfrm>
          <a:prstGeom prst="rect">
            <a:avLst/>
          </a:prstGeom>
        </p:spPr>
      </p:pic>
    </p:spTree>
    <p:extLst>
      <p:ext uri="{BB962C8B-B14F-4D97-AF65-F5344CB8AC3E}">
        <p14:creationId xmlns:p14="http://schemas.microsoft.com/office/powerpoint/2010/main" val="1008040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40B66BAF-6B02-9BDB-F46A-0BD8CCC3A895}"/>
              </a:ext>
            </a:extLst>
          </p:cNvPr>
          <p:cNvSpPr txBox="1"/>
          <p:nvPr/>
        </p:nvSpPr>
        <p:spPr>
          <a:xfrm>
            <a:off x="849385" y="787710"/>
            <a:ext cx="6191495" cy="5732851"/>
          </a:xfrm>
          <a:prstGeom prst="rect">
            <a:avLst/>
          </a:prstGeom>
          <a:noFill/>
        </p:spPr>
        <p:txBody>
          <a:bodyPr wrap="square">
            <a:spAutoFit/>
          </a:bodyPr>
          <a:lstStyle/>
          <a:p>
            <a:endParaRPr lang="hr-HR" sz="1800" b="1" dirty="0">
              <a:solidFill>
                <a:srgbClr val="92D050"/>
              </a:solidFill>
              <a:latin typeface="Calibri Headings"/>
            </a:endParaRPr>
          </a:p>
          <a:p>
            <a:pPr eaLnBrk="0" fontAlgn="base" hangingPunct="0">
              <a:lnSpc>
                <a:spcPct val="100000"/>
              </a:lnSpc>
              <a:spcBef>
                <a:spcPct val="0"/>
              </a:spcBef>
              <a:spcAft>
                <a:spcPct val="0"/>
              </a:spcAft>
              <a:buFontTx/>
              <a:buNone/>
            </a:pPr>
            <a:r>
              <a:rPr lang="pl-PL" altLang="sr-Latn-RS" sz="1800" b="1" u="sng" dirty="0">
                <a:solidFill>
                  <a:schemeClr val="tx1"/>
                </a:solidFill>
                <a:latin typeface="Arial" panose="020B0604020202020204" pitchFamily="34" charset="0"/>
                <a:ea typeface="Calibri" panose="020F0502020204030204" pitchFamily="34" charset="0"/>
              </a:rPr>
              <a:t>Upute za ispunjavanje</a:t>
            </a:r>
          </a:p>
          <a:p>
            <a:pPr eaLnBrk="0" fontAlgn="base" hangingPunct="0">
              <a:lnSpc>
                <a:spcPct val="100000"/>
              </a:lnSpc>
              <a:spcBef>
                <a:spcPct val="0"/>
              </a:spcBef>
              <a:spcAft>
                <a:spcPct val="0"/>
              </a:spcAft>
              <a:buFontTx/>
              <a:buNone/>
            </a:pPr>
            <a:r>
              <a:rPr lang="pl-PL" altLang="sr-Latn-RS" sz="1800" b="1" u="sng" dirty="0">
                <a:solidFill>
                  <a:schemeClr val="tx1"/>
                </a:solidFill>
                <a:latin typeface="Arial" panose="020B0604020202020204" pitchFamily="34" charset="0"/>
                <a:ea typeface="Calibri" panose="020F0502020204030204" pitchFamily="34" charset="0"/>
              </a:rPr>
              <a:t> (prva stranica upitnika koju svi ispunjavate isto):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l-PL" altLang="sr-Latn-RS" sz="1800" b="1" u="sng" dirty="0">
                <a:solidFill>
                  <a:schemeClr val="tx1"/>
                </a:solidFill>
                <a:latin typeface="Arial" panose="020B0604020202020204" pitchFamily="34" charset="0"/>
                <a:ea typeface="Calibri" panose="020F0502020204030204" pitchFamily="34" charset="0"/>
              </a:rPr>
              <a:t> </a:t>
            </a:r>
            <a:r>
              <a:rPr kumimoji="0" lang="fr-BE"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https://ec.europa.eu/eusurvey/runner/CERV_2021-2027</a:t>
            </a:r>
            <a:endParaRPr kumimoji="0" lang="hr-HR" sz="18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Calibri" panose="020F0502020204030204" pitchFamily="34" charset="0"/>
              <a:cs typeface="+mn-cs"/>
            </a:endParaRPr>
          </a:p>
          <a:p>
            <a:endParaRPr lang="hr-HR" sz="1800" dirty="0">
              <a:solidFill>
                <a:schemeClr val="tx1"/>
              </a:solidFill>
              <a:latin typeface="Calibri" panose="020F0502020204030204" pitchFamily="34" charset="0"/>
              <a:ea typeface="Calibri" panose="020F0502020204030204" pitchFamily="34" charset="0"/>
            </a:endParaRPr>
          </a:p>
          <a:p>
            <a:r>
              <a:rPr lang="hr-HR" sz="1800" dirty="0">
                <a:solidFill>
                  <a:schemeClr val="tx1"/>
                </a:solidFill>
                <a:latin typeface="Calibri" panose="020F0502020204030204" pitchFamily="34" charset="0"/>
                <a:ea typeface="Calibri" panose="020F0502020204030204" pitchFamily="34" charset="0"/>
              </a:rPr>
              <a:t>Izabrati u izborniku hrvatski jezik</a:t>
            </a:r>
          </a:p>
          <a:p>
            <a:endParaRPr lang="hr-HR" sz="1800" dirty="0">
              <a:solidFill>
                <a:schemeClr val="tx1"/>
              </a:solidFill>
              <a:latin typeface="Calibri" panose="020F0502020204030204" pitchFamily="34" charset="0"/>
              <a:ea typeface="Calibri" panose="020F0502020204030204" pitchFamily="34" charset="0"/>
            </a:endParaRPr>
          </a:p>
          <a:p>
            <a:r>
              <a:rPr lang="hr-HR" sz="1800" dirty="0">
                <a:solidFill>
                  <a:schemeClr val="tx1"/>
                </a:solidFill>
                <a:latin typeface="Calibri" panose="020F0502020204030204" pitchFamily="34" charset="0"/>
                <a:ea typeface="Calibri" panose="020F0502020204030204" pitchFamily="34" charset="0"/>
              </a:rPr>
              <a:t>Padajući izbornik je u gornjem desnom kutu ekrana</a:t>
            </a:r>
          </a:p>
          <a:p>
            <a:endParaRPr lang="hr-HR" sz="1800" dirty="0">
              <a:solidFill>
                <a:schemeClr val="tx1"/>
              </a:solidFill>
              <a:latin typeface="Calibri" panose="020F0502020204030204" pitchFamily="34" charset="0"/>
              <a:ea typeface="Calibri" panose="020F0502020204030204" pitchFamily="34" charset="0"/>
            </a:endParaRPr>
          </a:p>
          <a:p>
            <a:r>
              <a:rPr lang="hr-HR" sz="1800" dirty="0">
                <a:solidFill>
                  <a:schemeClr val="tx1"/>
                </a:solidFill>
                <a:latin typeface="Calibri" panose="020F0502020204030204" pitchFamily="34" charset="0"/>
                <a:ea typeface="Calibri" panose="020F0502020204030204" pitchFamily="34" charset="0"/>
              </a:rPr>
              <a:t>Informacije o projektu:</a:t>
            </a:r>
          </a:p>
          <a:p>
            <a:r>
              <a:rPr lang="hr-HR" sz="1800" b="1" dirty="0">
                <a:solidFill>
                  <a:schemeClr val="tx1"/>
                </a:solidFill>
                <a:latin typeface="Calibri" panose="020F0502020204030204" pitchFamily="34" charset="0"/>
                <a:ea typeface="Calibri" panose="020F0502020204030204" pitchFamily="34" charset="0"/>
              </a:rPr>
              <a:t>Referentna oznaka: </a:t>
            </a:r>
            <a:r>
              <a:rPr lang="hr-HR" sz="1800" b="1" dirty="0">
                <a:solidFill>
                  <a:srgbClr val="FF0000"/>
                </a:solidFill>
                <a:latin typeface="Calibri" panose="020F0502020204030204" pitchFamily="34" charset="0"/>
                <a:ea typeface="Calibri" panose="020F0502020204030204" pitchFamily="34" charset="0"/>
              </a:rPr>
              <a:t>101072630</a:t>
            </a:r>
          </a:p>
          <a:p>
            <a:r>
              <a:rPr lang="hr-HR" sz="1800" b="1" dirty="0">
                <a:solidFill>
                  <a:schemeClr val="tx1"/>
                </a:solidFill>
                <a:latin typeface="Calibri" panose="020F0502020204030204" pitchFamily="34" charset="0"/>
                <a:ea typeface="Calibri" panose="020F0502020204030204" pitchFamily="34" charset="0"/>
              </a:rPr>
              <a:t>Vrsta aktivnosti: </a:t>
            </a:r>
            <a:r>
              <a:rPr lang="hr-HR" sz="1800" b="1" dirty="0">
                <a:solidFill>
                  <a:srgbClr val="FF0000"/>
                </a:solidFill>
                <a:latin typeface="Calibri" panose="020F0502020204030204" pitchFamily="34" charset="0"/>
                <a:ea typeface="Calibri" panose="020F0502020204030204" pitchFamily="34" charset="0"/>
              </a:rPr>
              <a:t>osposobljavanje</a:t>
            </a:r>
          </a:p>
          <a:p>
            <a:r>
              <a:rPr lang="hr-HR" sz="1800" b="1" dirty="0">
                <a:solidFill>
                  <a:schemeClr val="tx1"/>
                </a:solidFill>
                <a:latin typeface="Calibri" panose="020F0502020204030204" pitchFamily="34" charset="0"/>
                <a:ea typeface="Calibri" panose="020F0502020204030204" pitchFamily="34" charset="0"/>
              </a:rPr>
              <a:t>Naziv: </a:t>
            </a:r>
            <a:r>
              <a:rPr lang="hr-HR" sz="1800" b="1" dirty="0">
                <a:solidFill>
                  <a:srgbClr val="FF0000"/>
                </a:solidFill>
                <a:latin typeface="Calibri" panose="020F0502020204030204" pitchFamily="34" charset="0"/>
                <a:ea typeface="Calibri" panose="020F0502020204030204" pitchFamily="34" charset="0"/>
              </a:rPr>
              <a:t>“Kako se uskladiti s GDPR-om i pripremiti za nadzor AZOP-a?” </a:t>
            </a:r>
            <a:endParaRPr lang="pl-PL" sz="1800" b="1" dirty="0">
              <a:solidFill>
                <a:srgbClr val="FF0000"/>
              </a:solidFill>
              <a:latin typeface="Calibri" panose="020F0502020204030204" pitchFamily="34" charset="0"/>
              <a:ea typeface="Calibri" panose="020F0502020204030204" pitchFamily="34" charset="0"/>
            </a:endParaRPr>
          </a:p>
          <a:p>
            <a:r>
              <a:rPr lang="hr-HR" sz="1800" b="1" dirty="0">
                <a:solidFill>
                  <a:schemeClr val="tx1"/>
                </a:solidFill>
                <a:latin typeface="Calibri" panose="020F0502020204030204" pitchFamily="34" charset="0"/>
                <a:ea typeface="Calibri" panose="020F0502020204030204" pitchFamily="34" charset="0"/>
              </a:rPr>
              <a:t>Datum: </a:t>
            </a:r>
            <a:r>
              <a:rPr lang="en-US" b="1" dirty="0">
                <a:solidFill>
                  <a:srgbClr val="FF0000"/>
                </a:solidFill>
                <a:latin typeface="Calibri" panose="020F0502020204030204" pitchFamily="34" charset="0"/>
                <a:ea typeface="Calibri" panose="020F0502020204030204" pitchFamily="34" charset="0"/>
              </a:rPr>
              <a:t>5</a:t>
            </a:r>
            <a:r>
              <a:rPr lang="hr-HR" sz="1800" b="1" dirty="0">
                <a:solidFill>
                  <a:srgbClr val="FF0000"/>
                </a:solidFill>
                <a:latin typeface="Calibri" panose="020F0502020204030204" pitchFamily="34" charset="0"/>
                <a:ea typeface="Calibri" panose="020F0502020204030204" pitchFamily="34" charset="0"/>
              </a:rPr>
              <a:t>/</a:t>
            </a:r>
            <a:r>
              <a:rPr lang="en-US" sz="1800" b="1" dirty="0">
                <a:solidFill>
                  <a:srgbClr val="FF0000"/>
                </a:solidFill>
                <a:latin typeface="Calibri" panose="020F0502020204030204" pitchFamily="34" charset="0"/>
                <a:ea typeface="Calibri" panose="020F0502020204030204" pitchFamily="34" charset="0"/>
              </a:rPr>
              <a:t>6/</a:t>
            </a:r>
            <a:r>
              <a:rPr lang="hr-HR" sz="1800" b="1" dirty="0">
                <a:solidFill>
                  <a:srgbClr val="FF0000"/>
                </a:solidFill>
                <a:latin typeface="Calibri" panose="020F0502020204030204" pitchFamily="34" charset="0"/>
                <a:ea typeface="Calibri" panose="020F0502020204030204" pitchFamily="34" charset="0"/>
              </a:rPr>
              <a:t>2024</a:t>
            </a:r>
          </a:p>
          <a:p>
            <a:r>
              <a:rPr lang="hr-HR" b="1" dirty="0">
                <a:latin typeface="Calibri" panose="020F0502020204030204" pitchFamily="34" charset="0"/>
                <a:ea typeface="Calibri" panose="020F0502020204030204" pitchFamily="34" charset="0"/>
              </a:rPr>
              <a:t>Je li se događanje održalo fizički ili na internetu</a:t>
            </a:r>
            <a:r>
              <a:rPr lang="hr-HR" b="1" dirty="0">
                <a:solidFill>
                  <a:srgbClr val="FF0000"/>
                </a:solidFill>
                <a:latin typeface="Calibri" panose="020F0502020204030204" pitchFamily="34" charset="0"/>
                <a:ea typeface="Calibri" panose="020F0502020204030204" pitchFamily="34" charset="0"/>
              </a:rPr>
              <a:t>: fizički</a:t>
            </a:r>
            <a:endParaRPr lang="hr-HR" sz="1800" b="1" dirty="0">
              <a:solidFill>
                <a:srgbClr val="FF0000"/>
              </a:solidFill>
              <a:latin typeface="Calibri" panose="020F0502020204030204" pitchFamily="34" charset="0"/>
              <a:ea typeface="Calibri" panose="020F0502020204030204" pitchFamily="34" charset="0"/>
            </a:endParaRPr>
          </a:p>
          <a:p>
            <a:r>
              <a:rPr lang="hr-HR" sz="1800" b="1" dirty="0">
                <a:solidFill>
                  <a:schemeClr val="tx1"/>
                </a:solidFill>
                <a:latin typeface="Calibri" panose="020F0502020204030204" pitchFamily="34" charset="0"/>
                <a:ea typeface="Calibri" panose="020F0502020204030204" pitchFamily="34" charset="0"/>
              </a:rPr>
              <a:t>Trajanje događanja u danima: </a:t>
            </a:r>
            <a:r>
              <a:rPr lang="hr-HR" sz="1800" b="1" dirty="0">
                <a:solidFill>
                  <a:srgbClr val="FF0000"/>
                </a:solidFill>
                <a:latin typeface="Calibri" panose="020F0502020204030204" pitchFamily="34" charset="0"/>
                <a:ea typeface="Calibri" panose="020F0502020204030204" pitchFamily="34" charset="0"/>
              </a:rPr>
              <a:t>1</a:t>
            </a:r>
          </a:p>
          <a:p>
            <a:r>
              <a:rPr lang="hr-HR" b="1" dirty="0">
                <a:latin typeface="Calibri" panose="020F0502020204030204" pitchFamily="34" charset="0"/>
                <a:ea typeface="Calibri" panose="020F0502020204030204" pitchFamily="34" charset="0"/>
              </a:rPr>
              <a:t>Mjesto događanja: </a:t>
            </a:r>
            <a:r>
              <a:rPr lang="hr-HR" b="1" dirty="0">
                <a:solidFill>
                  <a:srgbClr val="FF0000"/>
                </a:solidFill>
                <a:latin typeface="Calibri" panose="020F0502020204030204" pitchFamily="34" charset="0"/>
                <a:ea typeface="Calibri" panose="020F0502020204030204" pitchFamily="34" charset="0"/>
              </a:rPr>
              <a:t>Ulica Ivana Zakmardija Dijankovečkog 12, Križevci, Vijećnica Grada Križevci </a:t>
            </a:r>
            <a:endPar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endParaRPr lang="hr-HR" b="1" dirty="0">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B3CDF54B-5005-5082-2EBD-6D0FD888F26B}"/>
              </a:ext>
            </a:extLst>
          </p:cNvPr>
          <p:cNvPicPr>
            <a:picLocks noChangeAspect="1"/>
          </p:cNvPicPr>
          <p:nvPr/>
        </p:nvPicPr>
        <p:blipFill>
          <a:blip r:embed="rId3"/>
          <a:stretch>
            <a:fillRect/>
          </a:stretch>
        </p:blipFill>
        <p:spPr>
          <a:xfrm>
            <a:off x="6389369" y="1339725"/>
            <a:ext cx="5471415" cy="4864350"/>
          </a:xfrm>
          <a:prstGeom prst="rect">
            <a:avLst/>
          </a:prstGeom>
        </p:spPr>
      </p:pic>
      <p:sp>
        <p:nvSpPr>
          <p:cNvPr id="8" name="Oval 6">
            <a:extLst>
              <a:ext uri="{FF2B5EF4-FFF2-40B4-BE49-F238E27FC236}">
                <a16:creationId xmlns:a16="http://schemas.microsoft.com/office/drawing/2014/main" id="{44702742-11F7-C9AD-551A-53FBF9CD649A}"/>
              </a:ext>
            </a:extLst>
          </p:cNvPr>
          <p:cNvSpPr/>
          <p:nvPr/>
        </p:nvSpPr>
        <p:spPr>
          <a:xfrm>
            <a:off x="10769797" y="1597861"/>
            <a:ext cx="914400" cy="51295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noFill/>
            </a:endParaRPr>
          </a:p>
        </p:txBody>
      </p:sp>
    </p:spTree>
    <p:extLst>
      <p:ext uri="{BB962C8B-B14F-4D97-AF65-F5344CB8AC3E}">
        <p14:creationId xmlns:p14="http://schemas.microsoft.com/office/powerpoint/2010/main" val="1871615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13" name="TekstniOkvir 3">
            <a:extLst>
              <a:ext uri="{FF2B5EF4-FFF2-40B4-BE49-F238E27FC236}">
                <a16:creationId xmlns:a16="http://schemas.microsoft.com/office/drawing/2014/main" id="{E9A3AB26-72F1-F36A-455A-124949843985}"/>
              </a:ext>
            </a:extLst>
          </p:cNvPr>
          <p:cNvSpPr txBox="1"/>
          <p:nvPr/>
        </p:nvSpPr>
        <p:spPr>
          <a:xfrm>
            <a:off x="7576115" y="1835852"/>
            <a:ext cx="3513417" cy="5447645"/>
          </a:xfrm>
          <a:prstGeom prst="rect">
            <a:avLst/>
          </a:prstGeom>
          <a:noFill/>
        </p:spPr>
        <p:txBody>
          <a:bodyPr wrap="square">
            <a:spAutoFit/>
          </a:bodyPr>
          <a:lstStyle/>
          <a:p>
            <a:pPr algn="ctr"/>
            <a:endParaRPr lang="hr-HR" b="1" dirty="0"/>
          </a:p>
          <a:p>
            <a:r>
              <a:rPr lang="hr-HR" sz="4800" b="1" dirty="0"/>
              <a:t>„U čemu voditelji obrade najčešće griješe?</a:t>
            </a:r>
          </a:p>
          <a:p>
            <a:pPr algn="ctr"/>
            <a:endParaRPr lang="hr-HR" b="1" dirty="0"/>
          </a:p>
          <a:p>
            <a:endParaRPr lang="hr-HR" dirty="0"/>
          </a:p>
          <a:p>
            <a:endParaRPr lang="hr-HR" dirty="0"/>
          </a:p>
          <a:p>
            <a:endParaRPr lang="hr-HR" dirty="0"/>
          </a:p>
          <a:p>
            <a:endParaRPr lang="hr-HR" dirty="0"/>
          </a:p>
        </p:txBody>
      </p:sp>
      <p:pic>
        <p:nvPicPr>
          <p:cNvPr id="14" name="Picture 13" descr="Person using digital pen and tablet">
            <a:extLst>
              <a:ext uri="{FF2B5EF4-FFF2-40B4-BE49-F238E27FC236}">
                <a16:creationId xmlns:a16="http://schemas.microsoft.com/office/drawing/2014/main" id="{5DBBC078-A309-B107-DF8D-CB31674C01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837" y="1223009"/>
            <a:ext cx="6291692" cy="4194461"/>
          </a:xfrm>
          <a:prstGeom prst="rect">
            <a:avLst/>
          </a:prstGeom>
        </p:spPr>
      </p:pic>
    </p:spTree>
    <p:extLst>
      <p:ext uri="{BB962C8B-B14F-4D97-AF65-F5344CB8AC3E}">
        <p14:creationId xmlns:p14="http://schemas.microsoft.com/office/powerpoint/2010/main" val="1552944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r>
              <a:rPr lang="hr-HR" sz="2000" b="1" dirty="0">
                <a:solidFill>
                  <a:srgbClr val="00B050"/>
                </a:solidFill>
              </a:rPr>
              <a:t>PROBLEM 1.  - VODITELJI OBRADE NE ZNAJU GDJE SU OSOBNI PODACI KOJE OBRAĐUJU</a:t>
            </a:r>
            <a:endParaRPr lang="hr-HR" sz="2000" dirty="0">
              <a:solidFill>
                <a:schemeClr val="tx1"/>
              </a:solidFill>
            </a:endParaRPr>
          </a:p>
          <a:p>
            <a:r>
              <a:rPr lang="hr-HR" sz="2000" dirty="0">
                <a:solidFill>
                  <a:schemeClr val="tx1"/>
                </a:solidFill>
              </a:rPr>
              <a:t>Primjer:</a:t>
            </a:r>
          </a:p>
          <a:p>
            <a:r>
              <a:rPr lang="hr-HR" sz="1600" dirty="0">
                <a:solidFill>
                  <a:schemeClr val="tx1"/>
                </a:solidFill>
              </a:rPr>
              <a:t>Slastičarnica</a:t>
            </a:r>
            <a:r>
              <a:rPr lang="en-GB" sz="1600" dirty="0">
                <a:solidFill>
                  <a:schemeClr val="tx1"/>
                </a:solidFill>
              </a:rPr>
              <a:t> </a:t>
            </a:r>
            <a:r>
              <a:rPr lang="en-GB" sz="1600" dirty="0" err="1">
                <a:solidFill>
                  <a:schemeClr val="tx1"/>
                </a:solidFill>
              </a:rPr>
              <a:t>prodaje</a:t>
            </a:r>
            <a:r>
              <a:rPr lang="en-GB" sz="1600" dirty="0">
                <a:solidFill>
                  <a:schemeClr val="tx1"/>
                </a:solidFill>
              </a:rPr>
              <a:t> </a:t>
            </a:r>
            <a:r>
              <a:rPr lang="hr-HR" sz="1600" dirty="0">
                <a:solidFill>
                  <a:schemeClr val="tx1"/>
                </a:solidFill>
              </a:rPr>
              <a:t>kolače i torte </a:t>
            </a:r>
            <a:r>
              <a:rPr lang="en-GB" sz="1600" dirty="0" err="1">
                <a:solidFill>
                  <a:schemeClr val="tx1"/>
                </a:solidFill>
              </a:rPr>
              <a:t>na</a:t>
            </a:r>
            <a:r>
              <a:rPr lang="en-GB" sz="1600" dirty="0">
                <a:solidFill>
                  <a:schemeClr val="tx1"/>
                </a:solidFill>
              </a:rPr>
              <a:t> (1) </a:t>
            </a:r>
            <a:r>
              <a:rPr lang="en-GB" sz="1600" dirty="0" err="1">
                <a:solidFill>
                  <a:schemeClr val="tx1"/>
                </a:solidFill>
              </a:rPr>
              <a:t>fizičkim</a:t>
            </a:r>
            <a:r>
              <a:rPr lang="en-GB" sz="1600" dirty="0">
                <a:solidFill>
                  <a:schemeClr val="tx1"/>
                </a:solidFill>
              </a:rPr>
              <a:t> </a:t>
            </a:r>
            <a:r>
              <a:rPr lang="en-GB" sz="1600" dirty="0" err="1">
                <a:solidFill>
                  <a:schemeClr val="tx1"/>
                </a:solidFill>
              </a:rPr>
              <a:t>prodajnim</a:t>
            </a:r>
            <a:r>
              <a:rPr lang="en-GB" sz="1600" dirty="0">
                <a:solidFill>
                  <a:schemeClr val="tx1"/>
                </a:solidFill>
              </a:rPr>
              <a:t> </a:t>
            </a:r>
            <a:r>
              <a:rPr lang="en-GB" sz="1600" dirty="0" err="1">
                <a:solidFill>
                  <a:schemeClr val="tx1"/>
                </a:solidFill>
              </a:rPr>
              <a:t>mjestima</a:t>
            </a:r>
            <a:r>
              <a:rPr lang="en-GB" sz="1600" dirty="0">
                <a:solidFill>
                  <a:schemeClr val="tx1"/>
                </a:solidFill>
              </a:rPr>
              <a:t> i </a:t>
            </a:r>
            <a:r>
              <a:rPr lang="en-GB" sz="1600" dirty="0" err="1">
                <a:solidFill>
                  <a:schemeClr val="tx1"/>
                </a:solidFill>
              </a:rPr>
              <a:t>putem</a:t>
            </a:r>
            <a:r>
              <a:rPr lang="en-GB" sz="1600" dirty="0">
                <a:solidFill>
                  <a:schemeClr val="tx1"/>
                </a:solidFill>
              </a:rPr>
              <a:t> (2) </a:t>
            </a:r>
            <a:r>
              <a:rPr lang="en-GB" sz="1600" dirty="0" err="1">
                <a:solidFill>
                  <a:schemeClr val="tx1"/>
                </a:solidFill>
              </a:rPr>
              <a:t>webshopa</a:t>
            </a:r>
            <a:r>
              <a:rPr lang="hr-HR" sz="1600" dirty="0">
                <a:solidFill>
                  <a:schemeClr val="tx1"/>
                </a:solidFill>
              </a:rPr>
              <a:t>.</a:t>
            </a:r>
          </a:p>
          <a:p>
            <a:r>
              <a:rPr lang="en-GB" sz="1600" dirty="0" err="1">
                <a:solidFill>
                  <a:schemeClr val="tx1"/>
                </a:solidFill>
              </a:rPr>
              <a:t>Aktivno</a:t>
            </a:r>
            <a:r>
              <a:rPr lang="en-GB" sz="1600" dirty="0">
                <a:solidFill>
                  <a:schemeClr val="tx1"/>
                </a:solidFill>
              </a:rPr>
              <a:t> </a:t>
            </a:r>
            <a:r>
              <a:rPr lang="en-GB" sz="1600" dirty="0" err="1">
                <a:solidFill>
                  <a:schemeClr val="tx1"/>
                </a:solidFill>
              </a:rPr>
              <a:t>koristi</a:t>
            </a:r>
            <a:r>
              <a:rPr lang="en-GB" sz="1600" dirty="0">
                <a:solidFill>
                  <a:schemeClr val="tx1"/>
                </a:solidFill>
              </a:rPr>
              <a:t> </a:t>
            </a:r>
            <a:r>
              <a:rPr lang="en-GB" sz="1600" dirty="0" err="1">
                <a:solidFill>
                  <a:schemeClr val="tx1"/>
                </a:solidFill>
              </a:rPr>
              <a:t>društvene</a:t>
            </a:r>
            <a:r>
              <a:rPr lang="en-GB" sz="1600" dirty="0">
                <a:solidFill>
                  <a:schemeClr val="tx1"/>
                </a:solidFill>
              </a:rPr>
              <a:t> </a:t>
            </a:r>
            <a:r>
              <a:rPr lang="en-GB" sz="1600" dirty="0" err="1">
                <a:solidFill>
                  <a:schemeClr val="tx1"/>
                </a:solidFill>
              </a:rPr>
              <a:t>mreže</a:t>
            </a:r>
            <a:r>
              <a:rPr lang="en-GB" sz="1600" dirty="0">
                <a:solidFill>
                  <a:schemeClr val="tx1"/>
                </a:solidFill>
              </a:rPr>
              <a:t> i </a:t>
            </a:r>
            <a:r>
              <a:rPr lang="en-GB" sz="1600" dirty="0" err="1">
                <a:solidFill>
                  <a:schemeClr val="tx1"/>
                </a:solidFill>
              </a:rPr>
              <a:t>ima</a:t>
            </a:r>
            <a:r>
              <a:rPr lang="en-GB" sz="1600" dirty="0">
                <a:solidFill>
                  <a:schemeClr val="tx1"/>
                </a:solidFill>
              </a:rPr>
              <a:t> </a:t>
            </a:r>
            <a:r>
              <a:rPr lang="en-GB" sz="1600" dirty="0" err="1">
                <a:solidFill>
                  <a:schemeClr val="tx1"/>
                </a:solidFill>
              </a:rPr>
              <a:t>službene</a:t>
            </a:r>
            <a:r>
              <a:rPr lang="en-GB" sz="1600" dirty="0">
                <a:solidFill>
                  <a:schemeClr val="tx1"/>
                </a:solidFill>
              </a:rPr>
              <a:t> profile </a:t>
            </a:r>
            <a:r>
              <a:rPr lang="en-GB" sz="1600" dirty="0" err="1">
                <a:solidFill>
                  <a:schemeClr val="tx1"/>
                </a:solidFill>
              </a:rPr>
              <a:t>na</a:t>
            </a:r>
            <a:r>
              <a:rPr lang="en-GB" sz="1600" dirty="0">
                <a:solidFill>
                  <a:schemeClr val="tx1"/>
                </a:solidFill>
              </a:rPr>
              <a:t> Facebook-u i </a:t>
            </a:r>
            <a:r>
              <a:rPr lang="en-GB" sz="1600" dirty="0" err="1">
                <a:solidFill>
                  <a:schemeClr val="tx1"/>
                </a:solidFill>
              </a:rPr>
              <a:t>Instagramu</a:t>
            </a:r>
            <a:r>
              <a:rPr lang="en-GB" sz="1600" dirty="0">
                <a:solidFill>
                  <a:schemeClr val="tx1"/>
                </a:solidFill>
              </a:rPr>
              <a:t> </a:t>
            </a:r>
            <a:r>
              <a:rPr lang="en-GB" sz="1600" dirty="0" err="1">
                <a:solidFill>
                  <a:schemeClr val="tx1"/>
                </a:solidFill>
              </a:rPr>
              <a:t>putem</a:t>
            </a:r>
            <a:r>
              <a:rPr lang="en-GB" sz="1600" dirty="0">
                <a:solidFill>
                  <a:schemeClr val="tx1"/>
                </a:solidFill>
              </a:rPr>
              <a:t> </a:t>
            </a:r>
            <a:r>
              <a:rPr lang="en-GB" sz="1600" dirty="0" err="1">
                <a:solidFill>
                  <a:schemeClr val="tx1"/>
                </a:solidFill>
              </a:rPr>
              <a:t>kojih</a:t>
            </a:r>
            <a:r>
              <a:rPr lang="en-GB" sz="1600" dirty="0">
                <a:solidFill>
                  <a:schemeClr val="tx1"/>
                </a:solidFill>
              </a:rPr>
              <a:t> </a:t>
            </a:r>
            <a:r>
              <a:rPr lang="en-GB" sz="1600" dirty="0" err="1">
                <a:solidFill>
                  <a:schemeClr val="tx1"/>
                </a:solidFill>
              </a:rPr>
              <a:t>ponekad</a:t>
            </a:r>
            <a:r>
              <a:rPr lang="en-GB" sz="1600" dirty="0">
                <a:solidFill>
                  <a:schemeClr val="tx1"/>
                </a:solidFill>
              </a:rPr>
              <a:t> </a:t>
            </a:r>
            <a:r>
              <a:rPr lang="en-GB" sz="1600" dirty="0" err="1">
                <a:solidFill>
                  <a:schemeClr val="tx1"/>
                </a:solidFill>
              </a:rPr>
              <a:t>organizira</a:t>
            </a:r>
            <a:r>
              <a:rPr lang="en-GB" sz="1600" dirty="0">
                <a:solidFill>
                  <a:schemeClr val="tx1"/>
                </a:solidFill>
              </a:rPr>
              <a:t> </a:t>
            </a:r>
            <a:r>
              <a:rPr lang="en-GB" sz="1600" dirty="0" err="1">
                <a:solidFill>
                  <a:schemeClr val="tx1"/>
                </a:solidFill>
              </a:rPr>
              <a:t>nagradne</a:t>
            </a:r>
            <a:r>
              <a:rPr lang="en-GB" sz="1600" dirty="0">
                <a:solidFill>
                  <a:schemeClr val="tx1"/>
                </a:solidFill>
              </a:rPr>
              <a:t> </a:t>
            </a:r>
            <a:r>
              <a:rPr lang="en-GB" sz="1600" dirty="0" err="1">
                <a:solidFill>
                  <a:schemeClr val="tx1"/>
                </a:solidFill>
              </a:rPr>
              <a:t>natječaje</a:t>
            </a:r>
            <a:r>
              <a:rPr lang="en-GB" sz="1600" dirty="0">
                <a:solidFill>
                  <a:schemeClr val="tx1"/>
                </a:solidFill>
              </a:rPr>
              <a:t> s </a:t>
            </a:r>
            <a:r>
              <a:rPr lang="en-GB" sz="1600" dirty="0" err="1">
                <a:solidFill>
                  <a:schemeClr val="tx1"/>
                </a:solidFill>
              </a:rPr>
              <a:t>odličnim</a:t>
            </a:r>
            <a:r>
              <a:rPr lang="en-GB" sz="1600" dirty="0">
                <a:solidFill>
                  <a:schemeClr val="tx1"/>
                </a:solidFill>
              </a:rPr>
              <a:t> </a:t>
            </a:r>
            <a:r>
              <a:rPr lang="en-GB" sz="1600" dirty="0" err="1">
                <a:solidFill>
                  <a:schemeClr val="tx1"/>
                </a:solidFill>
              </a:rPr>
              <a:t>odazivom</a:t>
            </a:r>
            <a:r>
              <a:rPr lang="en-GB" sz="1600" dirty="0">
                <a:solidFill>
                  <a:schemeClr val="tx1"/>
                </a:solidFill>
              </a:rPr>
              <a:t>. </a:t>
            </a:r>
            <a:endParaRPr lang="hr-HR" sz="1600" dirty="0">
              <a:solidFill>
                <a:schemeClr val="tx1"/>
              </a:solidFill>
            </a:endParaRPr>
          </a:p>
          <a:p>
            <a:r>
              <a:rPr lang="en-GB" sz="1600" dirty="0" err="1">
                <a:solidFill>
                  <a:schemeClr val="tx1"/>
                </a:solidFill>
              </a:rPr>
              <a:t>Prije</a:t>
            </a:r>
            <a:r>
              <a:rPr lang="en-GB" sz="1600" dirty="0">
                <a:solidFill>
                  <a:schemeClr val="tx1"/>
                </a:solidFill>
              </a:rPr>
              <a:t> </a:t>
            </a:r>
            <a:r>
              <a:rPr lang="en-GB" sz="1600" dirty="0" err="1">
                <a:solidFill>
                  <a:schemeClr val="tx1"/>
                </a:solidFill>
              </a:rPr>
              <a:t>prve</a:t>
            </a:r>
            <a:r>
              <a:rPr lang="en-GB" sz="1600" dirty="0">
                <a:solidFill>
                  <a:schemeClr val="tx1"/>
                </a:solidFill>
              </a:rPr>
              <a:t> </a:t>
            </a:r>
            <a:r>
              <a:rPr lang="en-GB" sz="1600" dirty="0" err="1">
                <a:solidFill>
                  <a:schemeClr val="tx1"/>
                </a:solidFill>
              </a:rPr>
              <a:t>kupnje</a:t>
            </a:r>
            <a:r>
              <a:rPr lang="en-GB" sz="1600" dirty="0">
                <a:solidFill>
                  <a:schemeClr val="tx1"/>
                </a:solidFill>
              </a:rPr>
              <a:t> u </a:t>
            </a:r>
            <a:r>
              <a:rPr lang="en-GB" sz="1600" dirty="0" err="1">
                <a:solidFill>
                  <a:schemeClr val="tx1"/>
                </a:solidFill>
              </a:rPr>
              <a:t>prodavaonici</a:t>
            </a:r>
            <a:r>
              <a:rPr lang="en-GB" sz="1600" dirty="0">
                <a:solidFill>
                  <a:schemeClr val="tx1"/>
                </a:solidFill>
              </a:rPr>
              <a:t> ili </a:t>
            </a:r>
            <a:r>
              <a:rPr lang="en-GB" sz="1600" dirty="0" err="1">
                <a:solidFill>
                  <a:schemeClr val="tx1"/>
                </a:solidFill>
              </a:rPr>
              <a:t>prilikom</a:t>
            </a:r>
            <a:r>
              <a:rPr lang="en-GB" sz="1600" dirty="0">
                <a:solidFill>
                  <a:schemeClr val="tx1"/>
                </a:solidFill>
              </a:rPr>
              <a:t> </a:t>
            </a:r>
            <a:r>
              <a:rPr lang="en-GB" sz="1600" dirty="0" err="1">
                <a:solidFill>
                  <a:schemeClr val="tx1"/>
                </a:solidFill>
              </a:rPr>
              <a:t>registracije</a:t>
            </a:r>
            <a:r>
              <a:rPr lang="en-GB" sz="1600" dirty="0">
                <a:solidFill>
                  <a:schemeClr val="tx1"/>
                </a:solidFill>
              </a:rPr>
              <a:t> u </a:t>
            </a:r>
            <a:r>
              <a:rPr lang="en-GB" sz="1600" dirty="0" err="1">
                <a:solidFill>
                  <a:schemeClr val="tx1"/>
                </a:solidFill>
              </a:rPr>
              <a:t>webshop</a:t>
            </a:r>
            <a:r>
              <a:rPr lang="en-GB" sz="1600" dirty="0">
                <a:solidFill>
                  <a:schemeClr val="tx1"/>
                </a:solidFill>
              </a:rPr>
              <a:t>, </a:t>
            </a:r>
            <a:r>
              <a:rPr lang="en-GB" sz="1600" dirty="0" err="1">
                <a:solidFill>
                  <a:schemeClr val="tx1"/>
                </a:solidFill>
              </a:rPr>
              <a:t>kupcima</a:t>
            </a:r>
            <a:r>
              <a:rPr lang="en-GB" sz="1600" dirty="0">
                <a:solidFill>
                  <a:schemeClr val="tx1"/>
                </a:solidFill>
              </a:rPr>
              <a:t> se </a:t>
            </a:r>
            <a:r>
              <a:rPr lang="en-GB" sz="1600" dirty="0" err="1">
                <a:solidFill>
                  <a:schemeClr val="tx1"/>
                </a:solidFill>
              </a:rPr>
              <a:t>nudi</a:t>
            </a:r>
            <a:r>
              <a:rPr lang="en-GB" sz="1600" dirty="0">
                <a:solidFill>
                  <a:schemeClr val="tx1"/>
                </a:solidFill>
              </a:rPr>
              <a:t> </a:t>
            </a:r>
            <a:r>
              <a:rPr lang="en-GB" sz="1600" dirty="0" err="1">
                <a:solidFill>
                  <a:schemeClr val="tx1"/>
                </a:solidFill>
              </a:rPr>
              <a:t>učlanjenje</a:t>
            </a:r>
            <a:r>
              <a:rPr lang="en-GB" sz="1600" dirty="0">
                <a:solidFill>
                  <a:schemeClr val="tx1"/>
                </a:solidFill>
              </a:rPr>
              <a:t> u program </a:t>
            </a:r>
            <a:r>
              <a:rPr lang="en-GB" sz="1600" dirty="0" err="1">
                <a:solidFill>
                  <a:schemeClr val="tx1"/>
                </a:solidFill>
              </a:rPr>
              <a:t>vjernosti</a:t>
            </a:r>
            <a:r>
              <a:rPr lang="en-GB" sz="1600" dirty="0">
                <a:solidFill>
                  <a:schemeClr val="tx1"/>
                </a:solidFill>
              </a:rPr>
              <a:t> (loyalty) </a:t>
            </a:r>
            <a:r>
              <a:rPr lang="en-GB" sz="1600" dirty="0" err="1">
                <a:solidFill>
                  <a:schemeClr val="tx1"/>
                </a:solidFill>
              </a:rPr>
              <a:t>gdje</a:t>
            </a:r>
            <a:r>
              <a:rPr lang="en-GB" sz="1600" dirty="0">
                <a:solidFill>
                  <a:schemeClr val="tx1"/>
                </a:solidFill>
              </a:rPr>
              <a:t> </a:t>
            </a:r>
            <a:r>
              <a:rPr lang="en-GB" sz="1600" dirty="0" err="1">
                <a:solidFill>
                  <a:schemeClr val="tx1"/>
                </a:solidFill>
              </a:rPr>
              <a:t>skupljanjem</a:t>
            </a:r>
            <a:r>
              <a:rPr lang="en-GB" sz="1600" dirty="0">
                <a:solidFill>
                  <a:schemeClr val="tx1"/>
                </a:solidFill>
              </a:rPr>
              <a:t> </a:t>
            </a:r>
            <a:r>
              <a:rPr lang="en-GB" sz="1600" dirty="0" err="1">
                <a:solidFill>
                  <a:schemeClr val="tx1"/>
                </a:solidFill>
              </a:rPr>
              <a:t>bodova</a:t>
            </a:r>
            <a:r>
              <a:rPr lang="en-GB" sz="1600" dirty="0">
                <a:solidFill>
                  <a:schemeClr val="tx1"/>
                </a:solidFill>
              </a:rPr>
              <a:t> </a:t>
            </a:r>
            <a:r>
              <a:rPr lang="en-GB" sz="1600" dirty="0" err="1">
                <a:solidFill>
                  <a:schemeClr val="tx1"/>
                </a:solidFill>
              </a:rPr>
              <a:t>ostvaruju</a:t>
            </a:r>
            <a:r>
              <a:rPr lang="en-GB" sz="1600" dirty="0">
                <a:solidFill>
                  <a:schemeClr val="tx1"/>
                </a:solidFill>
              </a:rPr>
              <a:t> </a:t>
            </a:r>
            <a:r>
              <a:rPr lang="en-GB" sz="1600" dirty="0" err="1">
                <a:solidFill>
                  <a:schemeClr val="tx1"/>
                </a:solidFill>
              </a:rPr>
              <a:t>popuste</a:t>
            </a:r>
            <a:r>
              <a:rPr lang="en-GB" sz="1600" dirty="0">
                <a:solidFill>
                  <a:schemeClr val="tx1"/>
                </a:solidFill>
              </a:rPr>
              <a:t> </a:t>
            </a:r>
            <a:r>
              <a:rPr lang="en-GB" sz="1600" dirty="0" err="1">
                <a:solidFill>
                  <a:schemeClr val="tx1"/>
                </a:solidFill>
              </a:rPr>
              <a:t>na</a:t>
            </a:r>
            <a:r>
              <a:rPr lang="en-GB" sz="1600" dirty="0">
                <a:solidFill>
                  <a:schemeClr val="tx1"/>
                </a:solidFill>
              </a:rPr>
              <a:t> </a:t>
            </a:r>
            <a:r>
              <a:rPr lang="en-GB" sz="1600" dirty="0" err="1">
                <a:solidFill>
                  <a:schemeClr val="tx1"/>
                </a:solidFill>
              </a:rPr>
              <a:t>buduće</a:t>
            </a:r>
            <a:r>
              <a:rPr lang="en-GB" sz="1600" dirty="0">
                <a:solidFill>
                  <a:schemeClr val="tx1"/>
                </a:solidFill>
              </a:rPr>
              <a:t> </a:t>
            </a:r>
            <a:r>
              <a:rPr lang="en-GB" sz="1600" dirty="0" err="1">
                <a:solidFill>
                  <a:schemeClr val="tx1"/>
                </a:solidFill>
              </a:rPr>
              <a:t>kupnje</a:t>
            </a:r>
            <a:r>
              <a:rPr lang="en-GB" sz="1600" dirty="0">
                <a:solidFill>
                  <a:schemeClr val="tx1"/>
                </a:solidFill>
              </a:rPr>
              <a:t> i </a:t>
            </a:r>
            <a:r>
              <a:rPr lang="en-GB" sz="1600" dirty="0" err="1">
                <a:solidFill>
                  <a:schemeClr val="tx1"/>
                </a:solidFill>
              </a:rPr>
              <a:t>informira</a:t>
            </a:r>
            <a:r>
              <a:rPr lang="en-GB" sz="1600" dirty="0">
                <a:solidFill>
                  <a:schemeClr val="tx1"/>
                </a:solidFill>
              </a:rPr>
              <a:t> </a:t>
            </a:r>
            <a:r>
              <a:rPr lang="en-GB" sz="1600" dirty="0" err="1">
                <a:solidFill>
                  <a:schemeClr val="tx1"/>
                </a:solidFill>
              </a:rPr>
              <a:t>ih</a:t>
            </a:r>
            <a:r>
              <a:rPr lang="en-GB" sz="1600" dirty="0">
                <a:solidFill>
                  <a:schemeClr val="tx1"/>
                </a:solidFill>
              </a:rPr>
              <a:t> se o </a:t>
            </a:r>
            <a:r>
              <a:rPr lang="en-GB" sz="1600" dirty="0" err="1">
                <a:solidFill>
                  <a:schemeClr val="tx1"/>
                </a:solidFill>
              </a:rPr>
              <a:t>akcijama</a:t>
            </a:r>
            <a:r>
              <a:rPr lang="en-GB" sz="1600" dirty="0">
                <a:solidFill>
                  <a:schemeClr val="tx1"/>
                </a:solidFill>
              </a:rPr>
              <a:t> i </a:t>
            </a:r>
            <a:r>
              <a:rPr lang="en-GB" sz="1600" dirty="0" err="1">
                <a:solidFill>
                  <a:schemeClr val="tx1"/>
                </a:solidFill>
              </a:rPr>
              <a:t>proizvodima</a:t>
            </a:r>
            <a:r>
              <a:rPr lang="en-GB" sz="1600" dirty="0">
                <a:solidFill>
                  <a:schemeClr val="tx1"/>
                </a:solidFill>
              </a:rPr>
              <a:t> koji bi </a:t>
            </a:r>
            <a:r>
              <a:rPr lang="en-GB" sz="1600" dirty="0" err="1">
                <a:solidFill>
                  <a:schemeClr val="tx1"/>
                </a:solidFill>
              </a:rPr>
              <a:t>ih</a:t>
            </a:r>
            <a:r>
              <a:rPr lang="en-GB" sz="1600" dirty="0">
                <a:solidFill>
                  <a:schemeClr val="tx1"/>
                </a:solidFill>
              </a:rPr>
              <a:t> </a:t>
            </a:r>
            <a:r>
              <a:rPr lang="en-GB" sz="1600" dirty="0" err="1">
                <a:solidFill>
                  <a:schemeClr val="tx1"/>
                </a:solidFill>
              </a:rPr>
              <a:t>mogli</a:t>
            </a:r>
            <a:r>
              <a:rPr lang="en-GB" sz="1600" dirty="0">
                <a:solidFill>
                  <a:schemeClr val="tx1"/>
                </a:solidFill>
              </a:rPr>
              <a:t> </a:t>
            </a:r>
            <a:r>
              <a:rPr lang="en-GB" sz="1600" dirty="0" err="1">
                <a:solidFill>
                  <a:schemeClr val="tx1"/>
                </a:solidFill>
              </a:rPr>
              <a:t>zanimati</a:t>
            </a:r>
            <a:r>
              <a:rPr lang="en-GB" sz="1600" dirty="0">
                <a:solidFill>
                  <a:schemeClr val="tx1"/>
                </a:solidFill>
              </a:rPr>
              <a:t> </a:t>
            </a:r>
            <a:r>
              <a:rPr lang="en-GB" sz="1600" dirty="0" err="1">
                <a:solidFill>
                  <a:schemeClr val="tx1"/>
                </a:solidFill>
              </a:rPr>
              <a:t>putem</a:t>
            </a:r>
            <a:r>
              <a:rPr lang="en-GB" sz="1600" dirty="0">
                <a:solidFill>
                  <a:schemeClr val="tx1"/>
                </a:solidFill>
              </a:rPr>
              <a:t> </a:t>
            </a:r>
            <a:r>
              <a:rPr lang="en-GB" sz="1600" dirty="0" err="1">
                <a:solidFill>
                  <a:schemeClr val="tx1"/>
                </a:solidFill>
              </a:rPr>
              <a:t>newslettera</a:t>
            </a:r>
            <a:r>
              <a:rPr lang="en-GB" sz="1600" dirty="0">
                <a:solidFill>
                  <a:schemeClr val="tx1"/>
                </a:solidFill>
              </a:rPr>
              <a:t>. </a:t>
            </a:r>
            <a:endParaRPr lang="hr-HR" sz="1600" dirty="0">
              <a:solidFill>
                <a:schemeClr val="tx1"/>
              </a:solidFill>
            </a:endParaRPr>
          </a:p>
          <a:p>
            <a:r>
              <a:rPr lang="en-GB" sz="1600" dirty="0" err="1">
                <a:solidFill>
                  <a:schemeClr val="tx1"/>
                </a:solidFill>
              </a:rPr>
              <a:t>Kupci</a:t>
            </a:r>
            <a:r>
              <a:rPr lang="en-GB" sz="1600" dirty="0">
                <a:solidFill>
                  <a:schemeClr val="tx1"/>
                </a:solidFill>
              </a:rPr>
              <a:t> </a:t>
            </a:r>
            <a:r>
              <a:rPr lang="hr-HR" sz="1600" dirty="0">
                <a:solidFill>
                  <a:schemeClr val="tx1"/>
                </a:solidFill>
              </a:rPr>
              <a:t>kolače i torte </a:t>
            </a:r>
            <a:r>
              <a:rPr lang="en-GB" sz="1600" dirty="0">
                <a:solidFill>
                  <a:schemeClr val="tx1"/>
                </a:solidFill>
              </a:rPr>
              <a:t>za </a:t>
            </a:r>
            <a:r>
              <a:rPr lang="en-GB" sz="1600" dirty="0" err="1">
                <a:solidFill>
                  <a:schemeClr val="tx1"/>
                </a:solidFill>
              </a:rPr>
              <a:t>različite</a:t>
            </a:r>
            <a:r>
              <a:rPr lang="en-GB" sz="1600" dirty="0">
                <a:solidFill>
                  <a:schemeClr val="tx1"/>
                </a:solidFill>
              </a:rPr>
              <a:t> </a:t>
            </a:r>
            <a:r>
              <a:rPr lang="en-GB" sz="1600" dirty="0" err="1">
                <a:solidFill>
                  <a:schemeClr val="tx1"/>
                </a:solidFill>
              </a:rPr>
              <a:t>prigode</a:t>
            </a:r>
            <a:r>
              <a:rPr lang="en-GB" sz="1600" dirty="0">
                <a:solidFill>
                  <a:schemeClr val="tx1"/>
                </a:solidFill>
              </a:rPr>
              <a:t> </a:t>
            </a:r>
            <a:r>
              <a:rPr lang="en-GB" sz="1600" dirty="0" err="1">
                <a:solidFill>
                  <a:schemeClr val="tx1"/>
                </a:solidFill>
              </a:rPr>
              <a:t>mogu</a:t>
            </a:r>
            <a:r>
              <a:rPr lang="en-GB" sz="1600" dirty="0">
                <a:solidFill>
                  <a:schemeClr val="tx1"/>
                </a:solidFill>
              </a:rPr>
              <a:t> i </a:t>
            </a:r>
            <a:r>
              <a:rPr lang="en-GB" sz="1600" dirty="0" err="1">
                <a:solidFill>
                  <a:schemeClr val="tx1"/>
                </a:solidFill>
              </a:rPr>
              <a:t>unaprijed</a:t>
            </a:r>
            <a:r>
              <a:rPr lang="en-GB" sz="1600" dirty="0">
                <a:solidFill>
                  <a:schemeClr val="tx1"/>
                </a:solidFill>
              </a:rPr>
              <a:t> </a:t>
            </a:r>
            <a:r>
              <a:rPr lang="en-GB" sz="1600" dirty="0" err="1">
                <a:solidFill>
                  <a:schemeClr val="tx1"/>
                </a:solidFill>
              </a:rPr>
              <a:t>naručiti</a:t>
            </a:r>
            <a:r>
              <a:rPr lang="en-GB" sz="1600" dirty="0">
                <a:solidFill>
                  <a:schemeClr val="tx1"/>
                </a:solidFill>
              </a:rPr>
              <a:t> </a:t>
            </a:r>
            <a:r>
              <a:rPr lang="en-GB" sz="1600" dirty="0" err="1">
                <a:solidFill>
                  <a:schemeClr val="tx1"/>
                </a:solidFill>
              </a:rPr>
              <a:t>telefonom</a:t>
            </a:r>
            <a:r>
              <a:rPr lang="en-GB" sz="1600" dirty="0">
                <a:solidFill>
                  <a:schemeClr val="tx1"/>
                </a:solidFill>
              </a:rPr>
              <a:t> ili online, a </a:t>
            </a:r>
            <a:r>
              <a:rPr lang="en-GB" sz="1600" dirty="0" err="1">
                <a:solidFill>
                  <a:schemeClr val="tx1"/>
                </a:solidFill>
              </a:rPr>
              <a:t>preuzeti</a:t>
            </a:r>
            <a:r>
              <a:rPr lang="en-GB" sz="1600" dirty="0">
                <a:solidFill>
                  <a:schemeClr val="tx1"/>
                </a:solidFill>
              </a:rPr>
              <a:t> </a:t>
            </a:r>
            <a:r>
              <a:rPr lang="en-GB" sz="1600" dirty="0" err="1">
                <a:solidFill>
                  <a:schemeClr val="tx1"/>
                </a:solidFill>
              </a:rPr>
              <a:t>ih</a:t>
            </a:r>
            <a:r>
              <a:rPr lang="en-GB" sz="1600" dirty="0">
                <a:solidFill>
                  <a:schemeClr val="tx1"/>
                </a:solidFill>
              </a:rPr>
              <a:t> </a:t>
            </a:r>
            <a:r>
              <a:rPr lang="en-GB" sz="1600" dirty="0" err="1">
                <a:solidFill>
                  <a:schemeClr val="tx1"/>
                </a:solidFill>
              </a:rPr>
              <a:t>mogu</a:t>
            </a:r>
            <a:r>
              <a:rPr lang="en-GB" sz="1600" dirty="0">
                <a:solidFill>
                  <a:schemeClr val="tx1"/>
                </a:solidFill>
              </a:rPr>
              <a:t> </a:t>
            </a:r>
            <a:r>
              <a:rPr lang="en-GB" sz="1600" dirty="0" err="1">
                <a:solidFill>
                  <a:schemeClr val="tx1"/>
                </a:solidFill>
              </a:rPr>
              <a:t>osobno</a:t>
            </a:r>
            <a:r>
              <a:rPr lang="en-GB" sz="1600" dirty="0">
                <a:solidFill>
                  <a:schemeClr val="tx1"/>
                </a:solidFill>
              </a:rPr>
              <a:t> ili </a:t>
            </a:r>
            <a:r>
              <a:rPr lang="en-GB" sz="1600" dirty="0" err="1">
                <a:solidFill>
                  <a:schemeClr val="tx1"/>
                </a:solidFill>
              </a:rPr>
              <a:t>im</a:t>
            </a:r>
            <a:r>
              <a:rPr lang="en-GB" sz="1600" dirty="0">
                <a:solidFill>
                  <a:schemeClr val="tx1"/>
                </a:solidFill>
              </a:rPr>
              <a:t> se </a:t>
            </a:r>
            <a:r>
              <a:rPr lang="en-GB" sz="1600" dirty="0" err="1">
                <a:solidFill>
                  <a:schemeClr val="tx1"/>
                </a:solidFill>
              </a:rPr>
              <a:t>šalju</a:t>
            </a:r>
            <a:r>
              <a:rPr lang="en-GB" sz="1600" dirty="0">
                <a:solidFill>
                  <a:schemeClr val="tx1"/>
                </a:solidFill>
              </a:rPr>
              <a:t> </a:t>
            </a:r>
            <a:r>
              <a:rPr lang="en-GB" sz="1600" dirty="0" err="1">
                <a:solidFill>
                  <a:schemeClr val="tx1"/>
                </a:solidFill>
              </a:rPr>
              <a:t>dostavnom</a:t>
            </a:r>
            <a:r>
              <a:rPr lang="en-GB" sz="1600" dirty="0">
                <a:solidFill>
                  <a:schemeClr val="tx1"/>
                </a:solidFill>
              </a:rPr>
              <a:t> </a:t>
            </a:r>
            <a:r>
              <a:rPr lang="en-GB" sz="1600" dirty="0" err="1">
                <a:solidFill>
                  <a:schemeClr val="tx1"/>
                </a:solidFill>
              </a:rPr>
              <a:t>službom</a:t>
            </a:r>
            <a:r>
              <a:rPr lang="en-GB" sz="1600" dirty="0">
                <a:solidFill>
                  <a:schemeClr val="tx1"/>
                </a:solidFill>
              </a:rPr>
              <a:t>. </a:t>
            </a:r>
            <a:endParaRPr lang="hr-HR" sz="1600" dirty="0">
              <a:solidFill>
                <a:schemeClr val="tx1"/>
              </a:solidFill>
            </a:endParaRPr>
          </a:p>
          <a:p>
            <a:r>
              <a:rPr lang="en-GB" sz="1600" dirty="0">
                <a:solidFill>
                  <a:schemeClr val="tx1"/>
                </a:solidFill>
              </a:rPr>
              <a:t>U </a:t>
            </a:r>
            <a:r>
              <a:rPr lang="en-GB" sz="1600" dirty="0" err="1">
                <a:solidFill>
                  <a:schemeClr val="tx1"/>
                </a:solidFill>
              </a:rPr>
              <a:t>organizaciji</a:t>
            </a:r>
            <a:r>
              <a:rPr lang="en-GB" sz="1600" dirty="0">
                <a:solidFill>
                  <a:schemeClr val="tx1"/>
                </a:solidFill>
              </a:rPr>
              <a:t> </a:t>
            </a:r>
            <a:r>
              <a:rPr lang="en-GB" sz="1600" dirty="0" err="1">
                <a:solidFill>
                  <a:schemeClr val="tx1"/>
                </a:solidFill>
              </a:rPr>
              <a:t>poslovanja</a:t>
            </a:r>
            <a:r>
              <a:rPr lang="en-GB" sz="1600" dirty="0">
                <a:solidFill>
                  <a:schemeClr val="tx1"/>
                </a:solidFill>
              </a:rPr>
              <a:t> </a:t>
            </a:r>
            <a:r>
              <a:rPr lang="en-GB" sz="1600" dirty="0" err="1">
                <a:solidFill>
                  <a:schemeClr val="tx1"/>
                </a:solidFill>
              </a:rPr>
              <a:t>tvrtka</a:t>
            </a:r>
            <a:r>
              <a:rPr lang="en-GB" sz="1600" dirty="0">
                <a:solidFill>
                  <a:schemeClr val="tx1"/>
                </a:solidFill>
              </a:rPr>
              <a:t> </a:t>
            </a:r>
            <a:r>
              <a:rPr lang="en-GB" sz="1600" dirty="0" err="1">
                <a:solidFill>
                  <a:schemeClr val="tx1"/>
                </a:solidFill>
              </a:rPr>
              <a:t>koristi</a:t>
            </a:r>
            <a:r>
              <a:rPr lang="en-GB" sz="1600" dirty="0">
                <a:solidFill>
                  <a:schemeClr val="tx1"/>
                </a:solidFill>
              </a:rPr>
              <a:t> </a:t>
            </a:r>
            <a:r>
              <a:rPr lang="en-GB" sz="1600" dirty="0" err="1">
                <a:solidFill>
                  <a:schemeClr val="tx1"/>
                </a:solidFill>
              </a:rPr>
              <a:t>interni</a:t>
            </a:r>
            <a:r>
              <a:rPr lang="en-GB" sz="1600" dirty="0">
                <a:solidFill>
                  <a:schemeClr val="tx1"/>
                </a:solidFill>
              </a:rPr>
              <a:t> CRM </a:t>
            </a:r>
            <a:r>
              <a:rPr lang="en-GB" sz="1600" dirty="0" err="1">
                <a:solidFill>
                  <a:schemeClr val="tx1"/>
                </a:solidFill>
              </a:rPr>
              <a:t>sustav</a:t>
            </a:r>
            <a:r>
              <a:rPr lang="en-GB" sz="1600" dirty="0">
                <a:solidFill>
                  <a:schemeClr val="tx1"/>
                </a:solidFill>
              </a:rPr>
              <a:t> </a:t>
            </a:r>
            <a:r>
              <a:rPr lang="en-GB" sz="1600" dirty="0" err="1">
                <a:solidFill>
                  <a:schemeClr val="tx1"/>
                </a:solidFill>
              </a:rPr>
              <a:t>te</a:t>
            </a:r>
            <a:r>
              <a:rPr lang="en-GB" sz="1600" dirty="0">
                <a:solidFill>
                  <a:schemeClr val="tx1"/>
                </a:solidFill>
              </a:rPr>
              <a:t> </a:t>
            </a:r>
            <a:r>
              <a:rPr lang="en-GB" sz="1600" dirty="0" err="1">
                <a:solidFill>
                  <a:schemeClr val="tx1"/>
                </a:solidFill>
              </a:rPr>
              <a:t>poznati</a:t>
            </a:r>
            <a:r>
              <a:rPr lang="en-GB" sz="1600" dirty="0">
                <a:solidFill>
                  <a:schemeClr val="tx1"/>
                </a:solidFill>
              </a:rPr>
              <a:t> </a:t>
            </a:r>
            <a:r>
              <a:rPr lang="en-GB" sz="1600" dirty="0" err="1">
                <a:solidFill>
                  <a:schemeClr val="tx1"/>
                </a:solidFill>
              </a:rPr>
              <a:t>knjigovodstveni</a:t>
            </a:r>
            <a:r>
              <a:rPr lang="en-GB" sz="1600" dirty="0">
                <a:solidFill>
                  <a:schemeClr val="tx1"/>
                </a:solidFill>
              </a:rPr>
              <a:t> program. </a:t>
            </a:r>
            <a:endParaRPr lang="hr-HR" sz="1600" dirty="0">
              <a:solidFill>
                <a:schemeClr val="tx1"/>
              </a:solidFill>
            </a:endParaRPr>
          </a:p>
          <a:p>
            <a:r>
              <a:rPr lang="en-GB" sz="1600" dirty="0" err="1">
                <a:solidFill>
                  <a:schemeClr val="tx1"/>
                </a:solidFill>
              </a:rPr>
              <a:t>Poslovni</a:t>
            </a:r>
            <a:r>
              <a:rPr lang="en-GB" sz="1600" dirty="0">
                <a:solidFill>
                  <a:schemeClr val="tx1"/>
                </a:solidFill>
              </a:rPr>
              <a:t> </a:t>
            </a:r>
            <a:r>
              <a:rPr lang="en-GB" sz="1600" dirty="0" err="1">
                <a:solidFill>
                  <a:schemeClr val="tx1"/>
                </a:solidFill>
              </a:rPr>
              <a:t>prostori</a:t>
            </a:r>
            <a:r>
              <a:rPr lang="en-GB" sz="1600" dirty="0">
                <a:solidFill>
                  <a:schemeClr val="tx1"/>
                </a:solidFill>
              </a:rPr>
              <a:t> </a:t>
            </a:r>
            <a:r>
              <a:rPr lang="en-GB" sz="1600" dirty="0" err="1">
                <a:solidFill>
                  <a:schemeClr val="tx1"/>
                </a:solidFill>
              </a:rPr>
              <a:t>su</a:t>
            </a:r>
            <a:r>
              <a:rPr lang="en-GB" sz="1600" dirty="0">
                <a:solidFill>
                  <a:schemeClr val="tx1"/>
                </a:solidFill>
              </a:rPr>
              <a:t> u </a:t>
            </a:r>
            <a:r>
              <a:rPr lang="en-GB" sz="1600" dirty="0" err="1">
                <a:solidFill>
                  <a:schemeClr val="tx1"/>
                </a:solidFill>
              </a:rPr>
              <a:t>zakupu</a:t>
            </a:r>
            <a:r>
              <a:rPr lang="en-GB" sz="1600" dirty="0">
                <a:solidFill>
                  <a:schemeClr val="tx1"/>
                </a:solidFill>
              </a:rPr>
              <a:t>, a za </a:t>
            </a:r>
            <a:r>
              <a:rPr lang="en-GB" sz="1600" dirty="0" err="1">
                <a:solidFill>
                  <a:schemeClr val="tx1"/>
                </a:solidFill>
              </a:rPr>
              <a:t>zaštitu</a:t>
            </a:r>
            <a:r>
              <a:rPr lang="en-GB" sz="1600" dirty="0">
                <a:solidFill>
                  <a:schemeClr val="tx1"/>
                </a:solidFill>
              </a:rPr>
              <a:t> </a:t>
            </a:r>
            <a:r>
              <a:rPr lang="en-GB" sz="1600" dirty="0" err="1">
                <a:solidFill>
                  <a:schemeClr val="tx1"/>
                </a:solidFill>
              </a:rPr>
              <a:t>pojedinih</a:t>
            </a:r>
            <a:r>
              <a:rPr lang="en-GB" sz="1600" dirty="0">
                <a:solidFill>
                  <a:schemeClr val="tx1"/>
                </a:solidFill>
              </a:rPr>
              <a:t> </a:t>
            </a:r>
            <a:r>
              <a:rPr lang="en-GB" sz="1600" dirty="0" err="1">
                <a:solidFill>
                  <a:schemeClr val="tx1"/>
                </a:solidFill>
              </a:rPr>
              <a:t>poslovnica</a:t>
            </a:r>
            <a:r>
              <a:rPr lang="en-GB" sz="1600" dirty="0">
                <a:solidFill>
                  <a:schemeClr val="tx1"/>
                </a:solidFill>
              </a:rPr>
              <a:t> od </a:t>
            </a:r>
            <a:r>
              <a:rPr lang="en-GB" sz="1600" dirty="0" err="1">
                <a:solidFill>
                  <a:schemeClr val="tx1"/>
                </a:solidFill>
              </a:rPr>
              <a:t>provala</a:t>
            </a:r>
            <a:r>
              <a:rPr lang="en-GB" sz="1600" dirty="0">
                <a:solidFill>
                  <a:schemeClr val="tx1"/>
                </a:solidFill>
              </a:rPr>
              <a:t> </a:t>
            </a:r>
            <a:r>
              <a:rPr lang="en-GB" sz="1600" dirty="0" err="1">
                <a:solidFill>
                  <a:schemeClr val="tx1"/>
                </a:solidFill>
              </a:rPr>
              <a:t>koristi</a:t>
            </a:r>
            <a:r>
              <a:rPr lang="en-GB" sz="1600" dirty="0">
                <a:solidFill>
                  <a:schemeClr val="tx1"/>
                </a:solidFill>
              </a:rPr>
              <a:t> se </a:t>
            </a:r>
            <a:r>
              <a:rPr lang="en-GB" sz="1600" dirty="0" err="1">
                <a:solidFill>
                  <a:schemeClr val="tx1"/>
                </a:solidFill>
              </a:rPr>
              <a:t>videonadzor</a:t>
            </a:r>
            <a:r>
              <a:rPr lang="en-GB" sz="1600" dirty="0">
                <a:solidFill>
                  <a:schemeClr val="tx1"/>
                </a:solidFill>
              </a:rPr>
              <a:t> </a:t>
            </a:r>
            <a:r>
              <a:rPr lang="en-GB" sz="1600" dirty="0" err="1">
                <a:solidFill>
                  <a:schemeClr val="tx1"/>
                </a:solidFill>
              </a:rPr>
              <a:t>sa</a:t>
            </a:r>
            <a:r>
              <a:rPr lang="en-GB" sz="1600" dirty="0">
                <a:solidFill>
                  <a:schemeClr val="tx1"/>
                </a:solidFill>
              </a:rPr>
              <a:t> </a:t>
            </a:r>
            <a:r>
              <a:rPr lang="en-GB" sz="1600" dirty="0" err="1">
                <a:solidFill>
                  <a:schemeClr val="tx1"/>
                </a:solidFill>
              </a:rPr>
              <a:t>sustavom</a:t>
            </a:r>
            <a:r>
              <a:rPr lang="en-GB" sz="1600" dirty="0">
                <a:solidFill>
                  <a:schemeClr val="tx1"/>
                </a:solidFill>
              </a:rPr>
              <a:t> </a:t>
            </a:r>
            <a:r>
              <a:rPr lang="en-GB" sz="1600" dirty="0" err="1">
                <a:solidFill>
                  <a:schemeClr val="tx1"/>
                </a:solidFill>
              </a:rPr>
              <a:t>pohrane</a:t>
            </a:r>
            <a:r>
              <a:rPr lang="en-GB" sz="1600" dirty="0">
                <a:solidFill>
                  <a:schemeClr val="tx1"/>
                </a:solidFill>
              </a:rPr>
              <a:t> koji je u </a:t>
            </a:r>
            <a:r>
              <a:rPr lang="en-GB" sz="1600" dirty="0" err="1">
                <a:solidFill>
                  <a:schemeClr val="tx1"/>
                </a:solidFill>
              </a:rPr>
              <a:t>njenom</a:t>
            </a:r>
            <a:r>
              <a:rPr lang="en-GB" sz="1600" dirty="0">
                <a:solidFill>
                  <a:schemeClr val="tx1"/>
                </a:solidFill>
              </a:rPr>
              <a:t> </a:t>
            </a:r>
            <a:r>
              <a:rPr lang="en-GB" sz="1600" dirty="0" err="1">
                <a:solidFill>
                  <a:schemeClr val="tx1"/>
                </a:solidFill>
              </a:rPr>
              <a:t>vlasništvu</a:t>
            </a:r>
            <a:r>
              <a:rPr lang="en-GB" sz="1600" dirty="0">
                <a:solidFill>
                  <a:schemeClr val="tx1"/>
                </a:solidFill>
              </a:rPr>
              <a:t>.</a:t>
            </a:r>
            <a:endParaRPr lang="hr-HR" sz="1600" dirty="0">
              <a:solidFill>
                <a:schemeClr val="tx1"/>
              </a:solidFill>
            </a:endParaRPr>
          </a:p>
          <a:p>
            <a:endParaRPr lang="hr-HR" sz="1600" b="1" dirty="0">
              <a:solidFill>
                <a:schemeClr val="tx1"/>
              </a:solidFill>
            </a:endParaRPr>
          </a:p>
          <a:p>
            <a:r>
              <a:rPr lang="hr-HR" sz="1600" b="1" dirty="0">
                <a:solidFill>
                  <a:srgbClr val="FF0000"/>
                </a:solidFill>
              </a:rPr>
              <a:t>Pitanje za raspravu: Gdje su osobni podaci?</a:t>
            </a:r>
            <a:endParaRPr lang="hr-HR" sz="2000" b="1" dirty="0">
              <a:solidFill>
                <a:srgbClr val="FF0000"/>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Tree>
    <p:extLst>
      <p:ext uri="{BB962C8B-B14F-4D97-AF65-F5344CB8AC3E}">
        <p14:creationId xmlns:p14="http://schemas.microsoft.com/office/powerpoint/2010/main" val="3170209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endParaRPr lang="hr-HR" sz="2000"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latin typeface="Calibri" panose="020F0502020204030204"/>
                <a:ea typeface="+mn-ea"/>
                <a:cs typeface="+mn-cs"/>
              </a:rPr>
              <a:t>RJEŠENJE – KAKO DOSKOČITI PROBLEMU BROJ 1. </a:t>
            </a:r>
            <a:endPar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hr-HR" sz="2000" b="1" dirty="0">
              <a:solidFill>
                <a:srgbClr val="00B050"/>
              </a:solidFill>
            </a:endParaRPr>
          </a:p>
          <a:p>
            <a:r>
              <a:rPr lang="hr-HR" sz="1600" b="1" dirty="0">
                <a:solidFill>
                  <a:schemeClr val="tx1"/>
                </a:solidFill>
              </a:rPr>
              <a:t>A. MAPIRANJE PODATAKA (3 KLJUČNA PITANJA)</a:t>
            </a:r>
          </a:p>
          <a:p>
            <a:pPr marL="285750" indent="-285750">
              <a:buFont typeface="Wingdings" panose="05000000000000000000" pitchFamily="2" charset="2"/>
              <a:buChar char="ü"/>
            </a:pPr>
            <a:r>
              <a:rPr lang="hr-HR" sz="1600" dirty="0">
                <a:solidFill>
                  <a:schemeClr val="tx1"/>
                </a:solidFill>
              </a:rPr>
              <a:t>Č</a:t>
            </a:r>
            <a:r>
              <a:rPr lang="en-GB" sz="1600" dirty="0" err="1">
                <a:solidFill>
                  <a:schemeClr val="tx1"/>
                </a:solidFill>
              </a:rPr>
              <a:t>ije</a:t>
            </a:r>
            <a:r>
              <a:rPr lang="en-GB" sz="1600" dirty="0">
                <a:solidFill>
                  <a:schemeClr val="tx1"/>
                </a:solidFill>
              </a:rPr>
              <a:t> </a:t>
            </a:r>
            <a:r>
              <a:rPr lang="en-GB" sz="1600" dirty="0" err="1">
                <a:solidFill>
                  <a:schemeClr val="tx1"/>
                </a:solidFill>
              </a:rPr>
              <a:t>osobne</a:t>
            </a:r>
            <a:r>
              <a:rPr lang="en-GB" sz="1600" dirty="0">
                <a:solidFill>
                  <a:schemeClr val="tx1"/>
                </a:solidFill>
              </a:rPr>
              <a:t> </a:t>
            </a:r>
            <a:r>
              <a:rPr lang="en-GB" sz="1600" dirty="0" err="1">
                <a:solidFill>
                  <a:schemeClr val="tx1"/>
                </a:solidFill>
              </a:rPr>
              <a:t>podatke</a:t>
            </a:r>
            <a:r>
              <a:rPr lang="en-GB" sz="1600" dirty="0">
                <a:solidFill>
                  <a:schemeClr val="tx1"/>
                </a:solidFill>
              </a:rPr>
              <a:t> </a:t>
            </a:r>
            <a:r>
              <a:rPr lang="en-GB" sz="1600" dirty="0" err="1">
                <a:solidFill>
                  <a:schemeClr val="tx1"/>
                </a:solidFill>
              </a:rPr>
              <a:t>obrađujete</a:t>
            </a:r>
            <a:r>
              <a:rPr lang="hr-HR" sz="1600" dirty="0">
                <a:solidFill>
                  <a:schemeClr val="tx1"/>
                </a:solidFill>
              </a:rPr>
              <a:t>?</a:t>
            </a:r>
          </a:p>
          <a:p>
            <a:r>
              <a:rPr lang="en-GB" sz="1600" dirty="0" err="1">
                <a:solidFill>
                  <a:schemeClr val="tx1"/>
                </a:solidFill>
              </a:rPr>
              <a:t>npr</a:t>
            </a:r>
            <a:r>
              <a:rPr lang="en-GB" sz="1600" dirty="0">
                <a:solidFill>
                  <a:schemeClr val="tx1"/>
                </a:solidFill>
              </a:rPr>
              <a:t>. </a:t>
            </a:r>
            <a:r>
              <a:rPr lang="en-GB" sz="1600" dirty="0" err="1">
                <a:solidFill>
                  <a:schemeClr val="tx1"/>
                </a:solidFill>
              </a:rPr>
              <a:t>zaposlenika</a:t>
            </a:r>
            <a:r>
              <a:rPr lang="en-GB" sz="1600" dirty="0">
                <a:solidFill>
                  <a:schemeClr val="tx1"/>
                </a:solidFill>
              </a:rPr>
              <a:t>, </a:t>
            </a:r>
            <a:r>
              <a:rPr lang="en-GB" sz="1600" dirty="0" err="1">
                <a:solidFill>
                  <a:schemeClr val="tx1"/>
                </a:solidFill>
              </a:rPr>
              <a:t>klijenata</a:t>
            </a:r>
            <a:r>
              <a:rPr lang="en-GB" sz="1600" dirty="0">
                <a:solidFill>
                  <a:schemeClr val="tx1"/>
                </a:solidFill>
              </a:rPr>
              <a:t>, </a:t>
            </a:r>
            <a:r>
              <a:rPr lang="en-GB" sz="1600" dirty="0" err="1">
                <a:solidFill>
                  <a:schemeClr val="tx1"/>
                </a:solidFill>
              </a:rPr>
              <a:t>korisnika</a:t>
            </a:r>
            <a:r>
              <a:rPr lang="en-GB" sz="1600" dirty="0">
                <a:solidFill>
                  <a:schemeClr val="tx1"/>
                </a:solidFill>
              </a:rPr>
              <a:t> </a:t>
            </a:r>
            <a:r>
              <a:rPr lang="en-GB" sz="1600" dirty="0" err="1">
                <a:solidFill>
                  <a:schemeClr val="tx1"/>
                </a:solidFill>
              </a:rPr>
              <a:t>usluga</a:t>
            </a:r>
            <a:endParaRPr lang="hr-HR" sz="1600" dirty="0">
              <a:solidFill>
                <a:schemeClr val="tx1"/>
              </a:solidFill>
            </a:endParaRPr>
          </a:p>
          <a:p>
            <a:pPr marL="285750" indent="-285750">
              <a:buFont typeface="Wingdings" panose="05000000000000000000" pitchFamily="2" charset="2"/>
              <a:buChar char="ü"/>
            </a:pPr>
            <a:r>
              <a:rPr lang="hr-HR" sz="1600" dirty="0">
                <a:solidFill>
                  <a:schemeClr val="tx1"/>
                </a:solidFill>
              </a:rPr>
              <a:t>k</a:t>
            </a:r>
            <a:r>
              <a:rPr lang="en-GB" sz="1600" dirty="0" err="1">
                <a:solidFill>
                  <a:schemeClr val="tx1"/>
                </a:solidFill>
              </a:rPr>
              <a:t>oje</a:t>
            </a:r>
            <a:r>
              <a:rPr lang="en-GB" sz="1600" dirty="0">
                <a:solidFill>
                  <a:schemeClr val="tx1"/>
                </a:solidFill>
              </a:rPr>
              <a:t> </a:t>
            </a:r>
            <a:r>
              <a:rPr lang="en-GB" sz="1600" dirty="0" err="1">
                <a:solidFill>
                  <a:schemeClr val="tx1"/>
                </a:solidFill>
              </a:rPr>
              <a:t>osobne</a:t>
            </a:r>
            <a:r>
              <a:rPr lang="en-GB" sz="1600" dirty="0">
                <a:solidFill>
                  <a:schemeClr val="tx1"/>
                </a:solidFill>
              </a:rPr>
              <a:t> </a:t>
            </a:r>
            <a:r>
              <a:rPr lang="en-GB" sz="1600" dirty="0" err="1">
                <a:solidFill>
                  <a:schemeClr val="tx1"/>
                </a:solidFill>
              </a:rPr>
              <a:t>podatke</a:t>
            </a:r>
            <a:r>
              <a:rPr lang="en-GB" sz="1600" dirty="0">
                <a:solidFill>
                  <a:schemeClr val="tx1"/>
                </a:solidFill>
              </a:rPr>
              <a:t> </a:t>
            </a:r>
            <a:r>
              <a:rPr lang="en-GB" sz="1600" dirty="0" err="1">
                <a:solidFill>
                  <a:schemeClr val="tx1"/>
                </a:solidFill>
              </a:rPr>
              <a:t>prikupljate</a:t>
            </a:r>
            <a:r>
              <a:rPr lang="hr-HR" sz="1600" dirty="0">
                <a:solidFill>
                  <a:schemeClr val="tx1"/>
                </a:solidFill>
              </a:rPr>
              <a:t>?</a:t>
            </a:r>
          </a:p>
          <a:p>
            <a:r>
              <a:rPr lang="en-GB" sz="1600" dirty="0" err="1">
                <a:solidFill>
                  <a:schemeClr val="tx1"/>
                </a:solidFill>
              </a:rPr>
              <a:t>npr</a:t>
            </a:r>
            <a:r>
              <a:rPr lang="en-GB" sz="1600" dirty="0">
                <a:solidFill>
                  <a:schemeClr val="tx1"/>
                </a:solidFill>
              </a:rPr>
              <a:t>. </a:t>
            </a:r>
            <a:r>
              <a:rPr lang="en-GB" sz="1600" dirty="0" err="1">
                <a:solidFill>
                  <a:schemeClr val="tx1"/>
                </a:solidFill>
              </a:rPr>
              <a:t>ime</a:t>
            </a:r>
            <a:r>
              <a:rPr lang="en-GB" sz="1600" dirty="0">
                <a:solidFill>
                  <a:schemeClr val="tx1"/>
                </a:solidFill>
              </a:rPr>
              <a:t> i </a:t>
            </a:r>
            <a:r>
              <a:rPr lang="en-GB" sz="1600" dirty="0" err="1">
                <a:solidFill>
                  <a:schemeClr val="tx1"/>
                </a:solidFill>
              </a:rPr>
              <a:t>prezime</a:t>
            </a:r>
            <a:r>
              <a:rPr lang="en-GB" sz="1600" dirty="0">
                <a:solidFill>
                  <a:schemeClr val="tx1"/>
                </a:solidFill>
              </a:rPr>
              <a:t>, OIB, </a:t>
            </a:r>
            <a:r>
              <a:rPr lang="en-GB" sz="1600" dirty="0" err="1">
                <a:solidFill>
                  <a:schemeClr val="tx1"/>
                </a:solidFill>
              </a:rPr>
              <a:t>broj</a:t>
            </a:r>
            <a:r>
              <a:rPr lang="en-GB" sz="1600" dirty="0">
                <a:solidFill>
                  <a:schemeClr val="tx1"/>
                </a:solidFill>
              </a:rPr>
              <a:t> </a:t>
            </a:r>
            <a:r>
              <a:rPr lang="en-GB" sz="1600" dirty="0" err="1">
                <a:solidFill>
                  <a:schemeClr val="tx1"/>
                </a:solidFill>
              </a:rPr>
              <a:t>osobne</a:t>
            </a:r>
            <a:r>
              <a:rPr lang="en-GB" sz="1600" dirty="0">
                <a:solidFill>
                  <a:schemeClr val="tx1"/>
                </a:solidFill>
              </a:rPr>
              <a:t> </a:t>
            </a:r>
            <a:r>
              <a:rPr lang="en-GB" sz="1600" dirty="0" err="1">
                <a:solidFill>
                  <a:schemeClr val="tx1"/>
                </a:solidFill>
              </a:rPr>
              <a:t>iskaznice</a:t>
            </a:r>
            <a:r>
              <a:rPr lang="en-GB" sz="1600" dirty="0">
                <a:solidFill>
                  <a:schemeClr val="tx1"/>
                </a:solidFill>
              </a:rPr>
              <a:t>, </a:t>
            </a:r>
            <a:r>
              <a:rPr lang="en-GB" sz="1600" dirty="0" err="1">
                <a:solidFill>
                  <a:schemeClr val="tx1"/>
                </a:solidFill>
              </a:rPr>
              <a:t>adresa</a:t>
            </a:r>
            <a:r>
              <a:rPr lang="en-GB" sz="1600" dirty="0">
                <a:solidFill>
                  <a:schemeClr val="tx1"/>
                </a:solidFill>
              </a:rPr>
              <a:t>, e-mail, </a:t>
            </a:r>
            <a:r>
              <a:rPr lang="en-GB" sz="1600" dirty="0" err="1">
                <a:solidFill>
                  <a:schemeClr val="tx1"/>
                </a:solidFill>
              </a:rPr>
              <a:t>fotografija</a:t>
            </a:r>
            <a:r>
              <a:rPr lang="en-GB" sz="1600" dirty="0">
                <a:solidFill>
                  <a:schemeClr val="tx1"/>
                </a:solidFill>
              </a:rPr>
              <a:t>, </a:t>
            </a:r>
            <a:r>
              <a:rPr lang="en-GB" sz="1600" dirty="0" err="1">
                <a:solidFill>
                  <a:schemeClr val="tx1"/>
                </a:solidFill>
              </a:rPr>
              <a:t>videosnimke</a:t>
            </a:r>
            <a:r>
              <a:rPr lang="en-GB" sz="1600" dirty="0">
                <a:solidFill>
                  <a:schemeClr val="tx1"/>
                </a:solidFill>
              </a:rPr>
              <a:t>, IP </a:t>
            </a:r>
            <a:r>
              <a:rPr lang="en-GB" sz="1600" dirty="0" err="1">
                <a:solidFill>
                  <a:schemeClr val="tx1"/>
                </a:solidFill>
              </a:rPr>
              <a:t>adresa</a:t>
            </a:r>
            <a:r>
              <a:rPr lang="en-GB" sz="1600" dirty="0">
                <a:solidFill>
                  <a:schemeClr val="tx1"/>
                </a:solidFill>
              </a:rPr>
              <a:t>, </a:t>
            </a:r>
            <a:r>
              <a:rPr lang="en-GB" sz="1600" dirty="0" err="1">
                <a:solidFill>
                  <a:schemeClr val="tx1"/>
                </a:solidFill>
              </a:rPr>
              <a:t>podaci</a:t>
            </a:r>
            <a:r>
              <a:rPr lang="en-GB" sz="1600" dirty="0">
                <a:solidFill>
                  <a:schemeClr val="tx1"/>
                </a:solidFill>
              </a:rPr>
              <a:t> o </a:t>
            </a:r>
            <a:r>
              <a:rPr lang="en-GB" sz="1600" dirty="0" err="1">
                <a:solidFill>
                  <a:schemeClr val="tx1"/>
                </a:solidFill>
              </a:rPr>
              <a:t>lokaciji</a:t>
            </a:r>
            <a:r>
              <a:rPr lang="en-GB" sz="1600" dirty="0">
                <a:solidFill>
                  <a:schemeClr val="tx1"/>
                </a:solidFill>
              </a:rPr>
              <a:t>, </a:t>
            </a:r>
            <a:r>
              <a:rPr lang="en-GB" sz="1600" dirty="0" err="1">
                <a:solidFill>
                  <a:schemeClr val="tx1"/>
                </a:solidFill>
              </a:rPr>
              <a:t>podaci</a:t>
            </a:r>
            <a:r>
              <a:rPr lang="en-GB" sz="1600" dirty="0">
                <a:solidFill>
                  <a:schemeClr val="tx1"/>
                </a:solidFill>
              </a:rPr>
              <a:t> o </a:t>
            </a:r>
            <a:r>
              <a:rPr lang="en-GB" sz="1600" dirty="0" err="1">
                <a:solidFill>
                  <a:schemeClr val="tx1"/>
                </a:solidFill>
              </a:rPr>
              <a:t>plaći</a:t>
            </a:r>
            <a:r>
              <a:rPr lang="en-GB" sz="1600" dirty="0">
                <a:solidFill>
                  <a:schemeClr val="tx1"/>
                </a:solidFill>
              </a:rPr>
              <a:t> </a:t>
            </a:r>
            <a:r>
              <a:rPr lang="en-GB" sz="1600" dirty="0" err="1">
                <a:solidFill>
                  <a:schemeClr val="tx1"/>
                </a:solidFill>
              </a:rPr>
              <a:t>itd</a:t>
            </a:r>
            <a:r>
              <a:rPr lang="en-GB" sz="1600" dirty="0">
                <a:solidFill>
                  <a:schemeClr val="tx1"/>
                </a:solidFill>
              </a:rPr>
              <a:t>.</a:t>
            </a:r>
            <a:endParaRPr lang="hr-HR" sz="1600" dirty="0">
              <a:solidFill>
                <a:schemeClr val="tx1"/>
              </a:solidFill>
            </a:endParaRPr>
          </a:p>
          <a:p>
            <a:pPr marL="285750" indent="-285750">
              <a:buFont typeface="Wingdings" panose="05000000000000000000" pitchFamily="2" charset="2"/>
              <a:buChar char="ü"/>
            </a:pPr>
            <a:r>
              <a:rPr lang="en-GB" sz="1600" dirty="0">
                <a:solidFill>
                  <a:schemeClr val="tx1"/>
                </a:solidFill>
              </a:rPr>
              <a:t>  </a:t>
            </a:r>
            <a:r>
              <a:rPr lang="en-GB" sz="1600" dirty="0" err="1">
                <a:solidFill>
                  <a:schemeClr val="tx1"/>
                </a:solidFill>
              </a:rPr>
              <a:t>Gdje</a:t>
            </a:r>
            <a:r>
              <a:rPr lang="en-GB" sz="1600" dirty="0">
                <a:solidFill>
                  <a:schemeClr val="tx1"/>
                </a:solidFill>
              </a:rPr>
              <a:t> se </a:t>
            </a:r>
            <a:r>
              <a:rPr lang="en-GB" sz="1600" dirty="0" err="1">
                <a:solidFill>
                  <a:schemeClr val="tx1"/>
                </a:solidFill>
              </a:rPr>
              <a:t>ti</a:t>
            </a:r>
            <a:r>
              <a:rPr lang="en-GB" sz="1600" dirty="0">
                <a:solidFill>
                  <a:schemeClr val="tx1"/>
                </a:solidFill>
              </a:rPr>
              <a:t> </a:t>
            </a:r>
            <a:r>
              <a:rPr lang="en-GB" sz="1600" dirty="0" err="1">
                <a:solidFill>
                  <a:schemeClr val="tx1"/>
                </a:solidFill>
              </a:rPr>
              <a:t>osobni</a:t>
            </a:r>
            <a:r>
              <a:rPr lang="en-GB" sz="1600" dirty="0">
                <a:solidFill>
                  <a:schemeClr val="tx1"/>
                </a:solidFill>
              </a:rPr>
              <a:t> </a:t>
            </a:r>
            <a:r>
              <a:rPr lang="en-GB" sz="1600" dirty="0" err="1">
                <a:solidFill>
                  <a:schemeClr val="tx1"/>
                </a:solidFill>
              </a:rPr>
              <a:t>podaci</a:t>
            </a:r>
            <a:r>
              <a:rPr lang="en-GB" sz="1600" dirty="0">
                <a:solidFill>
                  <a:schemeClr val="tx1"/>
                </a:solidFill>
              </a:rPr>
              <a:t> </a:t>
            </a:r>
            <a:r>
              <a:rPr lang="en-GB" sz="1600" dirty="0" err="1">
                <a:solidFill>
                  <a:schemeClr val="tx1"/>
                </a:solidFill>
              </a:rPr>
              <a:t>nalaze</a:t>
            </a:r>
            <a:r>
              <a:rPr lang="hr-HR" sz="1600" dirty="0">
                <a:solidFill>
                  <a:schemeClr val="tx1"/>
                </a:solidFill>
              </a:rPr>
              <a:t>?</a:t>
            </a:r>
          </a:p>
          <a:p>
            <a:r>
              <a:rPr lang="en-GB" sz="1600" dirty="0">
                <a:solidFill>
                  <a:schemeClr val="tx1"/>
                </a:solidFill>
              </a:rPr>
              <a:t>u </a:t>
            </a:r>
            <a:r>
              <a:rPr lang="en-GB" sz="1600" dirty="0" err="1">
                <a:solidFill>
                  <a:schemeClr val="tx1"/>
                </a:solidFill>
              </a:rPr>
              <a:t>papirnatom</a:t>
            </a:r>
            <a:r>
              <a:rPr lang="en-GB" sz="1600" dirty="0">
                <a:solidFill>
                  <a:schemeClr val="tx1"/>
                </a:solidFill>
              </a:rPr>
              <a:t> i </a:t>
            </a:r>
            <a:r>
              <a:rPr lang="en-GB" sz="1600" dirty="0" err="1">
                <a:solidFill>
                  <a:schemeClr val="tx1"/>
                </a:solidFill>
              </a:rPr>
              <a:t>digitalnom</a:t>
            </a:r>
            <a:r>
              <a:rPr lang="en-GB" sz="1600" dirty="0">
                <a:solidFill>
                  <a:schemeClr val="tx1"/>
                </a:solidFill>
              </a:rPr>
              <a:t> </a:t>
            </a:r>
            <a:r>
              <a:rPr lang="en-GB" sz="1600" dirty="0" err="1">
                <a:solidFill>
                  <a:schemeClr val="tx1"/>
                </a:solidFill>
              </a:rPr>
              <a:t>obliku</a:t>
            </a:r>
            <a:endParaRPr lang="hr-HR" sz="2000" b="1" dirty="0">
              <a:solidFill>
                <a:schemeClr val="tx1"/>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Tree>
    <p:extLst>
      <p:ext uri="{BB962C8B-B14F-4D97-AF65-F5344CB8AC3E}">
        <p14:creationId xmlns:p14="http://schemas.microsoft.com/office/powerpoint/2010/main" val="2971064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latin typeface="Calibri" panose="020F0502020204030204"/>
                <a:ea typeface="+mn-ea"/>
                <a:cs typeface="+mn-cs"/>
              </a:rPr>
              <a:t>RJEŠENJE – KAKO DOSKOČITI PROBLEMU BROJ 1. </a:t>
            </a:r>
            <a:endParaRPr lang="hr-HR" sz="2000" b="1" dirty="0">
              <a:solidFill>
                <a:srgbClr val="00B050"/>
              </a:solidFill>
            </a:endParaRPr>
          </a:p>
          <a:p>
            <a:r>
              <a:rPr lang="hr-HR" sz="1600" b="1" dirty="0">
                <a:solidFill>
                  <a:schemeClr val="tx1"/>
                </a:solidFill>
              </a:rPr>
              <a:t>B . EVIDENCIJA AKTIVNOSTI OBRADE (VODIČ LINK NA: </a:t>
            </a:r>
            <a:r>
              <a:rPr lang="hr-HR" sz="1600" b="1" dirty="0">
                <a:solidFill>
                  <a:schemeClr val="tx1"/>
                </a:solidFill>
                <a:hlinkClick r:id="rId3"/>
              </a:rPr>
              <a:t>https://arc-rec-project.eu/wp-content/uploads/2022/11/ARC-vodic-za-popunjavanje-evidencije-aktivnosti-obrade.pdf</a:t>
            </a:r>
            <a:r>
              <a:rPr lang="hr-HR" sz="1600" b="1" dirty="0">
                <a:solidFill>
                  <a:schemeClr val="tx1"/>
                </a:solidFill>
              </a:rPr>
              <a:t>)</a:t>
            </a:r>
          </a:p>
          <a:p>
            <a:endParaRPr lang="hr-HR" sz="1600" b="1" dirty="0">
              <a:solidFill>
                <a:schemeClr val="tx1"/>
              </a:solidFill>
            </a:endParaRPr>
          </a:p>
          <a:p>
            <a:r>
              <a:rPr lang="hr-HR" sz="1400" b="1" dirty="0">
                <a:solidFill>
                  <a:schemeClr val="tx1"/>
                </a:solidFill>
              </a:rPr>
              <a:t>OBVEZA: </a:t>
            </a:r>
          </a:p>
          <a:p>
            <a:pPr marL="285750" indent="-285750">
              <a:buFont typeface="Wingdings" panose="05000000000000000000" pitchFamily="2" charset="2"/>
              <a:buChar char="ü"/>
            </a:pPr>
            <a:r>
              <a:rPr lang="hr-HR" sz="1400" dirty="0">
                <a:solidFill>
                  <a:schemeClr val="tx1"/>
                </a:solidFill>
              </a:rPr>
              <a:t>Više od 250 zaposlenika</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hr-HR" sz="1400" i="0" u="none" strike="noStrike" kern="1200" cap="none" spc="0" normalizeH="0" baseline="0" noProof="0" dirty="0">
                <a:ln>
                  <a:noFill/>
                </a:ln>
                <a:solidFill>
                  <a:prstClr val="black"/>
                </a:solidFill>
                <a:effectLst/>
                <a:uLnTx/>
                <a:uFillTx/>
                <a:ea typeface="+mn-ea"/>
                <a:cs typeface="+mn-cs"/>
              </a:rPr>
              <a:t>Neovisno o broju zaposlenika: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r-HR" sz="1400" dirty="0">
                <a:solidFill>
                  <a:prstClr val="black"/>
                </a:solidFill>
              </a:rPr>
              <a:t>- A</a:t>
            </a:r>
            <a:r>
              <a:rPr kumimoji="0" lang="hr-HR" sz="1400" i="0" u="none" strike="noStrike" kern="1200" cap="none" spc="0" normalizeH="0" baseline="0" noProof="0" dirty="0">
                <a:ln>
                  <a:noFill/>
                </a:ln>
                <a:solidFill>
                  <a:prstClr val="black"/>
                </a:solidFill>
                <a:effectLst/>
                <a:uLnTx/>
                <a:uFillTx/>
                <a:ea typeface="+mn-ea"/>
                <a:cs typeface="+mn-cs"/>
              </a:rPr>
              <a:t>ko će obrada vjerojatno prouzročiti visoki rizik za prava i slobode ispitanika (primjerice: uvođenje novih tehnologija kao što su biometrijski čitači, prepoznavanje lica, IT servisa koji obrađuju osobne podatke),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r-HR" sz="1400" dirty="0">
                <a:solidFill>
                  <a:prstClr val="black"/>
                </a:solidFill>
              </a:rPr>
              <a:t>- A</a:t>
            </a:r>
            <a:r>
              <a:rPr kumimoji="0" lang="hr-HR" sz="1400" i="0" u="none" strike="noStrike" kern="1200" cap="none" spc="0" normalizeH="0" baseline="0" noProof="0" dirty="0">
                <a:ln>
                  <a:noFill/>
                </a:ln>
                <a:solidFill>
                  <a:prstClr val="black"/>
                </a:solidFill>
                <a:effectLst/>
                <a:uLnTx/>
                <a:uFillTx/>
                <a:ea typeface="+mn-ea"/>
                <a:cs typeface="+mn-cs"/>
              </a:rPr>
              <a:t>ko obrada nije povremena, odnosno ako je obrada stalna (primjerice: obrada osobnih podataka zaposlenika u svrhu isplate plaća od strane poslodavca),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r-HR" sz="1400" dirty="0">
                <a:solidFill>
                  <a:prstClr val="black"/>
                </a:solidFill>
              </a:rPr>
              <a:t>- A</a:t>
            </a:r>
            <a:r>
              <a:rPr kumimoji="0" lang="hr-HR" sz="1400" i="0" u="none" strike="noStrike" kern="1200" cap="none" spc="0" normalizeH="0" baseline="0" noProof="0" dirty="0">
                <a:ln>
                  <a:noFill/>
                </a:ln>
                <a:solidFill>
                  <a:prstClr val="black"/>
                </a:solidFill>
                <a:effectLst/>
                <a:uLnTx/>
                <a:uFillTx/>
                <a:ea typeface="+mn-ea"/>
                <a:cs typeface="+mn-cs"/>
              </a:rPr>
              <a:t>ko obrada uključuje posebne kategorije podataka (primjerice: zdravstveni podaci, biometrijskipodaci, genetski podaci),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r-HR" sz="1400" dirty="0">
                <a:solidFill>
                  <a:prstClr val="black"/>
                </a:solidFill>
              </a:rPr>
              <a:t>-A </a:t>
            </a:r>
            <a:r>
              <a:rPr kumimoji="0" lang="hr-HR" sz="1400" i="0" u="none" strike="noStrike" kern="1200" cap="none" spc="0" normalizeH="0" baseline="0" noProof="0" dirty="0">
                <a:ln>
                  <a:noFill/>
                </a:ln>
                <a:solidFill>
                  <a:prstClr val="black"/>
                </a:solidFill>
                <a:effectLst/>
                <a:uLnTx/>
                <a:uFillTx/>
                <a:ea typeface="+mn-ea"/>
                <a:cs typeface="+mn-cs"/>
              </a:rPr>
              <a:t>ko obrada uključuje osobne podatke u vezi s kaznenim osudama i kažnjivim djelima</a:t>
            </a:r>
          </a:p>
          <a:p>
            <a:endParaRPr lang="hr-HR" sz="1200" b="1" dirty="0">
              <a:solidFill>
                <a:srgbClr val="FF0000"/>
              </a:solidFill>
            </a:endParaRPr>
          </a:p>
          <a:p>
            <a:r>
              <a:rPr lang="hr-HR" sz="1200" b="1" dirty="0">
                <a:solidFill>
                  <a:srgbClr val="FF0000"/>
                </a:solidFill>
              </a:rPr>
              <a:t>Svakako vam preporučamo da ipak vodite evidenciju aktivnosti obrada!  </a:t>
            </a: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Tree>
    <p:extLst>
      <p:ext uri="{BB962C8B-B14F-4D97-AF65-F5344CB8AC3E}">
        <p14:creationId xmlns:p14="http://schemas.microsoft.com/office/powerpoint/2010/main" val="14618139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endParaRPr lang="hr-HR" sz="1600" b="1" dirty="0">
              <a:solidFill>
                <a:schemeClr val="tx1"/>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B9BFF8B2-3025-81B5-C5DB-2B9C75ACF333}"/>
              </a:ext>
            </a:extLst>
          </p:cNvPr>
          <p:cNvPicPr>
            <a:picLocks noChangeAspect="1"/>
          </p:cNvPicPr>
          <p:nvPr/>
        </p:nvPicPr>
        <p:blipFill rotWithShape="1">
          <a:blip r:embed="rId5">
            <a:extLst>
              <a:ext uri="{28A0092B-C50C-407E-A947-70E740481C1C}">
                <a14:useLocalDpi xmlns:a14="http://schemas.microsoft.com/office/drawing/2010/main" val="0"/>
              </a:ext>
            </a:extLst>
          </a:blip>
          <a:srcRect l="1870" t="9928" r="-245" b="6108"/>
          <a:stretch/>
        </p:blipFill>
        <p:spPr>
          <a:xfrm>
            <a:off x="155643" y="955241"/>
            <a:ext cx="11945567" cy="5249617"/>
          </a:xfrm>
          <a:prstGeom prst="rect">
            <a:avLst/>
          </a:prstGeom>
        </p:spPr>
      </p:pic>
    </p:spTree>
    <p:extLst>
      <p:ext uri="{BB962C8B-B14F-4D97-AF65-F5344CB8AC3E}">
        <p14:creationId xmlns:p14="http://schemas.microsoft.com/office/powerpoint/2010/main" val="2075499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endParaRPr lang="hr-HR" sz="2000"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latin typeface="Calibri" panose="020F0502020204030204"/>
                <a:ea typeface="+mn-ea"/>
                <a:cs typeface="+mn-cs"/>
              </a:rPr>
              <a:t>PROBLEM 2.  - VODITELJI OBRADE NE ZNAJU ODREDITI PRAVNI TEMELJ ZA OBRADU PODATAKA</a:t>
            </a:r>
            <a:endPar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r-HR" sz="2000"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hr-HR" sz="2000" dirty="0">
                <a:solidFill>
                  <a:schemeClr val="tx1"/>
                </a:solidFill>
              </a:rPr>
              <a:t>Primjer:</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2000" dirty="0">
                <a:solidFill>
                  <a:schemeClr val="tx1"/>
                </a:solidFill>
              </a:rPr>
              <a:t>Novog zaposlenika traži se privola kako bi se osobni podaci mogli obraditi u svrhe obvezne prijave na mirovinsko i zdravstveno osiguranje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2000" dirty="0">
                <a:solidFill>
                  <a:schemeClr val="tx1"/>
                </a:solidFill>
              </a:rPr>
              <a:t>Obrada se „definira” legitimnim interesom poduzeća, bez da se proveo test legitimnog interesa (dokazivanje legitimnog interesa)</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2000" dirty="0">
                <a:solidFill>
                  <a:schemeClr val="tx1"/>
                </a:solidFill>
              </a:rPr>
              <a:t>Obrada je temeljena na ugovoru, makar stranka ugovora nije ispitanik (primjerice, dvije pravne osobe razmjenjuju podatke o ispitniku)</a:t>
            </a:r>
          </a:p>
          <a:p>
            <a:pPr marR="0" lvl="0" algn="l" defTabSz="914400" rtl="0" eaLnBrk="1" fontAlgn="auto" latinLnBrk="0" hangingPunct="1">
              <a:lnSpc>
                <a:spcPct val="90000"/>
              </a:lnSpc>
              <a:spcBef>
                <a:spcPts val="1000"/>
              </a:spcBef>
              <a:spcAft>
                <a:spcPts val="0"/>
              </a:spcAft>
              <a:buClrTx/>
              <a:buSzTx/>
              <a:tabLst/>
              <a:defRPr/>
            </a:pPr>
            <a:endParaRPr lang="hr-HR" sz="2000" dirty="0">
              <a:solidFill>
                <a:schemeClr val="tx1"/>
              </a:solidFill>
            </a:endParaRPr>
          </a:p>
          <a:p>
            <a:pPr marR="0" lvl="0" algn="l" defTabSz="914400" rtl="0" eaLnBrk="1" fontAlgn="auto" latinLnBrk="0" hangingPunct="1">
              <a:lnSpc>
                <a:spcPct val="90000"/>
              </a:lnSpc>
              <a:spcBef>
                <a:spcPts val="1000"/>
              </a:spcBef>
              <a:spcAft>
                <a:spcPts val="0"/>
              </a:spcAft>
              <a:buClrTx/>
              <a:buSzTx/>
              <a:tabLst/>
              <a:defRPr/>
            </a:pPr>
            <a:endParaRPr lang="hr-HR" sz="2000" dirty="0">
              <a:solidFill>
                <a:schemeClr val="tx1"/>
              </a:solidFill>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lang="hr-HR" sz="2000" dirty="0">
              <a:solidFill>
                <a:schemeClr val="tx1"/>
              </a:solidFill>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lang="hr-HR" sz="2000" dirty="0">
              <a:solidFill>
                <a:schemeClr val="tx1"/>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Tree>
    <p:extLst>
      <p:ext uri="{BB962C8B-B14F-4D97-AF65-F5344CB8AC3E}">
        <p14:creationId xmlns:p14="http://schemas.microsoft.com/office/powerpoint/2010/main" val="2009085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endParaRPr lang="hr-HR" sz="2000"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latin typeface="Calibri" panose="020F0502020204030204"/>
                <a:ea typeface="+mn-ea"/>
                <a:cs typeface="+mn-cs"/>
              </a:rPr>
              <a:t>PROBLEM 2.  - VODITELJI OBRADE NE ZNAJU ODREDITI PRAVNI TEMELJ ZA OBRADU PODATAKA</a:t>
            </a:r>
            <a:endPar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r-HR" sz="2000" dirty="0">
              <a:solidFill>
                <a:schemeClr val="tx1"/>
              </a:solidFill>
            </a:endParaRPr>
          </a:p>
          <a:p>
            <a:pPr marR="0" lvl="0" algn="l" defTabSz="914400" rtl="0" eaLnBrk="1" fontAlgn="auto" latinLnBrk="0" hangingPunct="1">
              <a:lnSpc>
                <a:spcPct val="90000"/>
              </a:lnSpc>
              <a:spcBef>
                <a:spcPts val="1000"/>
              </a:spcBef>
              <a:spcAft>
                <a:spcPts val="0"/>
              </a:spcAft>
              <a:buClrTx/>
              <a:buSzTx/>
              <a:tabLst/>
              <a:defRPr/>
            </a:pPr>
            <a:endParaRPr lang="hr-HR" sz="2000" dirty="0">
              <a:solidFill>
                <a:schemeClr val="tx1"/>
              </a:solidFill>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lang="hr-HR" sz="2000" dirty="0">
              <a:solidFill>
                <a:schemeClr val="tx1"/>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pic>
        <p:nvPicPr>
          <p:cNvPr id="2" name="Picture 1">
            <a:extLst>
              <a:ext uri="{FF2B5EF4-FFF2-40B4-BE49-F238E27FC236}">
                <a16:creationId xmlns:a16="http://schemas.microsoft.com/office/drawing/2014/main" id="{E85CF0D8-62AC-7ACF-E9EA-3664F16504EB}"/>
              </a:ext>
            </a:extLst>
          </p:cNvPr>
          <p:cNvPicPr>
            <a:picLocks noChangeAspect="1"/>
          </p:cNvPicPr>
          <p:nvPr/>
        </p:nvPicPr>
        <p:blipFill rotWithShape="1">
          <a:blip r:embed="rId4"/>
          <a:srcRect l="1170" t="19081" r="17627" b="14353"/>
          <a:stretch/>
        </p:blipFill>
        <p:spPr>
          <a:xfrm>
            <a:off x="1980804" y="2567315"/>
            <a:ext cx="7425843" cy="3424136"/>
          </a:xfrm>
          <a:prstGeom prst="rect">
            <a:avLst/>
          </a:prstGeom>
        </p:spPr>
      </p:pic>
    </p:spTree>
    <p:extLst>
      <p:ext uri="{BB962C8B-B14F-4D97-AF65-F5344CB8AC3E}">
        <p14:creationId xmlns:p14="http://schemas.microsoft.com/office/powerpoint/2010/main" val="842550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endParaRPr lang="hr-HR" sz="2000"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ea typeface="+mn-ea"/>
                <a:cs typeface="+mn-cs"/>
              </a:rPr>
              <a:t>RJEŠENJE – KAKO DOSKOČITI PROBLEMU BROJ 2. </a:t>
            </a:r>
            <a:endParaRPr lang="hr-HR" sz="2000" dirty="0">
              <a:solidFill>
                <a:schemeClr val="tx1"/>
              </a:solidFill>
            </a:endParaRPr>
          </a:p>
          <a:p>
            <a:pPr marR="0" lvl="0" algn="l" defTabSz="914400" rtl="0" eaLnBrk="1" fontAlgn="auto" latinLnBrk="0" hangingPunct="1">
              <a:lnSpc>
                <a:spcPct val="90000"/>
              </a:lnSpc>
              <a:spcBef>
                <a:spcPts val="1000"/>
              </a:spcBef>
              <a:spcAft>
                <a:spcPts val="0"/>
              </a:spcAft>
              <a:buClrTx/>
              <a:buSzTx/>
              <a:tabLst/>
              <a:defRPr/>
            </a:pPr>
            <a:r>
              <a:rPr lang="hr-HR" sz="2000" dirty="0">
                <a:solidFill>
                  <a:srgbClr val="FF0000"/>
                </a:solidFill>
              </a:rPr>
              <a:t>VODITELJI OBRADE  </a:t>
            </a:r>
            <a:r>
              <a:rPr lang="hr-HR" sz="2000" b="1" dirty="0">
                <a:solidFill>
                  <a:srgbClr val="FF0000"/>
                </a:solidFill>
              </a:rPr>
              <a:t>MORAJU </a:t>
            </a:r>
            <a:r>
              <a:rPr lang="hr-HR" sz="2000" dirty="0">
                <a:solidFill>
                  <a:srgbClr val="FF0000"/>
                </a:solidFill>
              </a:rPr>
              <a:t>poznavati propise koji uređuju djelatnost kojom se bave!</a:t>
            </a:r>
          </a:p>
          <a:p>
            <a:pPr marR="0" lvl="0" algn="l" defTabSz="914400" rtl="0" eaLnBrk="1" fontAlgn="auto" latinLnBrk="0" hangingPunct="1">
              <a:lnSpc>
                <a:spcPct val="90000"/>
              </a:lnSpc>
              <a:spcBef>
                <a:spcPts val="1000"/>
              </a:spcBef>
              <a:spcAft>
                <a:spcPts val="0"/>
              </a:spcAft>
              <a:buClrTx/>
              <a:buSzTx/>
              <a:tabLst/>
              <a:defRPr/>
            </a:pPr>
            <a:r>
              <a:rPr lang="hr-HR" sz="2000" dirty="0">
                <a:solidFill>
                  <a:schemeClr val="tx1"/>
                </a:solidFill>
              </a:rPr>
              <a:t>Primjer:</a:t>
            </a:r>
          </a:p>
          <a:p>
            <a:pPr marL="457200" marR="0" lvl="0" indent="-457200" algn="l" defTabSz="914400" rtl="0" eaLnBrk="1" fontAlgn="auto" latinLnBrk="0" hangingPunct="1">
              <a:lnSpc>
                <a:spcPct val="90000"/>
              </a:lnSpc>
              <a:spcBef>
                <a:spcPts val="1000"/>
              </a:spcBef>
              <a:spcAft>
                <a:spcPts val="0"/>
              </a:spcAft>
              <a:buClrTx/>
              <a:buSzTx/>
              <a:buAutoNum type="alphaLcPeriod"/>
              <a:tabLst/>
              <a:defRPr/>
            </a:pPr>
            <a:r>
              <a:rPr lang="hr-HR" sz="2000" b="1" dirty="0">
                <a:solidFill>
                  <a:schemeClr val="tx1"/>
                </a:solidFill>
              </a:rPr>
              <a:t>Poduzeće je hotel</a:t>
            </a:r>
          </a:p>
          <a:p>
            <a:pPr algn="l" fontAlgn="base"/>
            <a:r>
              <a:rPr lang="hr-HR" sz="1600" b="0" i="0" u="none" strike="noStrike" dirty="0">
                <a:solidFill>
                  <a:srgbClr val="231F20"/>
                </a:solidFill>
                <a:effectLst/>
              </a:rPr>
              <a:t>Hotel upisuje sljedeće podatke u sustav eVisior: </a:t>
            </a:r>
            <a:r>
              <a:rPr lang="en-GB" sz="1600" b="0" i="0" u="none" strike="noStrike" dirty="0" err="1">
                <a:solidFill>
                  <a:srgbClr val="231F20"/>
                </a:solidFill>
                <a:effectLst/>
              </a:rPr>
              <a:t>prezime</a:t>
            </a:r>
            <a:r>
              <a:rPr lang="en-GB" sz="1600" b="0" i="0" u="none" strike="noStrike" dirty="0">
                <a:solidFill>
                  <a:srgbClr val="231F20"/>
                </a:solidFill>
                <a:effectLst/>
              </a:rPr>
              <a:t> i </a:t>
            </a:r>
            <a:r>
              <a:rPr lang="en-GB" sz="1600" b="0" i="0" u="none" strike="noStrike" dirty="0" err="1">
                <a:solidFill>
                  <a:srgbClr val="231F20"/>
                </a:solidFill>
                <a:effectLst/>
              </a:rPr>
              <a:t>ime</a:t>
            </a:r>
            <a:r>
              <a:rPr lang="hr-HR" sz="1600" dirty="0">
                <a:solidFill>
                  <a:srgbClr val="231F20"/>
                </a:solidFill>
              </a:rPr>
              <a:t>,</a:t>
            </a:r>
            <a:r>
              <a:rPr lang="en-GB" sz="1600" b="0" i="0" u="none" strike="noStrike" dirty="0">
                <a:solidFill>
                  <a:srgbClr val="231F20"/>
                </a:solidFill>
                <a:effectLst/>
              </a:rPr>
              <a:t> </a:t>
            </a:r>
            <a:r>
              <a:rPr lang="en-GB" sz="1600" b="0" i="0" u="none" strike="noStrike" dirty="0" err="1">
                <a:solidFill>
                  <a:srgbClr val="231F20"/>
                </a:solidFill>
                <a:effectLst/>
              </a:rPr>
              <a:t>mjesto</a:t>
            </a:r>
            <a:r>
              <a:rPr lang="en-GB" sz="1600" b="0" i="0" u="none" strike="noStrike" dirty="0">
                <a:solidFill>
                  <a:srgbClr val="231F20"/>
                </a:solidFill>
                <a:effectLst/>
              </a:rPr>
              <a:t>, </a:t>
            </a:r>
            <a:r>
              <a:rPr lang="en-GB" sz="1600" b="0" i="0" u="none" strike="noStrike" dirty="0" err="1">
                <a:solidFill>
                  <a:srgbClr val="231F20"/>
                </a:solidFill>
                <a:effectLst/>
              </a:rPr>
              <a:t>država</a:t>
            </a:r>
            <a:r>
              <a:rPr lang="en-GB" sz="1600" b="0" i="0" u="none" strike="noStrike" dirty="0">
                <a:solidFill>
                  <a:srgbClr val="231F20"/>
                </a:solidFill>
                <a:effectLst/>
              </a:rPr>
              <a:t> i datum </a:t>
            </a:r>
            <a:r>
              <a:rPr lang="en-GB" sz="1600" b="0" i="0" u="none" strike="noStrike" dirty="0" err="1">
                <a:solidFill>
                  <a:srgbClr val="231F20"/>
                </a:solidFill>
                <a:effectLst/>
              </a:rPr>
              <a:t>rođenja</a:t>
            </a:r>
            <a:r>
              <a:rPr lang="hr-HR" sz="1600" dirty="0">
                <a:solidFill>
                  <a:srgbClr val="231F20"/>
                </a:solidFill>
              </a:rPr>
              <a:t>, </a:t>
            </a:r>
            <a:r>
              <a:rPr lang="en-GB" sz="1600" b="0" i="0" u="none" strike="noStrike" dirty="0" err="1">
                <a:solidFill>
                  <a:srgbClr val="231F20"/>
                </a:solidFill>
                <a:effectLst/>
              </a:rPr>
              <a:t>državljanstvo</a:t>
            </a:r>
            <a:r>
              <a:rPr lang="hr-HR" sz="1600" dirty="0">
                <a:solidFill>
                  <a:srgbClr val="231F20"/>
                </a:solidFill>
              </a:rPr>
              <a:t>, </a:t>
            </a:r>
            <a:r>
              <a:rPr lang="en-GB" sz="1600" b="0" i="0" u="none" strike="noStrike" dirty="0" err="1">
                <a:solidFill>
                  <a:srgbClr val="231F20"/>
                </a:solidFill>
                <a:effectLst/>
              </a:rPr>
              <a:t>vrsta</a:t>
            </a:r>
            <a:r>
              <a:rPr lang="en-GB" sz="1600" b="0" i="0" u="none" strike="noStrike" dirty="0">
                <a:solidFill>
                  <a:srgbClr val="231F20"/>
                </a:solidFill>
                <a:effectLst/>
              </a:rPr>
              <a:t> i </a:t>
            </a:r>
            <a:r>
              <a:rPr lang="en-GB" sz="1600" b="0" i="0" u="none" strike="noStrike" dirty="0" err="1">
                <a:solidFill>
                  <a:srgbClr val="231F20"/>
                </a:solidFill>
                <a:effectLst/>
              </a:rPr>
              <a:t>broj</a:t>
            </a:r>
            <a:r>
              <a:rPr lang="en-GB" sz="1600" b="0" i="0" u="none" strike="noStrike" dirty="0">
                <a:solidFill>
                  <a:srgbClr val="231F20"/>
                </a:solidFill>
                <a:effectLst/>
              </a:rPr>
              <a:t> </a:t>
            </a:r>
            <a:r>
              <a:rPr lang="en-GB" sz="1600" b="0" i="0" u="none" strike="noStrike" dirty="0" err="1">
                <a:solidFill>
                  <a:srgbClr val="231F20"/>
                </a:solidFill>
                <a:effectLst/>
              </a:rPr>
              <a:t>isprave</a:t>
            </a:r>
            <a:r>
              <a:rPr lang="en-GB" sz="1600" b="0" i="0" u="none" strike="noStrike" dirty="0">
                <a:solidFill>
                  <a:srgbClr val="231F20"/>
                </a:solidFill>
                <a:effectLst/>
              </a:rPr>
              <a:t> o </a:t>
            </a:r>
            <a:r>
              <a:rPr lang="en-GB" sz="1600" b="0" i="0" u="none" strike="noStrike" dirty="0" err="1">
                <a:solidFill>
                  <a:srgbClr val="231F20"/>
                </a:solidFill>
                <a:effectLst/>
              </a:rPr>
              <a:t>identitetu</a:t>
            </a:r>
            <a:r>
              <a:rPr lang="hr-HR" sz="1600" dirty="0">
                <a:solidFill>
                  <a:srgbClr val="231F20"/>
                </a:solidFill>
              </a:rPr>
              <a:t>, </a:t>
            </a:r>
            <a:r>
              <a:rPr lang="en-GB" sz="1600" b="0" i="0" u="none" strike="noStrike" dirty="0" err="1">
                <a:solidFill>
                  <a:srgbClr val="231F20"/>
                </a:solidFill>
                <a:effectLst/>
              </a:rPr>
              <a:t>prebivalište</a:t>
            </a:r>
            <a:r>
              <a:rPr lang="en-GB" sz="1600" b="0" i="0" u="none" strike="noStrike" dirty="0">
                <a:solidFill>
                  <a:srgbClr val="231F20"/>
                </a:solidFill>
                <a:effectLst/>
              </a:rPr>
              <a:t> (</a:t>
            </a:r>
            <a:r>
              <a:rPr lang="en-GB" sz="1600" b="0" i="0" u="none" strike="noStrike" dirty="0" err="1">
                <a:solidFill>
                  <a:srgbClr val="231F20"/>
                </a:solidFill>
                <a:effectLst/>
              </a:rPr>
              <a:t>boravište</a:t>
            </a:r>
            <a:r>
              <a:rPr lang="en-GB" sz="1600" b="0" i="0" u="none" strike="noStrike" dirty="0">
                <a:solidFill>
                  <a:srgbClr val="231F20"/>
                </a:solidFill>
                <a:effectLst/>
              </a:rPr>
              <a:t>) i </a:t>
            </a:r>
            <a:r>
              <a:rPr lang="en-GB" sz="1600" b="0" i="0" u="none" strike="noStrike" dirty="0" err="1">
                <a:solidFill>
                  <a:srgbClr val="231F20"/>
                </a:solidFill>
                <a:effectLst/>
              </a:rPr>
              <a:t>adresa</a:t>
            </a:r>
            <a:r>
              <a:rPr lang="hr-HR" sz="1600" dirty="0">
                <a:solidFill>
                  <a:srgbClr val="231F20"/>
                </a:solidFill>
              </a:rPr>
              <a:t>, </a:t>
            </a:r>
            <a:r>
              <a:rPr lang="en-GB" sz="1600" b="0" i="0" u="none" strike="noStrike" dirty="0">
                <a:solidFill>
                  <a:srgbClr val="231F20"/>
                </a:solidFill>
                <a:effectLst/>
              </a:rPr>
              <a:t>datum i </a:t>
            </a:r>
            <a:r>
              <a:rPr lang="en-GB" sz="1600" b="0" i="0" u="none" strike="noStrike" dirty="0" err="1">
                <a:solidFill>
                  <a:srgbClr val="231F20"/>
                </a:solidFill>
                <a:effectLst/>
              </a:rPr>
              <a:t>vrijeme</a:t>
            </a:r>
            <a:r>
              <a:rPr lang="en-GB" sz="1600" b="0" i="0" u="none" strike="noStrike" dirty="0">
                <a:solidFill>
                  <a:srgbClr val="231F20"/>
                </a:solidFill>
                <a:effectLst/>
              </a:rPr>
              <a:t> </a:t>
            </a:r>
            <a:r>
              <a:rPr lang="en-GB" sz="1600" b="0" i="0" u="none" strike="noStrike" dirty="0" err="1">
                <a:solidFill>
                  <a:srgbClr val="231F20"/>
                </a:solidFill>
                <a:effectLst/>
              </a:rPr>
              <a:t>dolaska</a:t>
            </a:r>
            <a:r>
              <a:rPr lang="en-GB" sz="1600" b="0" i="0" u="none" strike="noStrike" dirty="0">
                <a:solidFill>
                  <a:srgbClr val="231F20"/>
                </a:solidFill>
                <a:effectLst/>
              </a:rPr>
              <a:t> u object</a:t>
            </a:r>
            <a:r>
              <a:rPr lang="hr-HR" sz="1600" dirty="0">
                <a:solidFill>
                  <a:srgbClr val="231F20"/>
                </a:solidFill>
              </a:rPr>
              <a:t>, </a:t>
            </a:r>
            <a:r>
              <a:rPr lang="en-GB" sz="1600" b="0" i="0" u="none" strike="noStrike" dirty="0" err="1">
                <a:solidFill>
                  <a:srgbClr val="231F20"/>
                </a:solidFill>
                <a:effectLst/>
              </a:rPr>
              <a:t>predviđeni</a:t>
            </a:r>
            <a:r>
              <a:rPr lang="en-GB" sz="1600" b="0" i="0" u="none" strike="noStrike" dirty="0">
                <a:solidFill>
                  <a:srgbClr val="231F20"/>
                </a:solidFill>
                <a:effectLst/>
              </a:rPr>
              <a:t> datum </a:t>
            </a:r>
            <a:r>
              <a:rPr lang="en-GB" sz="1600" b="0" i="0" u="none" strike="noStrike" dirty="0" err="1">
                <a:solidFill>
                  <a:srgbClr val="231F20"/>
                </a:solidFill>
                <a:effectLst/>
              </a:rPr>
              <a:t>odlaska</a:t>
            </a:r>
            <a:r>
              <a:rPr lang="en-GB" sz="1600" b="0" i="0" u="none" strike="noStrike" dirty="0">
                <a:solidFill>
                  <a:srgbClr val="231F20"/>
                </a:solidFill>
                <a:effectLst/>
              </a:rPr>
              <a:t> </a:t>
            </a:r>
            <a:r>
              <a:rPr lang="en-GB" sz="1600" b="0" i="0" u="none" strike="noStrike" dirty="0" err="1">
                <a:solidFill>
                  <a:srgbClr val="231F20"/>
                </a:solidFill>
                <a:effectLst/>
              </a:rPr>
              <a:t>iz</a:t>
            </a:r>
            <a:r>
              <a:rPr lang="en-GB" sz="1600" b="0" i="0" u="none" strike="noStrike" dirty="0">
                <a:solidFill>
                  <a:srgbClr val="231F20"/>
                </a:solidFill>
                <a:effectLst/>
              </a:rPr>
              <a:t> </a:t>
            </a:r>
            <a:r>
              <a:rPr lang="en-GB" sz="1600" b="0" i="0" u="none" strike="noStrike" dirty="0" err="1">
                <a:solidFill>
                  <a:srgbClr val="231F20"/>
                </a:solidFill>
                <a:effectLst/>
              </a:rPr>
              <a:t>objekta</a:t>
            </a:r>
            <a:r>
              <a:rPr lang="hr-HR" sz="1600" dirty="0">
                <a:solidFill>
                  <a:srgbClr val="231F20"/>
                </a:solidFill>
              </a:rPr>
              <a:t>, </a:t>
            </a:r>
            <a:r>
              <a:rPr lang="en-GB" sz="1600" b="0" i="0" u="none" strike="noStrike" dirty="0">
                <a:solidFill>
                  <a:srgbClr val="231F20"/>
                </a:solidFill>
                <a:effectLst/>
              </a:rPr>
              <a:t>datum i </a:t>
            </a:r>
            <a:r>
              <a:rPr lang="en-GB" sz="1600" b="0" i="0" u="none" strike="noStrike" dirty="0" err="1">
                <a:solidFill>
                  <a:srgbClr val="231F20"/>
                </a:solidFill>
                <a:effectLst/>
              </a:rPr>
              <a:t>vrijeme</a:t>
            </a:r>
            <a:r>
              <a:rPr lang="en-GB" sz="1600" b="0" i="0" u="none" strike="noStrike" dirty="0">
                <a:solidFill>
                  <a:srgbClr val="231F20"/>
                </a:solidFill>
                <a:effectLst/>
              </a:rPr>
              <a:t> </a:t>
            </a:r>
            <a:r>
              <a:rPr lang="en-GB" sz="1600" b="0" i="0" u="none" strike="noStrike" dirty="0" err="1">
                <a:solidFill>
                  <a:srgbClr val="231F20"/>
                </a:solidFill>
                <a:effectLst/>
              </a:rPr>
              <a:t>odlaska</a:t>
            </a:r>
            <a:r>
              <a:rPr lang="en-GB" sz="1600" b="0" i="0" u="none" strike="noStrike" dirty="0">
                <a:solidFill>
                  <a:srgbClr val="231F20"/>
                </a:solidFill>
                <a:effectLst/>
              </a:rPr>
              <a:t> </a:t>
            </a:r>
            <a:r>
              <a:rPr lang="en-GB" sz="1600" b="0" i="0" u="none" strike="noStrike" dirty="0" err="1">
                <a:solidFill>
                  <a:srgbClr val="231F20"/>
                </a:solidFill>
                <a:effectLst/>
              </a:rPr>
              <a:t>iz</a:t>
            </a:r>
            <a:r>
              <a:rPr lang="en-GB" sz="1600" b="0" i="0" u="none" strike="noStrike" dirty="0">
                <a:solidFill>
                  <a:srgbClr val="231F20"/>
                </a:solidFill>
                <a:effectLst/>
              </a:rPr>
              <a:t> </a:t>
            </a:r>
            <a:r>
              <a:rPr lang="en-GB" sz="1600" b="0" i="0" u="none" strike="noStrike" dirty="0" err="1">
                <a:solidFill>
                  <a:srgbClr val="231F20"/>
                </a:solidFill>
                <a:effectLst/>
              </a:rPr>
              <a:t>objekta</a:t>
            </a:r>
            <a:r>
              <a:rPr lang="hr-HR" sz="1600" dirty="0">
                <a:solidFill>
                  <a:srgbClr val="231F20"/>
                </a:solidFill>
              </a:rPr>
              <a:t>, </a:t>
            </a:r>
            <a:r>
              <a:rPr lang="en-GB" sz="1600" b="0" i="0" u="none" strike="noStrike" dirty="0" err="1">
                <a:solidFill>
                  <a:srgbClr val="231F20"/>
                </a:solidFill>
                <a:effectLst/>
              </a:rPr>
              <a:t>spol</a:t>
            </a:r>
            <a:r>
              <a:rPr lang="hr-HR" sz="1600" b="0" i="0" u="none" strike="noStrike" dirty="0">
                <a:solidFill>
                  <a:srgbClr val="231F20"/>
                </a:solidFill>
                <a:effectLst/>
              </a:rPr>
              <a:t>.</a:t>
            </a:r>
          </a:p>
          <a:p>
            <a:pPr algn="l" fontAlgn="base"/>
            <a:r>
              <a:rPr lang="hr-HR" sz="1600" b="0" i="0" u="none" strike="noStrike" dirty="0">
                <a:solidFill>
                  <a:srgbClr val="231F20"/>
                </a:solidFill>
                <a:effectLst/>
              </a:rPr>
              <a:t>Pravni temelj je pravna obveza sukladno </a:t>
            </a:r>
            <a:r>
              <a:rPr lang="hr-HR" sz="1600" dirty="0">
                <a:solidFill>
                  <a:srgbClr val="231F20"/>
                </a:solidFill>
              </a:rPr>
              <a:t>P</a:t>
            </a:r>
            <a:r>
              <a:rPr lang="hr-HR" sz="1600" b="0" i="0" u="none" strike="noStrike" dirty="0">
                <a:solidFill>
                  <a:srgbClr val="231F20"/>
                </a:solidFill>
                <a:effectLst/>
              </a:rPr>
              <a:t>ravilnik o sustavu eVisitor (NN 43/20)</a:t>
            </a:r>
          </a:p>
          <a:p>
            <a:pPr algn="l" fontAlgn="base"/>
            <a:r>
              <a:rPr lang="hr-HR" sz="1600" dirty="0">
                <a:solidFill>
                  <a:srgbClr val="231F20"/>
                </a:solidFill>
              </a:rPr>
              <a:t>b</a:t>
            </a:r>
            <a:r>
              <a:rPr lang="hr-HR" sz="1800" dirty="0">
                <a:solidFill>
                  <a:srgbClr val="231F20"/>
                </a:solidFill>
              </a:rPr>
              <a:t>. </a:t>
            </a:r>
            <a:r>
              <a:rPr lang="hr-HR" sz="2000" b="1" dirty="0">
                <a:solidFill>
                  <a:srgbClr val="231F20"/>
                </a:solidFill>
              </a:rPr>
              <a:t>Poduzeće je knjigovodstveni ured</a:t>
            </a:r>
          </a:p>
          <a:p>
            <a:pPr algn="l" fontAlgn="base"/>
            <a:r>
              <a:rPr lang="hr-HR" sz="1600" dirty="0">
                <a:solidFill>
                  <a:srgbClr val="231F20"/>
                </a:solidFill>
              </a:rPr>
              <a:t>Ured čuva: isplatne liste, analitička evidencija o plaćama za koje se plaćaju obvezni doprinosi – trajno,  isprave na temelju kojih su podaci uneseni u dnevnik i glavnu knjigu – najmanje jedanaest godina, </a:t>
            </a:r>
            <a:r>
              <a:rPr lang="hr-HR" sz="1600" dirty="0">
                <a:solidFill>
                  <a:srgbClr val="231F20"/>
                </a:solidFill>
                <a:latin typeface="Minion Pro Cond"/>
              </a:rPr>
              <a:t> isprave na temelju kojih su podaci uneseni u pomoćne knjige – najmanje jedanaest godina.</a:t>
            </a:r>
          </a:p>
          <a:p>
            <a:pPr algn="l" fontAlgn="base"/>
            <a:r>
              <a:rPr lang="hr-HR" sz="1600" dirty="0">
                <a:solidFill>
                  <a:srgbClr val="231F20"/>
                </a:solidFill>
                <a:latin typeface="Minion Pro Cond"/>
              </a:rPr>
              <a:t>Pravni temelj je pravna obveza sukladno Zakonu o računovodstvu (NN </a:t>
            </a:r>
            <a:r>
              <a:rPr lang="nn-NO" sz="1600" dirty="0">
                <a:solidFill>
                  <a:srgbClr val="231F20"/>
                </a:solidFill>
                <a:latin typeface="Minion Pro Cond"/>
              </a:rPr>
              <a:t>NN 78/15, 134/15, 120/16, 116/18, 42/20, 47/20, 114/22, 82/23</a:t>
            </a:r>
            <a:r>
              <a:rPr lang="hr-HR" sz="1600" dirty="0">
                <a:solidFill>
                  <a:srgbClr val="231F20"/>
                </a:solidFill>
                <a:latin typeface="Minion Pro Cond"/>
              </a:rPr>
              <a:t>)</a:t>
            </a:r>
          </a:p>
          <a:p>
            <a:pPr algn="l" fontAlgn="base"/>
            <a:endParaRPr lang="hr-HR" sz="2000" dirty="0">
              <a:solidFill>
                <a:schemeClr val="tx1"/>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Tree>
    <p:extLst>
      <p:ext uri="{BB962C8B-B14F-4D97-AF65-F5344CB8AC3E}">
        <p14:creationId xmlns:p14="http://schemas.microsoft.com/office/powerpoint/2010/main" val="37452414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latin typeface="Calibri" panose="020F0502020204030204"/>
                <a:ea typeface="+mn-ea"/>
                <a:cs typeface="+mn-cs"/>
              </a:rPr>
              <a:t>PROBLEM 3.  - VODITELJI OBRADE NISU DOVOLJNO TRANSPARENTNI PREMA OSOBOMA ČIJE OSOBNE PODATKE OBRAĐUJU</a:t>
            </a:r>
          </a:p>
          <a:p>
            <a:pPr marR="0" lvl="0" algn="just" defTabSz="914400" rtl="0" eaLnBrk="1" fontAlgn="base" latinLnBrk="0" hangingPunct="1">
              <a:lnSpc>
                <a:spcPts val="1950"/>
              </a:lnSpc>
              <a:spcBef>
                <a:spcPts val="0"/>
              </a:spcBef>
              <a:spcAft>
                <a:spcPts val="800"/>
              </a:spcAft>
              <a:buClrTx/>
              <a:buSzTx/>
              <a:tabLst/>
              <a:defRPr/>
            </a:pPr>
            <a:endParaRPr lang="hr-HR" sz="2000" b="1" noProof="0" dirty="0">
              <a:solidFill>
                <a:srgbClr val="00B050"/>
              </a:solidFill>
              <a:latin typeface="Calibri" panose="020F0502020204030204"/>
            </a:endParaRPr>
          </a:p>
          <a:p>
            <a:pPr marR="0" lvl="0" algn="just" defTabSz="914400" rtl="0" eaLnBrk="1" fontAlgn="base" latinLnBrk="0" hangingPunct="1">
              <a:lnSpc>
                <a:spcPts val="1950"/>
              </a:lnSpc>
              <a:spcBef>
                <a:spcPts val="0"/>
              </a:spcBef>
              <a:spcAft>
                <a:spcPts val="800"/>
              </a:spcAft>
              <a:buClrTx/>
              <a:buSzTx/>
              <a:tabLst/>
              <a:defRPr/>
            </a:pPr>
            <a:r>
              <a:rPr kumimoji="0" lang="hr-HR" sz="18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Svaka organizacija koja obrađuje osobne podatke dužna je pojedince informirati o vrstama osobnih podataka koje prikuplja i njihovim pravima iz GDPR-a, u koju svrhu i po kojoj pravnoj osnovi obrađuje osobne podatke, na koji način i tko koristi osobne podatke te koje mjere zaštite osobnih podataka provodi i dr. </a:t>
            </a:r>
          </a:p>
          <a:p>
            <a:pPr marR="0" lvl="0" algn="just" defTabSz="914400" rtl="0" eaLnBrk="1" fontAlgn="base" latinLnBrk="0" hangingPunct="1">
              <a:lnSpc>
                <a:spcPts val="1950"/>
              </a:lnSpc>
              <a:spcBef>
                <a:spcPts val="0"/>
              </a:spcBef>
              <a:spcAft>
                <a:spcPts val="800"/>
              </a:spcAft>
              <a:buClrTx/>
              <a:buSzTx/>
              <a:tabLst/>
              <a:defRPr/>
            </a:pPr>
            <a:r>
              <a:rPr lang="hr-HR" sz="1800" dirty="0">
                <a:solidFill>
                  <a:prstClr val="black"/>
                </a:solidFill>
                <a:ea typeface="Calibri" panose="020F0502020204030204" pitchFamily="34" charset="0"/>
                <a:cs typeface="Times New Roman" panose="02020603050405020304" pitchFamily="18" charset="0"/>
              </a:rPr>
              <a:t>Dužnost korištenja </a:t>
            </a:r>
            <a:r>
              <a:rPr kumimoji="0" lang="hr-HR" sz="18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jednostavnog i lako razumljivog jezika, sažet oblik</a:t>
            </a:r>
          </a:p>
          <a:p>
            <a:pPr marR="0" lvl="0" algn="just" defTabSz="914400" rtl="0" eaLnBrk="1" fontAlgn="base" latinLnBrk="0" hangingPunct="1">
              <a:lnSpc>
                <a:spcPts val="1950"/>
              </a:lnSpc>
              <a:spcBef>
                <a:spcPts val="0"/>
              </a:spcBef>
              <a:spcAft>
                <a:spcPts val="800"/>
              </a:spcAft>
              <a:buClrTx/>
              <a:buSzTx/>
              <a:tabLst/>
              <a:defRPr/>
            </a:pPr>
            <a:r>
              <a:rPr kumimoji="0" lang="hr-HR" sz="18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U tu svrhu potrebno je izraditi politiku privatnosti/izjave o obradi osobnih podataka i objavite je na službenoj web stranici. U slučaju da u svom poslovanju ne koristite web stranicu, politiku privatnosti dužni ste učiniti javno dostupnom na drugi način, npr. na vidljivom mjestu u svojim poslovnim prostorijama (npr. hostel ili iznajmljivač apartmana nema web stranicu, isprintani primjerci politike bit će gostima dostupni na recepciji ili u sobama)</a:t>
            </a:r>
          </a:p>
          <a:p>
            <a:pPr marL="285750" marR="0" lvl="0" indent="-285750" algn="just" defTabSz="914400" rtl="0" eaLnBrk="1" fontAlgn="base" latinLnBrk="0" hangingPunct="1">
              <a:lnSpc>
                <a:spcPts val="1950"/>
              </a:lnSpc>
              <a:spcBef>
                <a:spcPts val="0"/>
              </a:spcBef>
              <a:spcAft>
                <a:spcPts val="800"/>
              </a:spcAft>
              <a:buClrTx/>
              <a:buSzTx/>
              <a:buFont typeface="Wingdings" panose="05000000000000000000" pitchFamily="2" charset="2"/>
              <a:buChar char="ü"/>
              <a:tabLst/>
              <a:defRPr/>
            </a:pPr>
            <a:endParaRPr kumimoji="0" lang="hr-HR" sz="18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R="0" lvl="0" algn="just" defTabSz="914400" rtl="0" eaLnBrk="1" fontAlgn="base" latinLnBrk="0" hangingPunct="1">
              <a:lnSpc>
                <a:spcPts val="1950"/>
              </a:lnSpc>
              <a:spcBef>
                <a:spcPts val="0"/>
              </a:spcBef>
              <a:spcAft>
                <a:spcPts val="800"/>
              </a:spcAft>
              <a:buClrTx/>
              <a:buSzTx/>
              <a:tabLst/>
              <a:defRPr/>
            </a:pPr>
            <a:r>
              <a:rPr kumimoji="0" lang="hr-HR" sz="18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PREPORUKA: IMATI POLITIKU PRIVATNOSTI I NA ENGLESKOM JEZIKU (I PO MOGUĆNOSTI DRUGIM STRANIM JEZICIMA)</a:t>
            </a:r>
          </a:p>
          <a:p>
            <a:pPr marR="0" lvl="0" algn="just" defTabSz="914400" rtl="0" eaLnBrk="1" fontAlgn="base" latinLnBrk="0" hangingPunct="1">
              <a:lnSpc>
                <a:spcPts val="1950"/>
              </a:lnSpc>
              <a:spcBef>
                <a:spcPts val="0"/>
              </a:spcBef>
              <a:spcAft>
                <a:spcPts val="800"/>
              </a:spcAft>
              <a:buClrTx/>
              <a:buSzTx/>
              <a:tabLst/>
              <a:defRPr/>
            </a:pPr>
            <a:r>
              <a:rPr kumimoji="0" lang="hr-HR" sz="1400" b="0"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Obrazac politike privatnosti koji možete ispuniti i prilagoditi svojim aktivnostima obrade: </a:t>
            </a:r>
            <a:r>
              <a:rPr kumimoji="0" lang="hr-HR" sz="1400" b="0"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hlinkClick r:id="rId3"/>
              </a:rPr>
              <a:t>https://arc-rec-project.eu/wp-content/uploads/2022/01/politika-privatnosti_obrazac.docx</a:t>
            </a:r>
            <a:r>
              <a:rPr kumimoji="0" lang="hr-HR" sz="1400" b="0" i="0" u="none" strike="noStrike" kern="1200" cap="none" spc="0" normalizeH="0" baseline="0" noProof="0" dirty="0">
                <a:ln>
                  <a:noFill/>
                </a:ln>
                <a:solidFill>
                  <a:prstClr val="black"/>
                </a:solidFill>
                <a:effectLst/>
                <a:uLnTx/>
                <a:uFillTx/>
                <a:latin typeface="Open Sans" panose="020B0606030504020204" pitchFamily="34" charset="0"/>
                <a:ea typeface="Calibri" panose="020F0502020204030204" pitchFamily="34" charset="0"/>
                <a:cs typeface="Times New Roman" panose="02020603050405020304" pitchFamily="18" charset="0"/>
              </a:rPr>
              <a:t> </a:t>
            </a:r>
            <a:endParaRPr kumimoji="0" lang="hr-H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r-HR" sz="2000" b="1" dirty="0">
              <a:solidFill>
                <a:srgbClr val="00B050"/>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261" y="102179"/>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526" y="205096"/>
            <a:ext cx="2168433" cy="558536"/>
          </a:xfrm>
          <a:prstGeom prst="rect">
            <a:avLst/>
          </a:prstGeom>
        </p:spPr>
      </p:pic>
    </p:spTree>
    <p:extLst>
      <p:ext uri="{BB962C8B-B14F-4D97-AF65-F5344CB8AC3E}">
        <p14:creationId xmlns:p14="http://schemas.microsoft.com/office/powerpoint/2010/main" val="3234335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Naslov 1">
            <a:extLst>
              <a:ext uri="{FF2B5EF4-FFF2-40B4-BE49-F238E27FC236}">
                <a16:creationId xmlns:a16="http://schemas.microsoft.com/office/drawing/2014/main" id="{C9AACB88-A50A-4A9A-9D0F-043A0EE744BA}"/>
              </a:ext>
            </a:extLst>
          </p:cNvPr>
          <p:cNvSpPr txBox="1">
            <a:spLocks/>
          </p:cNvSpPr>
          <p:nvPr/>
        </p:nvSpPr>
        <p:spPr>
          <a:xfrm rot="19619870">
            <a:off x="352868" y="2653969"/>
            <a:ext cx="3636723" cy="272385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r-HR" sz="3600" b="1" dirty="0">
                <a:solidFill>
                  <a:srgbClr val="FFC000"/>
                </a:solidFill>
                <a:latin typeface="+mn-lt"/>
              </a:rPr>
              <a:t>Pravni temelji za obradu osobnih podataka</a:t>
            </a:r>
          </a:p>
        </p:txBody>
      </p:sp>
      <p:grpSp>
        <p:nvGrpSpPr>
          <p:cNvPr id="30" name="Grupa 29">
            <a:extLst>
              <a:ext uri="{FF2B5EF4-FFF2-40B4-BE49-F238E27FC236}">
                <a16:creationId xmlns:a16="http://schemas.microsoft.com/office/drawing/2014/main" id="{3B764748-E85C-4985-961B-AC716F89B5C3}"/>
              </a:ext>
            </a:extLst>
          </p:cNvPr>
          <p:cNvGrpSpPr/>
          <p:nvPr/>
        </p:nvGrpSpPr>
        <p:grpSpPr>
          <a:xfrm>
            <a:off x="3334060" y="1029568"/>
            <a:ext cx="7554342" cy="867275"/>
            <a:chOff x="0" y="4733"/>
            <a:chExt cx="7672099" cy="893816"/>
          </a:xfrm>
        </p:grpSpPr>
        <p:sp>
          <p:nvSpPr>
            <p:cNvPr id="48" name="Pravokutnik: zaobljeni kutovi 47">
              <a:extLst>
                <a:ext uri="{FF2B5EF4-FFF2-40B4-BE49-F238E27FC236}">
                  <a16:creationId xmlns:a16="http://schemas.microsoft.com/office/drawing/2014/main" id="{D365AAB9-997D-48A3-917D-CB75D46E4013}"/>
                </a:ext>
              </a:extLst>
            </p:cNvPr>
            <p:cNvSpPr/>
            <p:nvPr/>
          </p:nvSpPr>
          <p:spPr>
            <a:xfrm>
              <a:off x="0" y="4733"/>
              <a:ext cx="7672099" cy="893816"/>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hr-HR"/>
            </a:p>
          </p:txBody>
        </p:sp>
        <p:sp>
          <p:nvSpPr>
            <p:cNvPr id="49" name="Pravokutnik: zaobljeni kutovi 4">
              <a:extLst>
                <a:ext uri="{FF2B5EF4-FFF2-40B4-BE49-F238E27FC236}">
                  <a16:creationId xmlns:a16="http://schemas.microsoft.com/office/drawing/2014/main" id="{A82F28D6-0838-4542-B13E-7CFB563A80DD}"/>
                </a:ext>
              </a:extLst>
            </p:cNvPr>
            <p:cNvSpPr txBox="1"/>
            <p:nvPr/>
          </p:nvSpPr>
          <p:spPr>
            <a:xfrm>
              <a:off x="43633" y="48366"/>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kern="1200" dirty="0">
                  <a:solidFill>
                    <a:schemeClr val="tx1"/>
                  </a:solidFill>
                </a:rPr>
                <a:t>ispitanik je dao </a:t>
              </a:r>
              <a:r>
                <a:rPr lang="hr-HR" sz="1600" b="1" kern="1200" dirty="0">
                  <a:solidFill>
                    <a:schemeClr val="tx1"/>
                  </a:solidFill>
                </a:rPr>
                <a:t>privolu</a:t>
              </a:r>
              <a:r>
                <a:rPr lang="hr-HR" sz="1600" kern="1200" dirty="0">
                  <a:solidFill>
                    <a:schemeClr val="tx1"/>
                  </a:solidFill>
                </a:rPr>
                <a:t> za obradu svojih osobnih podataka</a:t>
              </a:r>
            </a:p>
            <a:p>
              <a:pPr marL="0" lvl="0" indent="0" algn="l" defTabSz="711200">
                <a:lnSpc>
                  <a:spcPct val="90000"/>
                </a:lnSpc>
                <a:spcBef>
                  <a:spcPct val="0"/>
                </a:spcBef>
                <a:spcAft>
                  <a:spcPct val="35000"/>
                </a:spcAft>
                <a:buNone/>
              </a:pPr>
              <a:r>
                <a:rPr lang="hr-HR" sz="1400" kern="1200" dirty="0">
                  <a:solidFill>
                    <a:schemeClr val="bg2"/>
                  </a:solidFill>
                </a:rPr>
                <a:t> (primjerice, privola za kolačiće, čl. 100 st. 4. ZEK, slanje promidžbene e-pošte)</a:t>
              </a:r>
              <a:endParaRPr lang="en-US" sz="1400" kern="1200" dirty="0">
                <a:solidFill>
                  <a:schemeClr val="bg2"/>
                </a:solidFill>
              </a:endParaRPr>
            </a:p>
          </p:txBody>
        </p:sp>
      </p:grpSp>
      <p:grpSp>
        <p:nvGrpSpPr>
          <p:cNvPr id="32" name="Grupa 31">
            <a:extLst>
              <a:ext uri="{FF2B5EF4-FFF2-40B4-BE49-F238E27FC236}">
                <a16:creationId xmlns:a16="http://schemas.microsoft.com/office/drawing/2014/main" id="{B993EC62-E903-4028-8992-B843CD920E58}"/>
              </a:ext>
            </a:extLst>
          </p:cNvPr>
          <p:cNvGrpSpPr/>
          <p:nvPr/>
        </p:nvGrpSpPr>
        <p:grpSpPr>
          <a:xfrm>
            <a:off x="3332311" y="1899570"/>
            <a:ext cx="7554342" cy="874981"/>
            <a:chOff x="0" y="944629"/>
            <a:chExt cx="7672099" cy="893816"/>
          </a:xfrm>
        </p:grpSpPr>
        <p:sp>
          <p:nvSpPr>
            <p:cNvPr id="46" name="Pravokutnik: zaobljeni kutovi 45">
              <a:extLst>
                <a:ext uri="{FF2B5EF4-FFF2-40B4-BE49-F238E27FC236}">
                  <a16:creationId xmlns:a16="http://schemas.microsoft.com/office/drawing/2014/main" id="{FAC9DC92-F322-441E-92DB-A5731E35B81D}"/>
                </a:ext>
              </a:extLst>
            </p:cNvPr>
            <p:cNvSpPr/>
            <p:nvPr/>
          </p:nvSpPr>
          <p:spPr>
            <a:xfrm>
              <a:off x="0" y="944629"/>
              <a:ext cx="7672099" cy="893816"/>
            </a:xfrm>
            <a:prstGeom prst="roundRect">
              <a:avLst/>
            </a:pr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a:lstStyle/>
            <a:p>
              <a:endParaRPr lang="hr-HR"/>
            </a:p>
          </p:txBody>
        </p:sp>
        <p:sp>
          <p:nvSpPr>
            <p:cNvPr id="47" name="Pravokutnik: zaobljeni kutovi 6">
              <a:extLst>
                <a:ext uri="{FF2B5EF4-FFF2-40B4-BE49-F238E27FC236}">
                  <a16:creationId xmlns:a16="http://schemas.microsoft.com/office/drawing/2014/main" id="{5834323E-DC9E-4209-9045-44E78BC9BED0}"/>
                </a:ext>
              </a:extLst>
            </p:cNvPr>
            <p:cNvSpPr txBox="1"/>
            <p:nvPr/>
          </p:nvSpPr>
          <p:spPr>
            <a:xfrm>
              <a:off x="43633" y="988262"/>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kern="1200" dirty="0">
                  <a:solidFill>
                    <a:schemeClr val="tx1"/>
                  </a:solidFill>
                </a:rPr>
                <a:t>nužno</a:t>
              </a:r>
              <a:r>
                <a:rPr lang="hr-HR" sz="1600" b="1" kern="1200" dirty="0">
                  <a:solidFill>
                    <a:schemeClr val="tx1"/>
                  </a:solidFill>
                </a:rPr>
                <a:t> za izvršavanje ugovora </a:t>
              </a:r>
              <a:r>
                <a:rPr lang="hr-HR" sz="1600" kern="1200" dirty="0">
                  <a:solidFill>
                    <a:schemeClr val="tx1"/>
                  </a:solidFill>
                </a:rPr>
                <a:t>u kojem je ispitanik stranka ili kako bi se poduzele radnje na zahtjev ispitanika prije sklapanja ugovora </a:t>
              </a:r>
              <a:r>
                <a:rPr lang="hr-HR" sz="1400" kern="1200" dirty="0">
                  <a:solidFill>
                    <a:schemeClr val="bg2"/>
                  </a:solidFill>
                </a:rPr>
                <a:t>(primjerice, kupoprodaja putem webshop-a)</a:t>
              </a:r>
              <a:endParaRPr lang="en-US" sz="1600" kern="1200" dirty="0">
                <a:solidFill>
                  <a:schemeClr val="bg2"/>
                </a:solidFill>
              </a:endParaRPr>
            </a:p>
          </p:txBody>
        </p:sp>
      </p:grpSp>
      <p:grpSp>
        <p:nvGrpSpPr>
          <p:cNvPr id="33" name="Grupa 32">
            <a:extLst>
              <a:ext uri="{FF2B5EF4-FFF2-40B4-BE49-F238E27FC236}">
                <a16:creationId xmlns:a16="http://schemas.microsoft.com/office/drawing/2014/main" id="{2735DC36-81BA-41D3-BFDE-184C3A0030D6}"/>
              </a:ext>
            </a:extLst>
          </p:cNvPr>
          <p:cNvGrpSpPr/>
          <p:nvPr/>
        </p:nvGrpSpPr>
        <p:grpSpPr>
          <a:xfrm>
            <a:off x="3332309" y="2783077"/>
            <a:ext cx="7554343" cy="912706"/>
            <a:chOff x="0" y="1884525"/>
            <a:chExt cx="7672099" cy="893816"/>
          </a:xfrm>
        </p:grpSpPr>
        <p:sp>
          <p:nvSpPr>
            <p:cNvPr id="44" name="Pravokutnik: zaobljeni kutovi 43">
              <a:extLst>
                <a:ext uri="{FF2B5EF4-FFF2-40B4-BE49-F238E27FC236}">
                  <a16:creationId xmlns:a16="http://schemas.microsoft.com/office/drawing/2014/main" id="{0A0F7EFC-3C6E-4E5F-827F-8CFD8435F6F4}"/>
                </a:ext>
              </a:extLst>
            </p:cNvPr>
            <p:cNvSpPr/>
            <p:nvPr/>
          </p:nvSpPr>
          <p:spPr>
            <a:xfrm>
              <a:off x="0" y="1884525"/>
              <a:ext cx="7672099" cy="893816"/>
            </a:xfrm>
            <a:prstGeom prst="roundRect">
              <a:avLst/>
            </a:pr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a:lstStyle/>
            <a:p>
              <a:endParaRPr lang="hr-HR"/>
            </a:p>
          </p:txBody>
        </p:sp>
        <p:sp>
          <p:nvSpPr>
            <p:cNvPr id="45" name="Pravokutnik: zaobljeni kutovi 8">
              <a:extLst>
                <a:ext uri="{FF2B5EF4-FFF2-40B4-BE49-F238E27FC236}">
                  <a16:creationId xmlns:a16="http://schemas.microsoft.com/office/drawing/2014/main" id="{2683ADDC-6BD0-426F-B2FC-DEBF8B553EA2}"/>
                </a:ext>
              </a:extLst>
            </p:cNvPr>
            <p:cNvSpPr txBox="1"/>
            <p:nvPr/>
          </p:nvSpPr>
          <p:spPr>
            <a:xfrm>
              <a:off x="43633" y="1928158"/>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kern="1200" dirty="0">
                  <a:solidFill>
                    <a:schemeClr val="tx1"/>
                  </a:solidFill>
                </a:rPr>
                <a:t>obrada je nužna radi </a:t>
              </a:r>
              <a:r>
                <a:rPr lang="hr-HR" sz="1600" b="1" kern="1200" dirty="0">
                  <a:solidFill>
                    <a:schemeClr val="tx1"/>
                  </a:solidFill>
                </a:rPr>
                <a:t>poštovanja pravnih obveza </a:t>
              </a:r>
              <a:r>
                <a:rPr lang="hr-HR" sz="1600" kern="1200" dirty="0">
                  <a:solidFill>
                    <a:schemeClr val="tx1"/>
                  </a:solidFill>
                </a:rPr>
                <a:t>voditelja obrade</a:t>
              </a:r>
            </a:p>
            <a:p>
              <a:pPr marL="0" lvl="0" indent="0" algn="l" defTabSz="711200">
                <a:lnSpc>
                  <a:spcPct val="90000"/>
                </a:lnSpc>
                <a:spcBef>
                  <a:spcPct val="0"/>
                </a:spcBef>
                <a:spcAft>
                  <a:spcPct val="35000"/>
                </a:spcAft>
                <a:buNone/>
              </a:pPr>
              <a:r>
                <a:rPr lang="hr-HR" sz="1600" kern="1200" dirty="0">
                  <a:solidFill>
                    <a:schemeClr val="tx1"/>
                  </a:solidFill>
                </a:rPr>
                <a:t> </a:t>
              </a:r>
              <a:r>
                <a:rPr lang="hr-HR" sz="1400" kern="1200" dirty="0"/>
                <a:t>(</a:t>
              </a:r>
              <a:r>
                <a:rPr lang="hr-HR" sz="1200" kern="1200" dirty="0"/>
                <a:t>primjerice, </a:t>
              </a:r>
              <a:r>
                <a:rPr lang="hr-HR" sz="1200" dirty="0"/>
                <a:t>d</a:t>
              </a:r>
              <a:r>
                <a:rPr lang="hr-HR" sz="1200" kern="1200" dirty="0"/>
                <a:t>avatelj usluga informacijskog društva mora na temelju odgovarajućeg sudskog akta, odnosno upravnog akta, predočiti sve podatke na temelju kojih se može poduzeti otkrivanje ili progon počinitelja kaznenih djela, odnosno zaštita prava trećih osoba.</a:t>
              </a:r>
              <a:r>
                <a:rPr lang="hr-HR" sz="1400" kern="1200" dirty="0"/>
                <a:t>) </a:t>
              </a:r>
              <a:endParaRPr lang="en-US" sz="1600" kern="1200" dirty="0"/>
            </a:p>
          </p:txBody>
        </p:sp>
      </p:grpSp>
      <p:grpSp>
        <p:nvGrpSpPr>
          <p:cNvPr id="34" name="Grupa 33">
            <a:extLst>
              <a:ext uri="{FF2B5EF4-FFF2-40B4-BE49-F238E27FC236}">
                <a16:creationId xmlns:a16="http://schemas.microsoft.com/office/drawing/2014/main" id="{C37A9C13-5CBA-46FE-8F2B-09F2AA44DC81}"/>
              </a:ext>
            </a:extLst>
          </p:cNvPr>
          <p:cNvGrpSpPr/>
          <p:nvPr/>
        </p:nvGrpSpPr>
        <p:grpSpPr>
          <a:xfrm>
            <a:off x="3332308" y="3712011"/>
            <a:ext cx="7554343" cy="940818"/>
            <a:chOff x="0" y="2824421"/>
            <a:chExt cx="7672099" cy="893816"/>
          </a:xfrm>
        </p:grpSpPr>
        <p:sp>
          <p:nvSpPr>
            <p:cNvPr id="42" name="Pravokutnik: zaobljeni kutovi 41">
              <a:extLst>
                <a:ext uri="{FF2B5EF4-FFF2-40B4-BE49-F238E27FC236}">
                  <a16:creationId xmlns:a16="http://schemas.microsoft.com/office/drawing/2014/main" id="{5B82E537-9B70-46B1-8EEE-4F957E707C95}"/>
                </a:ext>
              </a:extLst>
            </p:cNvPr>
            <p:cNvSpPr/>
            <p:nvPr/>
          </p:nvSpPr>
          <p:spPr>
            <a:xfrm>
              <a:off x="0" y="2824421"/>
              <a:ext cx="7672099" cy="893816"/>
            </a:xfrm>
            <a:prstGeom prst="roundRect">
              <a:avLst/>
            </a:pr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a:lstStyle/>
            <a:p>
              <a:endParaRPr lang="hr-HR"/>
            </a:p>
          </p:txBody>
        </p:sp>
        <p:sp>
          <p:nvSpPr>
            <p:cNvPr id="43" name="Pravokutnik: zaobljeni kutovi 10">
              <a:extLst>
                <a:ext uri="{FF2B5EF4-FFF2-40B4-BE49-F238E27FC236}">
                  <a16:creationId xmlns:a16="http://schemas.microsoft.com/office/drawing/2014/main" id="{6F80461C-6EEF-4409-8497-7F9E989A6C57}"/>
                </a:ext>
              </a:extLst>
            </p:cNvPr>
            <p:cNvSpPr txBox="1"/>
            <p:nvPr/>
          </p:nvSpPr>
          <p:spPr>
            <a:xfrm>
              <a:off x="43633" y="2868054"/>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kern="1200" dirty="0">
                  <a:solidFill>
                    <a:schemeClr val="tx1"/>
                  </a:solidFill>
                </a:rPr>
                <a:t>obrada je nužna kako bi se zaštitili </a:t>
              </a:r>
              <a:r>
                <a:rPr lang="hr-HR" sz="1600" b="1" kern="1200" dirty="0">
                  <a:solidFill>
                    <a:schemeClr val="tx1"/>
                  </a:solidFill>
                </a:rPr>
                <a:t>životno važni  interesi ispitanika </a:t>
              </a:r>
              <a:r>
                <a:rPr lang="hr-HR" sz="1600" kern="1200" dirty="0">
                  <a:solidFill>
                    <a:schemeClr val="tx1"/>
                  </a:solidFill>
                </a:rPr>
                <a:t>ili druge fizičke osobe</a:t>
              </a:r>
              <a:endParaRPr lang="en-US" sz="1600" kern="1200" dirty="0">
                <a:solidFill>
                  <a:schemeClr val="tx1"/>
                </a:solidFill>
              </a:endParaRPr>
            </a:p>
          </p:txBody>
        </p:sp>
      </p:grpSp>
      <p:grpSp>
        <p:nvGrpSpPr>
          <p:cNvPr id="35" name="Grupa 34">
            <a:extLst>
              <a:ext uri="{FF2B5EF4-FFF2-40B4-BE49-F238E27FC236}">
                <a16:creationId xmlns:a16="http://schemas.microsoft.com/office/drawing/2014/main" id="{FB93E655-D11E-4E99-BA22-4C4B9167A736}"/>
              </a:ext>
            </a:extLst>
          </p:cNvPr>
          <p:cNvGrpSpPr/>
          <p:nvPr/>
        </p:nvGrpSpPr>
        <p:grpSpPr>
          <a:xfrm>
            <a:off x="3375271" y="4659103"/>
            <a:ext cx="7554343" cy="874981"/>
            <a:chOff x="0" y="3764318"/>
            <a:chExt cx="7672099" cy="893816"/>
          </a:xfrm>
        </p:grpSpPr>
        <p:sp>
          <p:nvSpPr>
            <p:cNvPr id="40" name="Pravokutnik: zaobljeni kutovi 39">
              <a:extLst>
                <a:ext uri="{FF2B5EF4-FFF2-40B4-BE49-F238E27FC236}">
                  <a16:creationId xmlns:a16="http://schemas.microsoft.com/office/drawing/2014/main" id="{27A1C0C0-18C6-4CC0-BD8B-F8772B136F3C}"/>
                </a:ext>
              </a:extLst>
            </p:cNvPr>
            <p:cNvSpPr/>
            <p:nvPr/>
          </p:nvSpPr>
          <p:spPr>
            <a:xfrm>
              <a:off x="0" y="3764318"/>
              <a:ext cx="7672099" cy="893816"/>
            </a:xfrm>
            <a:prstGeom prst="roundRect">
              <a:avLst/>
            </a:prstGeom>
          </p:spPr>
          <p:style>
            <a:lnRef idx="2">
              <a:schemeClr val="lt1">
                <a:hueOff val="0"/>
                <a:satOff val="0"/>
                <a:lumOff val="0"/>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a:lstStyle/>
            <a:p>
              <a:endParaRPr lang="hr-HR"/>
            </a:p>
          </p:txBody>
        </p:sp>
        <p:sp>
          <p:nvSpPr>
            <p:cNvPr id="41" name="Pravokutnik: zaobljeni kutovi 12">
              <a:extLst>
                <a:ext uri="{FF2B5EF4-FFF2-40B4-BE49-F238E27FC236}">
                  <a16:creationId xmlns:a16="http://schemas.microsoft.com/office/drawing/2014/main" id="{65370DD0-AAB9-41B2-96FB-92CAA7C76116}"/>
                </a:ext>
              </a:extLst>
            </p:cNvPr>
            <p:cNvSpPr txBox="1"/>
            <p:nvPr/>
          </p:nvSpPr>
          <p:spPr>
            <a:xfrm>
              <a:off x="25036" y="3782879"/>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kern="1200" dirty="0">
                  <a:solidFill>
                    <a:schemeClr val="tx1"/>
                  </a:solidFill>
                </a:rPr>
                <a:t>obrada je nužna za potrebe </a:t>
              </a:r>
              <a:r>
                <a:rPr lang="hr-HR" sz="1600" b="1" kern="1200" dirty="0">
                  <a:solidFill>
                    <a:schemeClr val="tx1"/>
                  </a:solidFill>
                </a:rPr>
                <a:t>legitimnih interesa </a:t>
              </a:r>
              <a:r>
                <a:rPr lang="hr-HR" sz="1600" kern="1200" dirty="0">
                  <a:solidFill>
                    <a:schemeClr val="tx1"/>
                  </a:solidFill>
                </a:rPr>
                <a:t>voditelja obrade ili treće strane, osim kada su od tih interesa jači interesi ili temeljna prava i slobode ispitanika koji zahtijevaju zaštitu osobnih podataka </a:t>
              </a:r>
              <a:r>
                <a:rPr lang="hr-HR" sz="1400" kern="1200" dirty="0">
                  <a:solidFill>
                    <a:schemeClr val="bg2"/>
                  </a:solidFill>
                </a:rPr>
                <a:t>(primjerice, slanje promidžbene e-pošte prijašnjim kupcima i dr.)</a:t>
              </a:r>
              <a:endParaRPr lang="en-US" sz="1600" kern="1200" dirty="0">
                <a:solidFill>
                  <a:schemeClr val="bg2"/>
                </a:solidFill>
              </a:endParaRPr>
            </a:p>
          </p:txBody>
        </p:sp>
      </p:grpSp>
      <p:grpSp>
        <p:nvGrpSpPr>
          <p:cNvPr id="37" name="Grupa 36">
            <a:extLst>
              <a:ext uri="{FF2B5EF4-FFF2-40B4-BE49-F238E27FC236}">
                <a16:creationId xmlns:a16="http://schemas.microsoft.com/office/drawing/2014/main" id="{EC384B9D-9299-437C-BF64-C58C59EB06E6}"/>
              </a:ext>
            </a:extLst>
          </p:cNvPr>
          <p:cNvGrpSpPr/>
          <p:nvPr/>
        </p:nvGrpSpPr>
        <p:grpSpPr>
          <a:xfrm>
            <a:off x="3356959" y="5547718"/>
            <a:ext cx="7554343" cy="595569"/>
            <a:chOff x="0" y="4704214"/>
            <a:chExt cx="7672099" cy="893816"/>
          </a:xfrm>
        </p:grpSpPr>
        <p:sp>
          <p:nvSpPr>
            <p:cNvPr id="38" name="Pravokutnik: zaobljeni kutovi 37">
              <a:extLst>
                <a:ext uri="{FF2B5EF4-FFF2-40B4-BE49-F238E27FC236}">
                  <a16:creationId xmlns:a16="http://schemas.microsoft.com/office/drawing/2014/main" id="{3B53827D-9C52-4B1D-9900-D50CD0DED2F4}"/>
                </a:ext>
              </a:extLst>
            </p:cNvPr>
            <p:cNvSpPr/>
            <p:nvPr/>
          </p:nvSpPr>
          <p:spPr>
            <a:xfrm>
              <a:off x="0" y="4704214"/>
              <a:ext cx="7672099" cy="893816"/>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a:lstStyle/>
            <a:p>
              <a:endParaRPr lang="hr-HR"/>
            </a:p>
          </p:txBody>
        </p:sp>
        <p:sp>
          <p:nvSpPr>
            <p:cNvPr id="39" name="Pravokutnik: zaobljeni kutovi 14">
              <a:extLst>
                <a:ext uri="{FF2B5EF4-FFF2-40B4-BE49-F238E27FC236}">
                  <a16:creationId xmlns:a16="http://schemas.microsoft.com/office/drawing/2014/main" id="{EE3D5340-4495-4A15-A374-57BDA6B647F5}"/>
                </a:ext>
              </a:extLst>
            </p:cNvPr>
            <p:cNvSpPr txBox="1"/>
            <p:nvPr/>
          </p:nvSpPr>
          <p:spPr>
            <a:xfrm>
              <a:off x="43633" y="4747847"/>
              <a:ext cx="7584833" cy="806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hr-HR" sz="1600" kern="1200" dirty="0"/>
                <a:t>* </a:t>
              </a:r>
              <a:r>
                <a:rPr lang="hr-HR" sz="1600" kern="1200" dirty="0">
                  <a:solidFill>
                    <a:schemeClr val="tx1"/>
                  </a:solidFill>
                </a:rPr>
                <a:t>obrada je nužna za izvršavanje </a:t>
              </a:r>
              <a:r>
                <a:rPr lang="hr-HR" sz="1600" b="1" kern="1200" dirty="0">
                  <a:solidFill>
                    <a:schemeClr val="tx1"/>
                  </a:solidFill>
                </a:rPr>
                <a:t>zadaće od javnog interesa ili pri izvršavanju službene ovlasti</a:t>
              </a:r>
              <a:r>
                <a:rPr lang="hr-HR" sz="1600" kern="1200" dirty="0">
                  <a:solidFill>
                    <a:schemeClr val="tx1"/>
                  </a:solidFill>
                </a:rPr>
                <a:t> voditelja obrade</a:t>
              </a:r>
              <a:endParaRPr lang="en-US" sz="1600" kern="1200" dirty="0">
                <a:solidFill>
                  <a:schemeClr val="tx1"/>
                </a:solidFill>
              </a:endParaRPr>
            </a:p>
          </p:txBody>
        </p:sp>
      </p:grpSp>
      <p:sp>
        <p:nvSpPr>
          <p:cNvPr id="50" name="TextBox 49">
            <a:extLst>
              <a:ext uri="{FF2B5EF4-FFF2-40B4-BE49-F238E27FC236}">
                <a16:creationId xmlns:a16="http://schemas.microsoft.com/office/drawing/2014/main" id="{2F46DD9C-2B1C-453A-AA53-96B840FA295A}"/>
              </a:ext>
            </a:extLst>
          </p:cNvPr>
          <p:cNvSpPr txBox="1"/>
          <p:nvPr/>
        </p:nvSpPr>
        <p:spPr>
          <a:xfrm>
            <a:off x="3073400" y="2706499"/>
            <a:ext cx="6534726" cy="200055"/>
          </a:xfrm>
          <a:prstGeom prst="rect">
            <a:avLst/>
          </a:prstGeom>
          <a:noFill/>
        </p:spPr>
        <p:txBody>
          <a:bodyPr wrap="square">
            <a:spAutoFit/>
          </a:bodyPr>
          <a:lstStyle/>
          <a:p>
            <a:endParaRPr lang="hr-HR" sz="700" dirty="0"/>
          </a:p>
        </p:txBody>
      </p:sp>
      <p:pic>
        <p:nvPicPr>
          <p:cNvPr id="2" name="Picture 1">
            <a:extLst>
              <a:ext uri="{FF2B5EF4-FFF2-40B4-BE49-F238E27FC236}">
                <a16:creationId xmlns:a16="http://schemas.microsoft.com/office/drawing/2014/main" id="{A18631C2-F62B-79A5-E0F1-BC0D1B4F5E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5172855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latin typeface="Calibri" panose="020F0502020204030204"/>
                <a:ea typeface="+mn-ea"/>
                <a:cs typeface="+mn-cs"/>
              </a:rPr>
              <a:t>RJEŠENJE – KAKO DOSKOČITI PROBLEMU BROJ 3. </a:t>
            </a:r>
            <a:endPar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just" defTabSz="914400" rtl="0" eaLnBrk="1" fontAlgn="base" latinLnBrk="0" hangingPunct="1">
              <a:lnSpc>
                <a:spcPts val="1950"/>
              </a:lnSpc>
              <a:spcBef>
                <a:spcPts val="0"/>
              </a:spcBef>
              <a:spcAft>
                <a:spcPts val="800"/>
              </a:spcAft>
              <a:buClrTx/>
              <a:buSzTx/>
              <a:tabLst/>
              <a:defRPr/>
            </a:pPr>
            <a:endParaRPr lang="hr-HR" sz="2000" b="1" noProof="0" dirty="0">
              <a:solidFill>
                <a:srgbClr val="00B050"/>
              </a:solidFill>
              <a:latin typeface="Calibri" panose="020F0502020204030204"/>
            </a:endParaRPr>
          </a:p>
          <a:p>
            <a:pPr marR="0" lvl="0" algn="just" defTabSz="914400" rtl="0" eaLnBrk="1" fontAlgn="base" latinLnBrk="0" hangingPunct="1">
              <a:lnSpc>
                <a:spcPts val="1950"/>
              </a:lnSpc>
              <a:spcBef>
                <a:spcPts val="0"/>
              </a:spcBef>
              <a:spcAft>
                <a:spcPts val="800"/>
              </a:spcAft>
              <a:buClrTx/>
              <a:buSzTx/>
              <a:tabLst/>
              <a:defRPr/>
            </a:pPr>
            <a:r>
              <a:rPr kumimoji="0" lang="hr-HR"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Izrada politike privatnosti/izjave o obradi osobnih podataka + objava na službenoj web stranici.</a:t>
            </a:r>
          </a:p>
          <a:p>
            <a:pPr marR="0" lvl="0" algn="just" defTabSz="914400" rtl="0" eaLnBrk="1" fontAlgn="base" latinLnBrk="0" hangingPunct="1">
              <a:lnSpc>
                <a:spcPts val="1950"/>
              </a:lnSpc>
              <a:spcBef>
                <a:spcPts val="0"/>
              </a:spcBef>
              <a:spcAft>
                <a:spcPts val="800"/>
              </a:spcAft>
              <a:buClrTx/>
              <a:buSzTx/>
              <a:tabLst/>
              <a:defRPr/>
            </a:pPr>
            <a:r>
              <a:rPr kumimoji="0" lang="hr-HR"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 U slučaju da u svom poslovanju ne koristite web stranicu, politiku privatnosti dužni ste učiniti javno dostupnom na drugi način, npr. na vidljivom mjestu u svojim poslovnim prostorijama (npr. frizerski studio nema web stranicu, isprintani primjerci izjave o privatnosti  bit će gostima dostupni na recepciji ili prostoriji za čekanje)</a:t>
            </a:r>
          </a:p>
          <a:p>
            <a:pPr marL="285750" marR="0" lvl="0" indent="-285750" algn="just" defTabSz="914400" rtl="0" eaLnBrk="1" fontAlgn="base" latinLnBrk="0" hangingPunct="1">
              <a:lnSpc>
                <a:spcPts val="1950"/>
              </a:lnSpc>
              <a:spcBef>
                <a:spcPts val="0"/>
              </a:spcBef>
              <a:spcAft>
                <a:spcPts val="800"/>
              </a:spcAft>
              <a:buClrTx/>
              <a:buSzTx/>
              <a:buFont typeface="Wingdings" panose="05000000000000000000" pitchFamily="2" charset="2"/>
              <a:buChar char="ü"/>
              <a:tabLst/>
              <a:defRPr/>
            </a:pPr>
            <a:endParaRPr kumimoji="0" lang="hr-HR"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R="0" lvl="0" algn="just" defTabSz="914400" rtl="0" eaLnBrk="1" fontAlgn="base" latinLnBrk="0" hangingPunct="1">
              <a:lnSpc>
                <a:spcPts val="1950"/>
              </a:lnSpc>
              <a:spcBef>
                <a:spcPts val="0"/>
              </a:spcBef>
              <a:spcAft>
                <a:spcPts val="800"/>
              </a:spcAft>
              <a:buClrTx/>
              <a:buSzTx/>
              <a:tabLst/>
              <a:defRPr/>
            </a:pPr>
            <a:r>
              <a:rPr kumimoji="0" lang="hr-HR"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Obrazac politike privatnosti koji možete ispuniti i prilagoditi svojim aktivnostima obrade: </a:t>
            </a:r>
            <a:r>
              <a:rPr kumimoji="0" lang="hr-HR"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hlinkClick r:id="rId3"/>
              </a:rPr>
              <a:t>https://arc-rec-project.eu/wp-content/uploads/2022/01/politika-privatnosti_obrazac.docx</a:t>
            </a:r>
            <a:r>
              <a:rPr kumimoji="0" lang="hr-HR" sz="16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r-HR" sz="2000" b="1" dirty="0">
              <a:solidFill>
                <a:srgbClr val="00B050"/>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261" y="102179"/>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526" y="205096"/>
            <a:ext cx="2168433" cy="558536"/>
          </a:xfrm>
          <a:prstGeom prst="rect">
            <a:avLst/>
          </a:prstGeom>
        </p:spPr>
      </p:pic>
    </p:spTree>
    <p:extLst>
      <p:ext uri="{BB962C8B-B14F-4D97-AF65-F5344CB8AC3E}">
        <p14:creationId xmlns:p14="http://schemas.microsoft.com/office/powerpoint/2010/main" val="1363014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Rectangle 5">
            <a:extLst>
              <a:ext uri="{FF2B5EF4-FFF2-40B4-BE49-F238E27FC236}">
                <a16:creationId xmlns:a16="http://schemas.microsoft.com/office/drawing/2014/main" id="{BF5E95A9-A36D-CF91-66FD-8C51F38C0659}"/>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21BE225-0EA2-3882-B9CD-2567F5E95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697" y="277868"/>
            <a:ext cx="11474605" cy="6083649"/>
          </a:xfrm>
          <a:prstGeom prst="rect">
            <a:avLst/>
          </a:prstGeom>
        </p:spPr>
      </p:pic>
    </p:spTree>
    <p:extLst>
      <p:ext uri="{BB962C8B-B14F-4D97-AF65-F5344CB8AC3E}">
        <p14:creationId xmlns:p14="http://schemas.microsoft.com/office/powerpoint/2010/main" val="1198951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Rectangle 5">
            <a:extLst>
              <a:ext uri="{FF2B5EF4-FFF2-40B4-BE49-F238E27FC236}">
                <a16:creationId xmlns:a16="http://schemas.microsoft.com/office/drawing/2014/main" id="{BF5E95A9-A36D-CF91-66FD-8C51F38C0659}"/>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099CB2E-524C-5B56-073A-CB3E8096A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25" y="0"/>
            <a:ext cx="11871550" cy="6858000"/>
          </a:xfrm>
          <a:prstGeom prst="rect">
            <a:avLst/>
          </a:prstGeom>
        </p:spPr>
      </p:pic>
    </p:spTree>
    <p:extLst>
      <p:ext uri="{BB962C8B-B14F-4D97-AF65-F5344CB8AC3E}">
        <p14:creationId xmlns:p14="http://schemas.microsoft.com/office/powerpoint/2010/main" val="31915519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Rectangle 5">
            <a:extLst>
              <a:ext uri="{FF2B5EF4-FFF2-40B4-BE49-F238E27FC236}">
                <a16:creationId xmlns:a16="http://schemas.microsoft.com/office/drawing/2014/main" id="{BF5E95A9-A36D-CF91-66FD-8C51F38C0659}"/>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B46F8A4-CB30-2426-E0C2-112FC2A9D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464" y="0"/>
            <a:ext cx="11919072" cy="6858000"/>
          </a:xfrm>
          <a:prstGeom prst="rect">
            <a:avLst/>
          </a:prstGeom>
        </p:spPr>
      </p:pic>
    </p:spTree>
    <p:extLst>
      <p:ext uri="{BB962C8B-B14F-4D97-AF65-F5344CB8AC3E}">
        <p14:creationId xmlns:p14="http://schemas.microsoft.com/office/powerpoint/2010/main" val="767767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Rectangle 5">
            <a:extLst>
              <a:ext uri="{FF2B5EF4-FFF2-40B4-BE49-F238E27FC236}">
                <a16:creationId xmlns:a16="http://schemas.microsoft.com/office/drawing/2014/main" id="{BF5E95A9-A36D-CF91-66FD-8C51F38C0659}"/>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66EBD31-6401-C40C-8B57-086C267CA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865"/>
            <a:ext cx="12192000" cy="6271605"/>
          </a:xfrm>
          <a:prstGeom prst="rect">
            <a:avLst/>
          </a:prstGeom>
        </p:spPr>
      </p:pic>
    </p:spTree>
    <p:extLst>
      <p:ext uri="{BB962C8B-B14F-4D97-AF65-F5344CB8AC3E}">
        <p14:creationId xmlns:p14="http://schemas.microsoft.com/office/powerpoint/2010/main" val="239797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endParaRPr lang="hr-HR" sz="2000"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latin typeface="Calibri" panose="020F0502020204030204"/>
                <a:ea typeface="+mn-ea"/>
                <a:cs typeface="+mn-cs"/>
              </a:rPr>
              <a:t>PROBLEM 4.  - VODITELJI OBRADE  IGNORIRAJU ZAHTJEVE ZA PRAVIMA ISPITANIKA</a:t>
            </a:r>
            <a:endPar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r-HR" sz="2000" dirty="0">
              <a:solidFill>
                <a:schemeClr val="tx1"/>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VAŽNO JE DA SU ISPITANICI UPOZNATI SA SVOJIM PRAVIMA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Voditelj obrade odgovara na upite bez odgađanja, najkasnije u roku od MJESEC dana (može se produljiti)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Poduzeće može (u određenim slučajevima) naplatiti razumnu naknadu ili odbiti rješavati po zahtjevu</a:t>
            </a:r>
            <a:endPar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hr-HR" sz="2000" dirty="0">
              <a:solidFill>
                <a:schemeClr val="tx1"/>
              </a:solidFill>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lang="hr-HR" sz="2000" dirty="0">
              <a:solidFill>
                <a:schemeClr val="tx1"/>
              </a:solidFill>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lang="hr-HR" sz="2000" dirty="0">
              <a:solidFill>
                <a:schemeClr val="tx1"/>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Tree>
    <p:extLst>
      <p:ext uri="{BB962C8B-B14F-4D97-AF65-F5344CB8AC3E}">
        <p14:creationId xmlns:p14="http://schemas.microsoft.com/office/powerpoint/2010/main" val="4124242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endParaRPr lang="hr-HR" sz="2000"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latin typeface="Calibri" panose="020F0502020204030204"/>
                <a:ea typeface="+mn-ea"/>
                <a:cs typeface="+mn-cs"/>
              </a:rPr>
              <a:t>PROBLEM 4.  - VODITELJI OBRADE  IGNORIRAJU ZAHTJEVE ZA PRAVIMA ISPITANIKA</a:t>
            </a:r>
            <a:endPar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hr-HR" sz="2000" dirty="0">
              <a:solidFill>
                <a:schemeClr val="tx1"/>
              </a:solidFill>
            </a:endParaRPr>
          </a:p>
          <a:p>
            <a:pPr marR="0" lvl="0" algn="l" defTabSz="914400" rtl="0" eaLnBrk="1" fontAlgn="auto" latinLnBrk="0" hangingPunct="1">
              <a:lnSpc>
                <a:spcPct val="90000"/>
              </a:lnSpc>
              <a:spcBef>
                <a:spcPts val="1000"/>
              </a:spcBef>
              <a:spcAft>
                <a:spcPts val="0"/>
              </a:spcAft>
              <a:buClrTx/>
              <a:buSzTx/>
              <a:tabLst/>
              <a:defRPr/>
            </a:pPr>
            <a:r>
              <a:rPr lang="hr-HR" sz="1400" b="1" dirty="0">
                <a:solidFill>
                  <a:schemeClr val="tx1"/>
                </a:solidFill>
              </a:rPr>
              <a:t>KOJA PRAVA POSTOJE?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1400" dirty="0">
                <a:solidFill>
                  <a:schemeClr val="tx1"/>
                </a:solidFill>
              </a:rPr>
              <a:t>PRAVO NA PRISTUP OSOBNIM PODACIMA (KOJI SE ODNOSE NA IPITANIKA)</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1400" dirty="0">
                <a:solidFill>
                  <a:schemeClr val="tx1"/>
                </a:solidFill>
              </a:rPr>
              <a:t>PRAVO NA ISPRAVAK</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1400" dirty="0">
                <a:solidFill>
                  <a:schemeClr val="tx1"/>
                </a:solidFill>
              </a:rPr>
              <a:t>PRAVO NA BRISANJE („pravo na zaborav”)</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1400" dirty="0">
                <a:solidFill>
                  <a:schemeClr val="tx1"/>
                </a:solidFill>
              </a:rPr>
              <a:t>PRAVO NA OGRANIČENJE OBRADE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1400" dirty="0">
                <a:solidFill>
                  <a:schemeClr val="tx1"/>
                </a:solidFill>
              </a:rPr>
              <a:t>PRAVO NA PRENOSIVOST PODATAKA („data portability”)</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1400" dirty="0">
                <a:solidFill>
                  <a:schemeClr val="tx1"/>
                </a:solidFill>
              </a:rPr>
              <a:t>PRAVO NA PRIGOVOR</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1400" dirty="0">
                <a:solidFill>
                  <a:schemeClr val="tx1"/>
                </a:solidFill>
              </a:rPr>
              <a:t>PRAVO USPROTIVITI SE DONOŠENJU AUTOMATIZIRANIH POJEDINAČNIH ODLUKA, UKLJUČUJUĆI IZRADU PROFILA</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lang="hr-HR" sz="1400" dirty="0">
              <a:solidFill>
                <a:schemeClr val="tx1"/>
              </a:solidFill>
            </a:endParaRPr>
          </a:p>
          <a:p>
            <a:pPr marR="0" lvl="0" algn="l" defTabSz="914400" rtl="0" eaLnBrk="1" fontAlgn="auto" latinLnBrk="0" hangingPunct="1">
              <a:lnSpc>
                <a:spcPct val="90000"/>
              </a:lnSpc>
              <a:spcBef>
                <a:spcPts val="1000"/>
              </a:spcBef>
              <a:spcAft>
                <a:spcPts val="0"/>
              </a:spcAft>
              <a:buClrTx/>
              <a:buSzTx/>
              <a:tabLst/>
              <a:defRPr/>
            </a:pPr>
            <a:r>
              <a:rPr lang="hr-HR" sz="1400" dirty="0">
                <a:solidFill>
                  <a:srgbClr val="FF0000"/>
                </a:solidFill>
              </a:rPr>
              <a:t>pravo na zaštitu osobnih podataka NIJE APSOLUTNA</a:t>
            </a:r>
          </a:p>
          <a:p>
            <a:pPr marR="0" lvl="0" algn="l" defTabSz="914400" rtl="0" eaLnBrk="1" fontAlgn="auto" latinLnBrk="0" hangingPunct="1">
              <a:lnSpc>
                <a:spcPct val="90000"/>
              </a:lnSpc>
              <a:spcBef>
                <a:spcPts val="1000"/>
              </a:spcBef>
              <a:spcAft>
                <a:spcPts val="0"/>
              </a:spcAft>
              <a:buClrTx/>
              <a:buSzTx/>
              <a:tabLst/>
              <a:defRPr/>
            </a:pPr>
            <a:r>
              <a:rPr lang="hr-HR" sz="1400" dirty="0">
                <a:solidFill>
                  <a:srgbClr val="FF0000"/>
                </a:solidFill>
              </a:rPr>
              <a:t>test ravnoteže sa ostalim pravima</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lang="hr-HR" sz="1400" dirty="0">
              <a:solidFill>
                <a:schemeClr val="tx1"/>
              </a:solidFill>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lang="hr-HR" sz="2000" dirty="0">
              <a:solidFill>
                <a:schemeClr val="tx1"/>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Tree>
    <p:extLst>
      <p:ext uri="{BB962C8B-B14F-4D97-AF65-F5344CB8AC3E}">
        <p14:creationId xmlns:p14="http://schemas.microsoft.com/office/powerpoint/2010/main" val="2087061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2000" b="1" i="0" u="none" strike="noStrike" kern="1200" cap="none" spc="0" normalizeH="0" baseline="0" noProof="0" dirty="0">
                <a:ln>
                  <a:noFill/>
                </a:ln>
                <a:solidFill>
                  <a:srgbClr val="00B050"/>
                </a:solidFill>
                <a:effectLst/>
                <a:uLnTx/>
                <a:uFillTx/>
                <a:latin typeface="Calibri" panose="020F0502020204030204"/>
                <a:ea typeface="+mn-ea"/>
                <a:cs typeface="+mn-cs"/>
              </a:rPr>
              <a:t>RJEŠENJE – KAKO DOSKOČITI PROBLEMU BROJ 4. </a:t>
            </a:r>
            <a:endParaRPr lang="hr-HR" sz="2000" dirty="0">
              <a:solidFill>
                <a:schemeClr val="tx1"/>
              </a:solidFill>
            </a:endParaRPr>
          </a:p>
          <a:p>
            <a:pPr marR="0" lvl="0" algn="l" defTabSz="914400" rtl="0" eaLnBrk="1" fontAlgn="auto" latinLnBrk="0" hangingPunct="1">
              <a:lnSpc>
                <a:spcPct val="90000"/>
              </a:lnSpc>
              <a:spcBef>
                <a:spcPts val="1000"/>
              </a:spcBef>
              <a:spcAft>
                <a:spcPts val="0"/>
              </a:spcAft>
              <a:buClrTx/>
              <a:buSzTx/>
              <a:tabLst/>
              <a:defRPr/>
            </a:pPr>
            <a:endParaRPr lang="hr-HR" sz="1600" b="0" i="0" dirty="0">
              <a:solidFill>
                <a:schemeClr val="tx1"/>
              </a:solidFill>
              <a:effectLst/>
            </a:endParaRPr>
          </a:p>
          <a:p>
            <a:pPr marR="0" lvl="0" algn="l" defTabSz="914400" rtl="0" eaLnBrk="1" fontAlgn="auto" latinLnBrk="0" hangingPunct="1">
              <a:lnSpc>
                <a:spcPct val="90000"/>
              </a:lnSpc>
              <a:spcBef>
                <a:spcPts val="1000"/>
              </a:spcBef>
              <a:spcAft>
                <a:spcPts val="0"/>
              </a:spcAft>
              <a:buClrTx/>
              <a:buSzTx/>
              <a:tabLst/>
              <a:defRPr/>
            </a:pPr>
            <a:r>
              <a:rPr lang="hr-HR" sz="1800" b="0" i="0" dirty="0">
                <a:solidFill>
                  <a:schemeClr val="tx1"/>
                </a:solidFill>
                <a:effectLst/>
              </a:rPr>
              <a:t>Ako </a:t>
            </a:r>
            <a:r>
              <a:rPr lang="en-GB" sz="1800" b="0" i="0" dirty="0">
                <a:solidFill>
                  <a:schemeClr val="tx1"/>
                </a:solidFill>
                <a:effectLst/>
              </a:rPr>
              <a:t>u </a:t>
            </a:r>
            <a:r>
              <a:rPr lang="en-GB" sz="1800" b="0" i="0" dirty="0" err="1">
                <a:solidFill>
                  <a:schemeClr val="tx1"/>
                </a:solidFill>
                <a:effectLst/>
              </a:rPr>
              <a:t>svom</a:t>
            </a:r>
            <a:r>
              <a:rPr lang="en-GB" sz="1800" b="0" i="0" dirty="0">
                <a:solidFill>
                  <a:schemeClr val="tx1"/>
                </a:solidFill>
                <a:effectLst/>
              </a:rPr>
              <a:t> </a:t>
            </a:r>
            <a:r>
              <a:rPr lang="en-GB" sz="1800" b="0" i="0" dirty="0" err="1">
                <a:solidFill>
                  <a:schemeClr val="tx1"/>
                </a:solidFill>
                <a:effectLst/>
              </a:rPr>
              <a:t>poslovanju</a:t>
            </a:r>
            <a:r>
              <a:rPr lang="en-GB" sz="1800" b="0" i="0" dirty="0">
                <a:solidFill>
                  <a:schemeClr val="tx1"/>
                </a:solidFill>
                <a:effectLst/>
              </a:rPr>
              <a:t> </a:t>
            </a:r>
            <a:r>
              <a:rPr lang="en-GB" sz="1800" b="0" i="0" dirty="0" err="1">
                <a:solidFill>
                  <a:schemeClr val="tx1"/>
                </a:solidFill>
                <a:effectLst/>
              </a:rPr>
              <a:t>koristite</a:t>
            </a:r>
            <a:r>
              <a:rPr lang="en-GB" sz="1800" b="0" i="0" dirty="0">
                <a:solidFill>
                  <a:schemeClr val="tx1"/>
                </a:solidFill>
                <a:effectLst/>
              </a:rPr>
              <a:t> web </a:t>
            </a:r>
            <a:r>
              <a:rPr lang="en-GB" sz="1800" b="0" i="0" dirty="0" err="1">
                <a:solidFill>
                  <a:schemeClr val="tx1"/>
                </a:solidFill>
                <a:effectLst/>
              </a:rPr>
              <a:t>stranicu</a:t>
            </a:r>
            <a:r>
              <a:rPr lang="en-GB" sz="1800" b="0" i="0" dirty="0">
                <a:solidFill>
                  <a:schemeClr val="tx1"/>
                </a:solidFill>
                <a:effectLst/>
              </a:rPr>
              <a:t>,</a:t>
            </a:r>
            <a:endParaRPr lang="hr-HR" sz="1800" b="0" i="0" dirty="0">
              <a:solidFill>
                <a:schemeClr val="tx1"/>
              </a:solidFill>
              <a:effectLst/>
            </a:endParaRPr>
          </a:p>
          <a:p>
            <a:pPr marR="0" lvl="0" algn="l" defTabSz="914400" rtl="0" eaLnBrk="1" fontAlgn="auto" latinLnBrk="0" hangingPunct="1">
              <a:lnSpc>
                <a:spcPct val="90000"/>
              </a:lnSpc>
              <a:spcBef>
                <a:spcPts val="1000"/>
              </a:spcBef>
              <a:spcAft>
                <a:spcPts val="0"/>
              </a:spcAft>
              <a:buClrTx/>
              <a:buSzTx/>
              <a:tabLst/>
              <a:defRPr/>
            </a:pPr>
            <a:r>
              <a:rPr lang="en-GB" sz="1800" b="0" i="0" dirty="0" err="1">
                <a:solidFill>
                  <a:schemeClr val="tx1"/>
                </a:solidFill>
                <a:effectLst/>
              </a:rPr>
              <a:t>najbolje</a:t>
            </a:r>
            <a:r>
              <a:rPr lang="en-GB" sz="1800" b="0" i="0" dirty="0">
                <a:solidFill>
                  <a:schemeClr val="tx1"/>
                </a:solidFill>
                <a:effectLst/>
              </a:rPr>
              <a:t> bi </a:t>
            </a:r>
            <a:r>
              <a:rPr lang="en-GB" sz="1800" b="0" i="0" dirty="0" err="1">
                <a:solidFill>
                  <a:schemeClr val="tx1"/>
                </a:solidFill>
                <a:effectLst/>
              </a:rPr>
              <a:t>bilo</a:t>
            </a:r>
            <a:r>
              <a:rPr lang="en-GB" sz="1800" b="0" i="0" dirty="0">
                <a:solidFill>
                  <a:schemeClr val="tx1"/>
                </a:solidFill>
                <a:effectLst/>
              </a:rPr>
              <a:t> da </a:t>
            </a:r>
            <a:r>
              <a:rPr lang="en-GB" sz="1800" b="0" i="0" dirty="0" err="1">
                <a:solidFill>
                  <a:schemeClr val="tx1"/>
                </a:solidFill>
                <a:effectLst/>
              </a:rPr>
              <a:t>na</a:t>
            </a:r>
            <a:r>
              <a:rPr lang="en-GB" sz="1800" b="0" i="0" dirty="0">
                <a:solidFill>
                  <a:schemeClr val="tx1"/>
                </a:solidFill>
                <a:effectLst/>
              </a:rPr>
              <a:t> web </a:t>
            </a:r>
            <a:r>
              <a:rPr lang="en-GB" sz="1800" b="0" i="0" dirty="0" err="1">
                <a:solidFill>
                  <a:schemeClr val="tx1"/>
                </a:solidFill>
                <a:effectLst/>
              </a:rPr>
              <a:t>stranici</a:t>
            </a:r>
            <a:r>
              <a:rPr lang="en-GB" sz="1800" b="0" i="0" dirty="0">
                <a:solidFill>
                  <a:schemeClr val="tx1"/>
                </a:solidFill>
                <a:effectLst/>
              </a:rPr>
              <a:t> </a:t>
            </a:r>
            <a:r>
              <a:rPr lang="en-GB" sz="1800" b="0" i="0" dirty="0" err="1">
                <a:solidFill>
                  <a:schemeClr val="tx1"/>
                </a:solidFill>
                <a:effectLst/>
              </a:rPr>
              <a:t>imate</a:t>
            </a:r>
            <a:endParaRPr lang="hr-HR" sz="1800" b="0" i="0" dirty="0">
              <a:solidFill>
                <a:schemeClr val="tx1"/>
              </a:solidFill>
              <a:effectLst/>
            </a:endParaRPr>
          </a:p>
          <a:p>
            <a:pPr marR="0" lvl="0" algn="l" defTabSz="914400" rtl="0" eaLnBrk="1" fontAlgn="auto" latinLnBrk="0" hangingPunct="1">
              <a:lnSpc>
                <a:spcPct val="90000"/>
              </a:lnSpc>
              <a:spcBef>
                <a:spcPts val="1000"/>
              </a:spcBef>
              <a:spcAft>
                <a:spcPts val="0"/>
              </a:spcAft>
              <a:buClrTx/>
              <a:buSzTx/>
              <a:tabLst/>
              <a:defRPr/>
            </a:pPr>
            <a:r>
              <a:rPr lang="en-GB" sz="1800" b="0" i="0" dirty="0">
                <a:solidFill>
                  <a:schemeClr val="tx1"/>
                </a:solidFill>
                <a:effectLst/>
              </a:rPr>
              <a:t> </a:t>
            </a:r>
            <a:r>
              <a:rPr lang="en-GB" sz="1800" b="0" i="0" dirty="0" err="1">
                <a:solidFill>
                  <a:schemeClr val="tx1"/>
                </a:solidFill>
                <a:effectLst/>
              </a:rPr>
              <a:t>dostupan</a:t>
            </a:r>
            <a:r>
              <a:rPr lang="en-GB" sz="1800" b="0" i="0" dirty="0">
                <a:solidFill>
                  <a:schemeClr val="tx1"/>
                </a:solidFill>
                <a:effectLst/>
              </a:rPr>
              <a:t> </a:t>
            </a:r>
            <a:r>
              <a:rPr lang="en-GB" sz="1800" b="0" i="0" dirty="0" err="1">
                <a:solidFill>
                  <a:schemeClr val="tx1"/>
                </a:solidFill>
                <a:effectLst/>
              </a:rPr>
              <a:t>obrazac</a:t>
            </a:r>
            <a:r>
              <a:rPr lang="en-GB" sz="1800" b="0" i="0" dirty="0">
                <a:solidFill>
                  <a:schemeClr val="tx1"/>
                </a:solidFill>
                <a:effectLst/>
              </a:rPr>
              <a:t> </a:t>
            </a:r>
            <a:r>
              <a:rPr lang="en-GB" sz="1800" b="0" i="0" dirty="0" err="1">
                <a:solidFill>
                  <a:schemeClr val="tx1"/>
                </a:solidFill>
                <a:effectLst/>
              </a:rPr>
              <a:t>putem</a:t>
            </a:r>
            <a:r>
              <a:rPr lang="en-GB" sz="1800" b="0" i="0" dirty="0">
                <a:solidFill>
                  <a:schemeClr val="tx1"/>
                </a:solidFill>
                <a:effectLst/>
              </a:rPr>
              <a:t> </a:t>
            </a:r>
            <a:r>
              <a:rPr lang="en-GB" sz="1800" b="0" i="0" dirty="0" err="1">
                <a:solidFill>
                  <a:schemeClr val="tx1"/>
                </a:solidFill>
                <a:effectLst/>
              </a:rPr>
              <a:t>kojeg</a:t>
            </a:r>
            <a:r>
              <a:rPr lang="en-GB" sz="1800" b="0" i="0" dirty="0">
                <a:solidFill>
                  <a:schemeClr val="tx1"/>
                </a:solidFill>
                <a:effectLst/>
              </a:rPr>
              <a:t> </a:t>
            </a:r>
            <a:r>
              <a:rPr lang="en-GB" sz="1800" b="0" i="0" dirty="0" err="1">
                <a:solidFill>
                  <a:schemeClr val="tx1"/>
                </a:solidFill>
                <a:effectLst/>
              </a:rPr>
              <a:t>ispitanik</a:t>
            </a:r>
            <a:endParaRPr lang="hr-HR" sz="1800" b="0" i="0" dirty="0">
              <a:solidFill>
                <a:schemeClr val="tx1"/>
              </a:solidFill>
              <a:effectLst/>
            </a:endParaRPr>
          </a:p>
          <a:p>
            <a:pPr marR="0" lvl="0" algn="l" defTabSz="914400" rtl="0" eaLnBrk="1" fontAlgn="auto" latinLnBrk="0" hangingPunct="1">
              <a:lnSpc>
                <a:spcPct val="90000"/>
              </a:lnSpc>
              <a:spcBef>
                <a:spcPts val="1000"/>
              </a:spcBef>
              <a:spcAft>
                <a:spcPts val="0"/>
              </a:spcAft>
              <a:buClrTx/>
              <a:buSzTx/>
              <a:tabLst/>
              <a:defRPr/>
            </a:pPr>
            <a:r>
              <a:rPr lang="en-GB" sz="1800" b="0" i="0" dirty="0">
                <a:solidFill>
                  <a:schemeClr val="tx1"/>
                </a:solidFill>
                <a:effectLst/>
              </a:rPr>
              <a:t> </a:t>
            </a:r>
            <a:r>
              <a:rPr lang="en-GB" sz="1800" b="0" i="0" dirty="0" err="1">
                <a:solidFill>
                  <a:schemeClr val="tx1"/>
                </a:solidFill>
                <a:effectLst/>
              </a:rPr>
              <a:t>može</a:t>
            </a:r>
            <a:r>
              <a:rPr lang="en-GB" sz="1800" b="0" i="0" dirty="0">
                <a:solidFill>
                  <a:schemeClr val="tx1"/>
                </a:solidFill>
                <a:effectLst/>
              </a:rPr>
              <a:t> </a:t>
            </a:r>
            <a:r>
              <a:rPr lang="en-GB" sz="1800" b="0" i="0" dirty="0" err="1">
                <a:solidFill>
                  <a:schemeClr val="tx1"/>
                </a:solidFill>
                <a:effectLst/>
              </a:rPr>
              <a:t>ostvariti</a:t>
            </a:r>
            <a:r>
              <a:rPr lang="en-GB" sz="1800" b="0" i="0" dirty="0">
                <a:solidFill>
                  <a:schemeClr val="tx1"/>
                </a:solidFill>
                <a:effectLst/>
              </a:rPr>
              <a:t> </a:t>
            </a:r>
            <a:r>
              <a:rPr lang="en-GB" sz="1800" b="0" i="0" dirty="0" err="1">
                <a:solidFill>
                  <a:schemeClr val="tx1"/>
                </a:solidFill>
                <a:effectLst/>
              </a:rPr>
              <a:t>svoja</a:t>
            </a:r>
            <a:r>
              <a:rPr lang="en-GB" sz="1800" b="0" i="0" dirty="0">
                <a:solidFill>
                  <a:schemeClr val="tx1"/>
                </a:solidFill>
                <a:effectLst/>
              </a:rPr>
              <a:t> </a:t>
            </a:r>
            <a:r>
              <a:rPr lang="en-GB" sz="1800" b="0" i="0" dirty="0" err="1">
                <a:solidFill>
                  <a:schemeClr val="tx1"/>
                </a:solidFill>
                <a:effectLst/>
              </a:rPr>
              <a:t>prava</a:t>
            </a:r>
            <a:r>
              <a:rPr lang="hr-HR" sz="1800" dirty="0">
                <a:solidFill>
                  <a:schemeClr val="tx1"/>
                </a:solidFill>
              </a:rPr>
              <a: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endParaRPr lang="hr-HR" sz="2000" dirty="0">
              <a:solidFill>
                <a:schemeClr val="tx1"/>
              </a:solidFill>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pic>
        <p:nvPicPr>
          <p:cNvPr id="5" name="Picture 4">
            <a:extLst>
              <a:ext uri="{FF2B5EF4-FFF2-40B4-BE49-F238E27FC236}">
                <a16:creationId xmlns:a16="http://schemas.microsoft.com/office/drawing/2014/main" id="{D968A93F-B0D9-DE70-0E81-07EA11F4A637}"/>
              </a:ext>
            </a:extLst>
          </p:cNvPr>
          <p:cNvPicPr>
            <a:picLocks noChangeAspect="1"/>
          </p:cNvPicPr>
          <p:nvPr/>
        </p:nvPicPr>
        <p:blipFill rotWithShape="1">
          <a:blip r:embed="rId5"/>
          <a:srcRect l="29644" t="13023" r="29920" b="7853"/>
          <a:stretch/>
        </p:blipFill>
        <p:spPr>
          <a:xfrm>
            <a:off x="6096000" y="937011"/>
            <a:ext cx="5713379" cy="5310623"/>
          </a:xfrm>
          <a:prstGeom prst="rect">
            <a:avLst/>
          </a:prstGeom>
        </p:spPr>
      </p:pic>
    </p:spTree>
    <p:extLst>
      <p:ext uri="{BB962C8B-B14F-4D97-AF65-F5344CB8AC3E}">
        <p14:creationId xmlns:p14="http://schemas.microsoft.com/office/powerpoint/2010/main" val="16894272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42E3E06-AFFA-4F80-948A-31A318BFA7AF}"/>
              </a:ext>
            </a:extLst>
          </p:cNvPr>
          <p:cNvSpPr txBox="1"/>
          <p:nvPr/>
        </p:nvSpPr>
        <p:spPr>
          <a:xfrm>
            <a:off x="612844" y="1192202"/>
            <a:ext cx="10145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srgbClr val="00B050"/>
                </a:solidFill>
                <a:effectLst/>
                <a:uLnTx/>
                <a:uFillTx/>
                <a:ea typeface="+mn-ea"/>
                <a:cs typeface="+mn-cs"/>
              </a:rPr>
              <a:t>PROBLEM BROJ 5. - VODITELJ OBRADE NE PROVODI (USPJEŠNO):</a:t>
            </a:r>
          </a:p>
        </p:txBody>
      </p:sp>
      <p:sp>
        <p:nvSpPr>
          <p:cNvPr id="13" name="TextBox 12">
            <a:extLst>
              <a:ext uri="{FF2B5EF4-FFF2-40B4-BE49-F238E27FC236}">
                <a16:creationId xmlns:a16="http://schemas.microsoft.com/office/drawing/2014/main" id="{A219ED6F-2794-4DDE-9E3D-794E716258F1}"/>
              </a:ext>
            </a:extLst>
          </p:cNvPr>
          <p:cNvSpPr txBox="1"/>
          <p:nvPr/>
        </p:nvSpPr>
        <p:spPr>
          <a:xfrm>
            <a:off x="6429375" y="2106844"/>
            <a:ext cx="5337781"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hr-HR" sz="2800" b="1" i="0" u="none" strike="noStrike" kern="1200" cap="none" spc="0" normalizeH="0" baseline="0" noProof="0" dirty="0">
                <a:ln>
                  <a:noFill/>
                </a:ln>
                <a:solidFill>
                  <a:prstClr val="black"/>
                </a:solidFill>
                <a:effectLst/>
                <a:uLnTx/>
                <a:uFillTx/>
                <a:latin typeface="Calibri" panose="020F0502020204030204"/>
                <a:ea typeface="+mn-ea"/>
                <a:cs typeface="+mn-cs"/>
              </a:rPr>
              <a:t>TEHNIČKE MJERE ZAŠTITE</a:t>
            </a:r>
          </a:p>
        </p:txBody>
      </p:sp>
      <p:sp>
        <p:nvSpPr>
          <p:cNvPr id="14" name="TextBox 13">
            <a:extLst>
              <a:ext uri="{FF2B5EF4-FFF2-40B4-BE49-F238E27FC236}">
                <a16:creationId xmlns:a16="http://schemas.microsoft.com/office/drawing/2014/main" id="{D2D328F9-ED8D-4163-B3A9-630B9BA40BEA}"/>
              </a:ext>
            </a:extLst>
          </p:cNvPr>
          <p:cNvSpPr txBox="1"/>
          <p:nvPr/>
        </p:nvSpPr>
        <p:spPr>
          <a:xfrm>
            <a:off x="705400" y="2191302"/>
            <a:ext cx="4439379"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hr-HR" sz="2800" b="1" i="0" u="none" strike="noStrike" kern="1200" cap="none" spc="0" normalizeH="0" baseline="0" noProof="0" dirty="0">
                <a:ln>
                  <a:noFill/>
                </a:ln>
                <a:solidFill>
                  <a:prstClr val="black"/>
                </a:solidFill>
                <a:effectLst/>
                <a:uLnTx/>
                <a:uFillTx/>
                <a:latin typeface="Calibri" panose="020F0502020204030204"/>
                <a:ea typeface="+mn-ea"/>
                <a:cs typeface="+mn-cs"/>
              </a:rPr>
              <a:t>ORGANIZACIJSKE MJERE ZAŠTITE</a:t>
            </a:r>
          </a:p>
        </p:txBody>
      </p:sp>
      <p:sp>
        <p:nvSpPr>
          <p:cNvPr id="15" name="TextBox 14">
            <a:extLst>
              <a:ext uri="{FF2B5EF4-FFF2-40B4-BE49-F238E27FC236}">
                <a16:creationId xmlns:a16="http://schemas.microsoft.com/office/drawing/2014/main" id="{10717DAE-107F-4ECF-AE04-48C73E2853A7}"/>
              </a:ext>
            </a:extLst>
          </p:cNvPr>
          <p:cNvSpPr txBox="1"/>
          <p:nvPr/>
        </p:nvSpPr>
        <p:spPr>
          <a:xfrm>
            <a:off x="424844" y="3234196"/>
            <a:ext cx="55854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Tx/>
              <a:buFontTx/>
              <a:buNone/>
              <a:tabLst/>
              <a:defRPr/>
            </a:pPr>
            <a:r>
              <a:rPr kumimoji="0" lang="hr-HR"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odnose se na </a:t>
            </a:r>
            <a:r>
              <a:rPr kumimoji="0" lang="hr-HR"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dokumentirano uređenje </a:t>
            </a:r>
            <a:r>
              <a:rPr kumimoji="0" lang="hr-HR"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te </a:t>
            </a:r>
            <a:r>
              <a:rPr kumimoji="0" lang="hr-HR"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organizacijsku kulturu, poslovnu praksu i procese </a:t>
            </a:r>
            <a:r>
              <a:rPr kumimoji="0" lang="hr-HR"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unutar MSP na način da se internim aktima i ugovornim klauzulama uređuje područje zaštite osobnih podataka koje organizacija obrađuje te da se </a:t>
            </a:r>
            <a:r>
              <a:rPr kumimoji="0" lang="hr-HR"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aktivno procesno provodi </a:t>
            </a:r>
            <a:r>
              <a:rPr kumimoji="0" lang="hr-HR"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sukladno dokumentiranoj informaciji i da je </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u mogućnosti </a:t>
            </a:r>
            <a:r>
              <a:rPr kumimoji="0" lang="hr-HR" sz="1600" b="1" i="0" u="none" strike="noStrike" kern="1200" cap="none" spc="0" normalizeH="0" baseline="0" noProof="0" dirty="0">
                <a:ln>
                  <a:noFill/>
                </a:ln>
                <a:solidFill>
                  <a:prstClr val="black"/>
                </a:solidFill>
                <a:effectLst/>
                <a:uLnTx/>
                <a:uFillTx/>
                <a:latin typeface="Calibri" panose="020F0502020204030204"/>
                <a:ea typeface="+mn-ea"/>
                <a:cs typeface="+mn-cs"/>
              </a:rPr>
              <a:t>nedvojbeno to dokazati</a:t>
            </a:r>
          </a:p>
        </p:txBody>
      </p:sp>
      <p:sp>
        <p:nvSpPr>
          <p:cNvPr id="16" name="TextBox 15">
            <a:extLst>
              <a:ext uri="{FF2B5EF4-FFF2-40B4-BE49-F238E27FC236}">
                <a16:creationId xmlns:a16="http://schemas.microsoft.com/office/drawing/2014/main" id="{9159DAAB-649C-4C66-BEF0-188AD01AC4D2}"/>
              </a:ext>
            </a:extLst>
          </p:cNvPr>
          <p:cNvSpPr txBox="1"/>
          <p:nvPr/>
        </p:nvSpPr>
        <p:spPr>
          <a:xfrm>
            <a:off x="6289599" y="3234196"/>
            <a:ext cx="558541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Tx/>
              <a:buFontTx/>
              <a:buNone/>
              <a:tabLst/>
              <a:defRPr/>
            </a:pP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odnose se na </a:t>
            </a:r>
            <a:r>
              <a:rPr kumimoji="0" lang="hr-HR" sz="1600" b="1" i="0" u="none" strike="noStrike" kern="1200" cap="none" spc="0" normalizeH="0" baseline="0" noProof="0" dirty="0">
                <a:ln>
                  <a:noFill/>
                </a:ln>
                <a:solidFill>
                  <a:prstClr val="black"/>
                </a:solidFill>
                <a:effectLst/>
                <a:uLnTx/>
                <a:uFillTx/>
                <a:latin typeface="Calibri" panose="020F0502020204030204"/>
                <a:ea typeface="+mn-ea"/>
                <a:cs typeface="+mn-cs"/>
              </a:rPr>
              <a:t>zaštitne mjere </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koje se postavljaju na </a:t>
            </a:r>
            <a:r>
              <a:rPr kumimoji="0" lang="hr-HR" sz="1600" b="1" i="0" u="none" strike="noStrike" kern="1200" cap="none" spc="0" normalizeH="0" baseline="0" noProof="0" dirty="0">
                <a:ln>
                  <a:noFill/>
                </a:ln>
                <a:solidFill>
                  <a:prstClr val="black"/>
                </a:solidFill>
                <a:effectLst/>
                <a:uLnTx/>
                <a:uFillTx/>
                <a:latin typeface="Calibri" panose="020F0502020204030204"/>
                <a:ea typeface="+mn-ea"/>
                <a:cs typeface="+mn-cs"/>
              </a:rPr>
              <a:t>fizička mjesta te IT sustave ili proizvode </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koji se koriste unutar MSP ili u sklopu krajnjih proizvoda klijentima, a vezano uz ophođenje s podacima; ili tehničke mjere koje MSP </a:t>
            </a:r>
            <a:r>
              <a:rPr kumimoji="0" lang="hr-HR" sz="1600" b="1" i="0" u="none" strike="noStrike" kern="1200" cap="none" spc="0" normalizeH="0" baseline="0" noProof="0" dirty="0">
                <a:ln>
                  <a:noFill/>
                </a:ln>
                <a:solidFill>
                  <a:prstClr val="black"/>
                </a:solidFill>
                <a:effectLst/>
                <a:uLnTx/>
                <a:uFillTx/>
                <a:latin typeface="Calibri" panose="020F0502020204030204"/>
                <a:ea typeface="+mn-ea"/>
                <a:cs typeface="+mn-cs"/>
              </a:rPr>
              <a:t>ugovorno regulira s trećim stranama </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koje imaju uvid ili s kojima sudjeluje u obradi ili pohrani podataka, a da su sve od navedenih strana u mogućnosti </a:t>
            </a:r>
            <a:r>
              <a:rPr kumimoji="0" lang="hr-HR" sz="1600" b="1" i="0" u="none" strike="noStrike" kern="1200" cap="none" spc="0" normalizeH="0" baseline="0" noProof="0" dirty="0">
                <a:ln>
                  <a:noFill/>
                </a:ln>
                <a:solidFill>
                  <a:prstClr val="black"/>
                </a:solidFill>
                <a:effectLst/>
                <a:uLnTx/>
                <a:uFillTx/>
                <a:latin typeface="Calibri" panose="020F0502020204030204"/>
                <a:ea typeface="+mn-ea"/>
                <a:cs typeface="+mn-cs"/>
              </a:rPr>
              <a:t>nedvojbeno to dokazati</a:t>
            </a:r>
          </a:p>
        </p:txBody>
      </p:sp>
      <p:pic>
        <p:nvPicPr>
          <p:cNvPr id="2" name="Picture 1">
            <a:extLst>
              <a:ext uri="{FF2B5EF4-FFF2-40B4-BE49-F238E27FC236}">
                <a16:creationId xmlns:a16="http://schemas.microsoft.com/office/drawing/2014/main" id="{D54DFD72-BDE4-BCBC-51E3-BDC65CED52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5467864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E72094-94CE-4978-89B7-503BB3E9360D}"/>
              </a:ext>
            </a:extLst>
          </p:cNvPr>
          <p:cNvSpPr>
            <a:spLocks noGrp="1"/>
          </p:cNvSpPr>
          <p:nvPr>
            <p:ph type="body" idx="1"/>
          </p:nvPr>
        </p:nvSpPr>
        <p:spPr>
          <a:xfrm>
            <a:off x="537935" y="866549"/>
            <a:ext cx="11131551" cy="5338309"/>
          </a:xfrm>
        </p:spPr>
        <p:txBody>
          <a:bodyPr>
            <a:noAutofit/>
          </a:bodyPr>
          <a:lstStyle/>
          <a:p>
            <a:pPr algn="ctr"/>
            <a:endParaRPr lang="hr-HR" b="1" dirty="0">
              <a:solidFill>
                <a:schemeClr val="tx1"/>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hr-HR" sz="2000" dirty="0">
              <a:solidFill>
                <a:schemeClr val="tx1"/>
              </a:solidFill>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1800" b="0" i="0" dirty="0">
                <a:solidFill>
                  <a:schemeClr val="tx1"/>
                </a:solidFill>
                <a:effectLst/>
              </a:rPr>
              <a:t>Tehničke i organizacijske mjere provode se s obzirom na rizik. Procjenite rizik u vašem poduzeću za osobne podatke koje obrađujete</a:t>
            </a:r>
            <a:r>
              <a:rPr lang="hr-HR" sz="1600" b="0" i="0" dirty="0">
                <a:solidFill>
                  <a:schemeClr val="tx1"/>
                </a:solidFill>
                <a:effectLst/>
              </a:rPr>
              <a:t>.</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hr-HR" sz="1800" dirty="0">
                <a:solidFill>
                  <a:schemeClr val="tx1"/>
                </a:solidFill>
              </a:rPr>
              <a:t>Ako se bavite visoko rizičnom djelatnošću (primjerice zdravstveni sektor, setor socijalne zaštite itd.), kada primjenjivo provedite procjenu učinka</a:t>
            </a:r>
          </a:p>
          <a:p>
            <a:pPr marR="0" lvl="0" algn="l" defTabSz="914400" rtl="0" eaLnBrk="1" fontAlgn="auto" latinLnBrk="0" hangingPunct="1">
              <a:lnSpc>
                <a:spcPct val="90000"/>
              </a:lnSpc>
              <a:spcBef>
                <a:spcPts val="1000"/>
              </a:spcBef>
              <a:spcAft>
                <a:spcPts val="0"/>
              </a:spcAft>
              <a:buClrTx/>
              <a:buSzTx/>
              <a:tabLst/>
              <a:defRPr/>
            </a:pPr>
            <a:r>
              <a:rPr lang="hr-HR" sz="1800" b="0" i="0" dirty="0">
                <a:solidFill>
                  <a:schemeClr val="tx1"/>
                </a:solidFill>
                <a:effectLst/>
                <a:hlinkClick r:id="rId3"/>
              </a:rPr>
              <a:t>https://arc-rec-project.eu/wp-content/uploads/2021/10/Vodic-za-procjenu-ucinka-na-zastitu-podataka-za-SMEs.pdf</a:t>
            </a:r>
            <a:endParaRPr lang="hr-HR" sz="1800" b="0" i="0" dirty="0">
              <a:solidFill>
                <a:schemeClr val="tx1"/>
              </a:solidFill>
              <a:effectLst/>
            </a:endParaRPr>
          </a:p>
          <a:p>
            <a:pPr marR="0" lvl="0" algn="l" defTabSz="914400" rtl="0" eaLnBrk="1" fontAlgn="auto" latinLnBrk="0" hangingPunct="1">
              <a:lnSpc>
                <a:spcPct val="90000"/>
              </a:lnSpc>
              <a:spcBef>
                <a:spcPts val="1000"/>
              </a:spcBef>
              <a:spcAft>
                <a:spcPts val="0"/>
              </a:spcAft>
              <a:buClrTx/>
              <a:buSzTx/>
              <a:tabLst/>
              <a:defRPr/>
            </a:pPr>
            <a:endParaRPr lang="hr-HR" sz="1800" b="0" i="0" dirty="0">
              <a:solidFill>
                <a:schemeClr val="tx1"/>
              </a:solidFill>
              <a:effectLst/>
            </a:endParaRPr>
          </a:p>
        </p:txBody>
      </p:sp>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Tree>
    <p:extLst>
      <p:ext uri="{BB962C8B-B14F-4D97-AF65-F5344CB8AC3E}">
        <p14:creationId xmlns:p14="http://schemas.microsoft.com/office/powerpoint/2010/main" val="3898260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207" y="102687"/>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120242" y="57108"/>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042" y="205604"/>
            <a:ext cx="2168433" cy="558536"/>
          </a:xfrm>
          <a:prstGeom prst="rect">
            <a:avLst/>
          </a:prstGeom>
        </p:spPr>
      </p:pic>
      <p:pic>
        <p:nvPicPr>
          <p:cNvPr id="6" name="Picture 5" descr="A person wearing headphones&#10;&#10;Description automatically generated">
            <a:extLst>
              <a:ext uri="{FF2B5EF4-FFF2-40B4-BE49-F238E27FC236}">
                <a16:creationId xmlns:a16="http://schemas.microsoft.com/office/drawing/2014/main" id="{28B3D3ED-B61F-9DC4-9ECA-1CCD16F93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23" y="1478057"/>
            <a:ext cx="10789920" cy="4652858"/>
          </a:xfrm>
          <a:prstGeom prst="rect">
            <a:avLst/>
          </a:prstGeom>
        </p:spPr>
      </p:pic>
      <p:sp>
        <p:nvSpPr>
          <p:cNvPr id="7" name="TextBox 6">
            <a:extLst>
              <a:ext uri="{FF2B5EF4-FFF2-40B4-BE49-F238E27FC236}">
                <a16:creationId xmlns:a16="http://schemas.microsoft.com/office/drawing/2014/main" id="{81678ED9-EA47-8C5A-0004-3A3D48E0638E}"/>
              </a:ext>
            </a:extLst>
          </p:cNvPr>
          <p:cNvSpPr txBox="1"/>
          <p:nvPr/>
        </p:nvSpPr>
        <p:spPr>
          <a:xfrm>
            <a:off x="2169886" y="999867"/>
            <a:ext cx="6096000" cy="646331"/>
          </a:xfrm>
          <a:prstGeom prst="rect">
            <a:avLst/>
          </a:prstGeom>
          <a:noFill/>
        </p:spPr>
        <p:txBody>
          <a:bodyPr wrap="square">
            <a:spAutoFit/>
          </a:bodyPr>
          <a:lstStyle/>
          <a:p>
            <a:r>
              <a:rPr lang="en-US" b="1" dirty="0">
                <a:hlinkClick r:id="rId6"/>
              </a:rPr>
              <a:t>https://olivia-gdpr-arc.eu/hr</a:t>
            </a:r>
            <a:endParaRPr lang="en-US" b="1" dirty="0"/>
          </a:p>
          <a:p>
            <a:endParaRPr lang="en-US" b="1" dirty="0"/>
          </a:p>
        </p:txBody>
      </p:sp>
    </p:spTree>
    <p:extLst>
      <p:ext uri="{BB962C8B-B14F-4D97-AF65-F5344CB8AC3E}">
        <p14:creationId xmlns:p14="http://schemas.microsoft.com/office/powerpoint/2010/main" val="3562802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13" name="TekstniOkvir 3">
            <a:extLst>
              <a:ext uri="{FF2B5EF4-FFF2-40B4-BE49-F238E27FC236}">
                <a16:creationId xmlns:a16="http://schemas.microsoft.com/office/drawing/2014/main" id="{E9A3AB26-72F1-F36A-455A-124949843985}"/>
              </a:ext>
            </a:extLst>
          </p:cNvPr>
          <p:cNvSpPr txBox="1"/>
          <p:nvPr/>
        </p:nvSpPr>
        <p:spPr>
          <a:xfrm>
            <a:off x="6613077" y="1223009"/>
            <a:ext cx="5426086" cy="4708981"/>
          </a:xfrm>
          <a:prstGeom prst="rect">
            <a:avLst/>
          </a:prstGeom>
          <a:noFill/>
        </p:spPr>
        <p:txBody>
          <a:bodyPr wrap="square">
            <a:spAutoFit/>
          </a:bodyPr>
          <a:lstStyle/>
          <a:p>
            <a:pPr algn="ctr"/>
            <a:endParaRPr lang="hr-HR" b="1" dirty="0"/>
          </a:p>
          <a:p>
            <a:r>
              <a:rPr lang="hr-HR" sz="4800" b="1" dirty="0"/>
              <a:t>„Nadzorne i istražne aktivnosti AZOP-a: što morate znati i kako se pripremiti?“ </a:t>
            </a:r>
          </a:p>
          <a:p>
            <a:pPr algn="ctr"/>
            <a:endParaRPr lang="hr-HR" b="1" dirty="0"/>
          </a:p>
          <a:p>
            <a:endParaRPr lang="hr-HR" dirty="0"/>
          </a:p>
          <a:p>
            <a:endParaRPr lang="hr-HR" dirty="0"/>
          </a:p>
          <a:p>
            <a:endParaRPr lang="hr-HR" dirty="0"/>
          </a:p>
          <a:p>
            <a:endParaRPr lang="hr-HR" dirty="0"/>
          </a:p>
        </p:txBody>
      </p:sp>
      <p:pic>
        <p:nvPicPr>
          <p:cNvPr id="14" name="Picture 13" descr="Person using digital pen and tablet">
            <a:extLst>
              <a:ext uri="{FF2B5EF4-FFF2-40B4-BE49-F238E27FC236}">
                <a16:creationId xmlns:a16="http://schemas.microsoft.com/office/drawing/2014/main" id="{5DBBC078-A309-B107-DF8D-CB31674C0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37" y="1223009"/>
            <a:ext cx="6291692" cy="4194461"/>
          </a:xfrm>
          <a:prstGeom prst="rect">
            <a:avLst/>
          </a:prstGeom>
        </p:spPr>
      </p:pic>
    </p:spTree>
    <p:extLst>
      <p:ext uri="{BB962C8B-B14F-4D97-AF65-F5344CB8AC3E}">
        <p14:creationId xmlns:p14="http://schemas.microsoft.com/office/powerpoint/2010/main" val="39540494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3EDC0CF3-D170-7931-D190-ECB52A01099B}"/>
              </a:ext>
            </a:extLst>
          </p:cNvPr>
          <p:cNvSpPr txBox="1">
            <a:spLocks/>
          </p:cNvSpPr>
          <p:nvPr/>
        </p:nvSpPr>
        <p:spPr>
          <a:xfrm>
            <a:off x="289704" y="1280041"/>
            <a:ext cx="11131551" cy="53383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4000" b="1" dirty="0">
                <a:solidFill>
                  <a:srgbClr val="92D050"/>
                </a:solidFill>
                <a:latin typeface="Calibri Headings"/>
              </a:rPr>
              <a:t>Kako se pripremiti za nadzor</a:t>
            </a:r>
            <a:endParaRPr lang="hr-HR" sz="1200" b="1" dirty="0"/>
          </a:p>
          <a:p>
            <a:pPr marL="571500" indent="-571500" algn="just">
              <a:buClr>
                <a:srgbClr val="92D050"/>
              </a:buClr>
              <a:buFont typeface="Wingdings" panose="05000000000000000000" pitchFamily="2" charset="2"/>
              <a:buChar char="ü"/>
            </a:pPr>
            <a:endParaRPr lang="hr-HR" b="1" dirty="0"/>
          </a:p>
          <a:p>
            <a:pPr marL="571500" indent="-571500" algn="just">
              <a:buClr>
                <a:srgbClr val="92D050"/>
              </a:buClr>
              <a:buFont typeface="Wingdings" panose="05000000000000000000" pitchFamily="2" charset="2"/>
              <a:buChar char="ü"/>
            </a:pPr>
            <a:r>
              <a:rPr lang="hr-HR" b="1" dirty="0"/>
              <a:t>uključiti službenika za zaštitu podataka</a:t>
            </a:r>
          </a:p>
          <a:p>
            <a:pPr marL="571500" indent="-571500" algn="just">
              <a:buClr>
                <a:srgbClr val="92D050"/>
              </a:buClr>
              <a:buFont typeface="Wingdings" panose="05000000000000000000" pitchFamily="2" charset="2"/>
              <a:buChar char="ü"/>
            </a:pPr>
            <a:r>
              <a:rPr lang="hr-HR" b="1" dirty="0"/>
              <a:t>pripremiti/dostaviti informacije i relevantnu dokumentaciju vezanu za predmet nadzornog postupanja</a:t>
            </a:r>
          </a:p>
          <a:p>
            <a:pPr marL="571500" indent="-571500" algn="just">
              <a:buClr>
                <a:srgbClr val="92D050"/>
              </a:buClr>
              <a:buFont typeface="Wingdings" panose="05000000000000000000" pitchFamily="2" charset="2"/>
              <a:buChar char="ü"/>
            </a:pPr>
            <a:r>
              <a:rPr lang="hr-HR" b="1" dirty="0"/>
              <a:t>opsežnost nadzora ovisna je o opsegu utvrđenja moguće povrede zakona pa stoga po potrebi:</a:t>
            </a:r>
          </a:p>
          <a:p>
            <a:pPr marL="1028700" lvl="1" indent="-571500" algn="just">
              <a:buClr>
                <a:srgbClr val="92D050"/>
              </a:buClr>
              <a:buFont typeface="Wingdings" panose="05000000000000000000" pitchFamily="2" charset="2"/>
              <a:buChar char="ü"/>
            </a:pPr>
            <a:r>
              <a:rPr lang="hr-HR" sz="2400" b="1" dirty="0"/>
              <a:t>uključiti nositelja određenih poslovnih procesa</a:t>
            </a:r>
          </a:p>
          <a:p>
            <a:pPr marL="1028700" lvl="1" indent="-571500" algn="just">
              <a:buClr>
                <a:srgbClr val="92D050"/>
              </a:buClr>
              <a:buFont typeface="Wingdings" panose="05000000000000000000" pitchFamily="2" charset="2"/>
              <a:buChar char="ü"/>
            </a:pPr>
            <a:r>
              <a:rPr lang="hr-HR" sz="2400" b="1" dirty="0"/>
              <a:t>uključiti izvršitelja obrade kod nadzorne aktivnosti (odgovornost za pojedine poslovne procese)</a:t>
            </a:r>
          </a:p>
          <a:p>
            <a:pPr marL="571500" indent="-571500" algn="just">
              <a:buClr>
                <a:srgbClr val="92D050"/>
              </a:buClr>
              <a:buFont typeface="Wingdings" panose="05000000000000000000" pitchFamily="2" charset="2"/>
              <a:buChar char="ü"/>
            </a:pPr>
            <a:r>
              <a:rPr lang="hr-HR" b="1" dirty="0"/>
              <a:t>surađivati s nadzornim tijelom i poštovati zadane rokove</a:t>
            </a:r>
          </a:p>
          <a:p>
            <a:endParaRPr lang="hr-HR" sz="1800" b="1" dirty="0"/>
          </a:p>
        </p:txBody>
      </p:sp>
      <p:pic>
        <p:nvPicPr>
          <p:cNvPr id="4" name="Picture 3">
            <a:extLst>
              <a:ext uri="{FF2B5EF4-FFF2-40B4-BE49-F238E27FC236}">
                <a16:creationId xmlns:a16="http://schemas.microsoft.com/office/drawing/2014/main" id="{2DF165B4-9056-D41A-2FA4-A34B42E63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809496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71" y="6503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67C53B0-B487-4C3A-86C3-F711E27A00C3}"/>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26" name="Straight Connector 25">
            <a:extLst>
              <a:ext uri="{FF2B5EF4-FFF2-40B4-BE49-F238E27FC236}">
                <a16:creationId xmlns:a16="http://schemas.microsoft.com/office/drawing/2014/main" id="{DC8470EF-FD4A-49E9-82D9-AF731572E14E}"/>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326E72F-8142-BFC6-C70C-D4FC2A95EF33}"/>
              </a:ext>
            </a:extLst>
          </p:cNvPr>
          <p:cNvSpPr txBox="1">
            <a:spLocks/>
          </p:cNvSpPr>
          <p:nvPr/>
        </p:nvSpPr>
        <p:spPr>
          <a:xfrm>
            <a:off x="276210" y="1082890"/>
            <a:ext cx="11281052" cy="4850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4000" b="1" dirty="0">
                <a:solidFill>
                  <a:srgbClr val="92D050"/>
                </a:solidFill>
                <a:latin typeface="Calibri Headings"/>
              </a:rPr>
              <a:t>Što pripremiti</a:t>
            </a:r>
          </a:p>
          <a:p>
            <a:pPr algn="just"/>
            <a:endParaRPr lang="hr-HR" b="1" dirty="0"/>
          </a:p>
          <a:p>
            <a:pPr marL="571500" indent="-571500" algn="just">
              <a:buClr>
                <a:srgbClr val="92D050"/>
              </a:buClr>
              <a:buFont typeface="Wingdings" panose="05000000000000000000" pitchFamily="2" charset="2"/>
              <a:buChar char="ü"/>
            </a:pPr>
            <a:r>
              <a:rPr lang="hr-HR" b="1" dirty="0"/>
              <a:t>odluku o zastupanju ili punomoć odvjetniku, odluku o imenovanju službenika za zaštitu podataka</a:t>
            </a:r>
          </a:p>
          <a:p>
            <a:pPr marL="571500" indent="-571500" algn="just">
              <a:buClr>
                <a:srgbClr val="92D050"/>
              </a:buClr>
              <a:buFont typeface="Wingdings" panose="05000000000000000000" pitchFamily="2" charset="2"/>
              <a:buChar char="ü"/>
            </a:pPr>
            <a:r>
              <a:rPr lang="hr-HR" b="1" dirty="0"/>
              <a:t>Evidencija aktivnosti obrade</a:t>
            </a:r>
          </a:p>
          <a:p>
            <a:pPr marL="571500" indent="-571500" algn="just">
              <a:buClr>
                <a:srgbClr val="92D050"/>
              </a:buClr>
              <a:buFont typeface="Wingdings" panose="05000000000000000000" pitchFamily="2" charset="2"/>
              <a:buChar char="ü"/>
            </a:pPr>
            <a:r>
              <a:rPr lang="hr-HR" b="1" dirty="0"/>
              <a:t>interni akti kojima je regulirana zaštita osobnih podataka – prava ispitanika / prava i obveze zaposlenika organizacije (Pravilnik o zaštiti osobnih podataka, Politika privatnosti, Obavijest/informacije koje se pružaju ispitanicima o njihovim pravima)</a:t>
            </a:r>
          </a:p>
          <a:p>
            <a:pPr marL="571500" indent="-571500" algn="just">
              <a:buClr>
                <a:srgbClr val="92D050"/>
              </a:buClr>
              <a:buFont typeface="Wingdings" panose="05000000000000000000" pitchFamily="2" charset="2"/>
              <a:buChar char="ü"/>
            </a:pPr>
            <a:r>
              <a:rPr lang="hr-HR" b="1" dirty="0"/>
              <a:t>akte (organizacijske mjere) iz kojih su vidljive ovlasti zaposlenika ili vanjskih suradnika i način upravljanja istima (Ugovor, Politika upravljanja/dodjele ovlaštenja) – neposredna provjera razine ovlaštenja pristupa</a:t>
            </a:r>
          </a:p>
          <a:p>
            <a:pPr marL="571500" indent="-571500" algn="just">
              <a:buClr>
                <a:srgbClr val="92D050"/>
              </a:buClr>
              <a:buFont typeface="Wingdings" panose="05000000000000000000" pitchFamily="2" charset="2"/>
              <a:buChar char="ü"/>
            </a:pPr>
            <a:r>
              <a:rPr lang="hr-HR" b="1" dirty="0"/>
              <a:t>Izjave o povjerljivosti</a:t>
            </a:r>
          </a:p>
          <a:p>
            <a:endParaRPr lang="hr-HR" sz="1800" b="1" dirty="0"/>
          </a:p>
        </p:txBody>
      </p:sp>
      <p:pic>
        <p:nvPicPr>
          <p:cNvPr id="2" name="Picture 1">
            <a:extLst>
              <a:ext uri="{FF2B5EF4-FFF2-40B4-BE49-F238E27FC236}">
                <a16:creationId xmlns:a16="http://schemas.microsoft.com/office/drawing/2014/main" id="{DA29A78D-403A-5D01-CB90-46000607BD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051773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hr-HR"/>
          </a:p>
        </p:txBody>
      </p:sp>
      <p:sp>
        <p:nvSpPr>
          <p:cNvPr id="30" name="TextBox 29">
            <a:extLst>
              <a:ext uri="{FF2B5EF4-FFF2-40B4-BE49-F238E27FC236}">
                <a16:creationId xmlns:a16="http://schemas.microsoft.com/office/drawing/2014/main" id="{4F736666-0A1B-42A5-9C63-AAE1163137FC}"/>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32" name="Straight Connector 31">
            <a:extLst>
              <a:ext uri="{FF2B5EF4-FFF2-40B4-BE49-F238E27FC236}">
                <a16:creationId xmlns:a16="http://schemas.microsoft.com/office/drawing/2014/main" id="{DC3B7D0F-A8FD-4E87-935C-E2714128C852}"/>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C2E74214-2CE9-3614-C12A-AE5EB44E01B6}"/>
              </a:ext>
            </a:extLst>
          </p:cNvPr>
          <p:cNvSpPr txBox="1">
            <a:spLocks/>
          </p:cNvSpPr>
          <p:nvPr/>
        </p:nvSpPr>
        <p:spPr>
          <a:xfrm>
            <a:off x="537935" y="866549"/>
            <a:ext cx="11131551" cy="53383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4000" b="1">
                <a:solidFill>
                  <a:srgbClr val="92D050"/>
                </a:solidFill>
                <a:latin typeface="Calibri Headings"/>
              </a:rPr>
              <a:t>Što pripremiti</a:t>
            </a:r>
          </a:p>
          <a:p>
            <a:pPr algn="just"/>
            <a:endParaRPr lang="hr-HR" b="1"/>
          </a:p>
          <a:p>
            <a:pPr marL="571500" indent="-571500" algn="just">
              <a:buClr>
                <a:srgbClr val="92D050"/>
              </a:buClr>
              <a:buFont typeface="Wingdings" panose="05000000000000000000" pitchFamily="2" charset="2"/>
              <a:buChar char="ü"/>
            </a:pPr>
            <a:r>
              <a:rPr lang="hr-HR" b="1"/>
              <a:t>podatke i dokumentaciju u odnosu na povezana društva koja imaju ovlaštenja pristupa sustavima pohrane osobnih podataka</a:t>
            </a:r>
          </a:p>
          <a:p>
            <a:pPr marL="1081088" lvl="1" indent="-541338" algn="just">
              <a:buClr>
                <a:srgbClr val="92D050"/>
              </a:buClr>
              <a:buFont typeface="Arial" panose="020B0604020202020204" pitchFamily="34" charset="0"/>
              <a:buChar char="•"/>
            </a:pPr>
            <a:r>
              <a:rPr lang="hr-HR" sz="2400" b="1"/>
              <a:t>ugovor s Izvršiteljem obrade </a:t>
            </a:r>
          </a:p>
          <a:p>
            <a:pPr marL="1081088" indent="-541338" algn="just">
              <a:buClr>
                <a:srgbClr val="92D050"/>
              </a:buClr>
              <a:buFont typeface="Arial" panose="020B0604020202020204" pitchFamily="34" charset="0"/>
              <a:buChar char="•"/>
            </a:pPr>
            <a:r>
              <a:rPr lang="hr-HR" b="1"/>
              <a:t>upute dane u svezi konkretne obrade osobnih podataka – nadzorno postupanje i kod izvršitelja obrade</a:t>
            </a:r>
          </a:p>
          <a:p>
            <a:pPr marL="1081088" indent="-541338" algn="just">
              <a:buClr>
                <a:srgbClr val="92D050"/>
              </a:buClr>
              <a:buFont typeface="Arial" panose="020B0604020202020204" pitchFamily="34" charset="0"/>
              <a:buChar char="•"/>
            </a:pPr>
            <a:r>
              <a:rPr lang="hr-HR" b="1"/>
              <a:t>razine ovlaštenja pristupa i načina pristupa </a:t>
            </a:r>
            <a:r>
              <a:rPr lang="pt-BR" b="1"/>
              <a:t>– provjera uvidom u logove</a:t>
            </a:r>
            <a:endParaRPr lang="hr-HR" b="1"/>
          </a:p>
          <a:p>
            <a:pPr marL="1081088" indent="-541338" algn="just">
              <a:buClr>
                <a:srgbClr val="92D050"/>
              </a:buClr>
              <a:buFont typeface="Arial" panose="020B0604020202020204" pitchFamily="34" charset="0"/>
              <a:buChar char="•"/>
            </a:pPr>
            <a:r>
              <a:rPr lang="hr-HR" b="1"/>
              <a:t>nadzor nad provođenjem uputa voditelja obrade</a:t>
            </a:r>
          </a:p>
          <a:p>
            <a:pPr marL="1081088" indent="-541338" algn="just">
              <a:buClr>
                <a:srgbClr val="92D050"/>
              </a:buClr>
              <a:buFont typeface="Arial" panose="020B0604020202020204" pitchFamily="34" charset="0"/>
              <a:buChar char="•"/>
            </a:pPr>
            <a:r>
              <a:rPr lang="hr-HR" b="1"/>
              <a:t>dokaz da izvršitelj obrade jamči odgovarajuću razinu zaštite osobnih podataka </a:t>
            </a:r>
          </a:p>
          <a:p>
            <a:pPr marL="571500" indent="-571500" algn="just">
              <a:buClr>
                <a:srgbClr val="92D050"/>
              </a:buClr>
              <a:buFont typeface="Wingdings" panose="05000000000000000000" pitchFamily="2" charset="2"/>
              <a:buChar char="ü"/>
            </a:pPr>
            <a:r>
              <a:rPr lang="hr-HR" b="1"/>
              <a:t>Procjena učinka na zaštitu podataka</a:t>
            </a:r>
          </a:p>
          <a:p>
            <a:pPr marL="571500" indent="-571500" algn="just">
              <a:buClr>
                <a:srgbClr val="92D050"/>
              </a:buClr>
              <a:buFont typeface="Wingdings" panose="05000000000000000000" pitchFamily="2" charset="2"/>
              <a:buChar char="ü"/>
            </a:pPr>
            <a:r>
              <a:rPr lang="hr-HR" b="1"/>
              <a:t>drugu relevantnu dokumentaciju odnosnu na sam događaj</a:t>
            </a:r>
          </a:p>
          <a:p>
            <a:endParaRPr lang="hr-HR" b="1" dirty="0"/>
          </a:p>
        </p:txBody>
      </p:sp>
    </p:spTree>
    <p:extLst>
      <p:ext uri="{BB962C8B-B14F-4D97-AF65-F5344CB8AC3E}">
        <p14:creationId xmlns:p14="http://schemas.microsoft.com/office/powerpoint/2010/main" val="1778339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hr-HR"/>
          </a:p>
        </p:txBody>
      </p:sp>
      <p:sp>
        <p:nvSpPr>
          <p:cNvPr id="30" name="TextBox 29">
            <a:extLst>
              <a:ext uri="{FF2B5EF4-FFF2-40B4-BE49-F238E27FC236}">
                <a16:creationId xmlns:a16="http://schemas.microsoft.com/office/drawing/2014/main" id="{4F736666-0A1B-42A5-9C63-AAE1163137FC}"/>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32" name="Straight Connector 31">
            <a:extLst>
              <a:ext uri="{FF2B5EF4-FFF2-40B4-BE49-F238E27FC236}">
                <a16:creationId xmlns:a16="http://schemas.microsoft.com/office/drawing/2014/main" id="{DC3B7D0F-A8FD-4E87-935C-E2714128C852}"/>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F699C759-2978-0EE1-F83E-D704E835D15E}"/>
              </a:ext>
            </a:extLst>
          </p:cNvPr>
          <p:cNvSpPr txBox="1">
            <a:spLocks/>
          </p:cNvSpPr>
          <p:nvPr/>
        </p:nvSpPr>
        <p:spPr>
          <a:xfrm>
            <a:off x="349399" y="1094165"/>
            <a:ext cx="11131551" cy="53383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4000" b="1">
                <a:solidFill>
                  <a:srgbClr val="92D050"/>
                </a:solidFill>
                <a:latin typeface="Calibri Headings"/>
              </a:rPr>
              <a:t>Što pripremiti</a:t>
            </a:r>
          </a:p>
          <a:p>
            <a:endParaRPr lang="hr-HR" sz="800" b="1"/>
          </a:p>
          <a:p>
            <a:pPr marL="536575" indent="-536575" algn="just">
              <a:buClr>
                <a:srgbClr val="92D050"/>
              </a:buClr>
              <a:buFont typeface="Wingdings" panose="05000000000000000000" pitchFamily="2" charset="2"/>
              <a:buChar char="ü"/>
            </a:pPr>
            <a:r>
              <a:rPr lang="hr-HR" b="1"/>
              <a:t>interne akte odnosne na tehničke mjere zaštite (npr. Pravilnik o informacijskoj sigurnosti, Pravilnici kojima se uređuje obrada pojedinih zbirki podataka (npr. pravilnik o videonadzoru, pravilnik o evidenciji radnog vremena, Politika sigurnog korištenja Interneta,…) i sl. – neposredna provjera implementacije istih (dozvola pristupa samo ovlaštenim osobama, mogućnost korištenja USB portova, bilježenja logova prijenosa podataka, bilježenje pristupa evidencijama, alarmiranja u slučaju neovlaštenog pristupa, mogućnost udaljenog povezivanja, edukacije zaposlenika i sl.)</a:t>
            </a:r>
          </a:p>
          <a:p>
            <a:pPr marL="536575" indent="-536575" algn="just">
              <a:buClr>
                <a:srgbClr val="92D050"/>
              </a:buClr>
              <a:buFont typeface="Wingdings" panose="05000000000000000000" pitchFamily="2" charset="2"/>
              <a:buChar char="ü"/>
            </a:pPr>
            <a:r>
              <a:rPr lang="hr-HR" b="1"/>
              <a:t>ukoliko je nadzorno postupanje temeljem Izvješća o povredi osobnih podataka, dokumentaciju u odnosu na vrijeme saznanja, izvješćivanje ispitanika, poduzete mjere za otklanjanje rizika – evidencija povreda osobnih podataka</a:t>
            </a:r>
          </a:p>
          <a:p>
            <a:endParaRPr lang="hr-HR" sz="1800" b="1" dirty="0"/>
          </a:p>
        </p:txBody>
      </p:sp>
    </p:spTree>
    <p:extLst>
      <p:ext uri="{BB962C8B-B14F-4D97-AF65-F5344CB8AC3E}">
        <p14:creationId xmlns:p14="http://schemas.microsoft.com/office/powerpoint/2010/main" val="6557700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hr-HR"/>
          </a:p>
        </p:txBody>
      </p:sp>
      <p:sp>
        <p:nvSpPr>
          <p:cNvPr id="30" name="TextBox 29">
            <a:extLst>
              <a:ext uri="{FF2B5EF4-FFF2-40B4-BE49-F238E27FC236}">
                <a16:creationId xmlns:a16="http://schemas.microsoft.com/office/drawing/2014/main" id="{4F736666-0A1B-42A5-9C63-AAE1163137FC}"/>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32" name="Straight Connector 31">
            <a:extLst>
              <a:ext uri="{FF2B5EF4-FFF2-40B4-BE49-F238E27FC236}">
                <a16:creationId xmlns:a16="http://schemas.microsoft.com/office/drawing/2014/main" id="{DC3B7D0F-A8FD-4E87-935C-E2714128C852}"/>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644C0BD5-BD44-83DB-9E44-120FF5468C00}"/>
              </a:ext>
            </a:extLst>
          </p:cNvPr>
          <p:cNvSpPr txBox="1">
            <a:spLocks/>
          </p:cNvSpPr>
          <p:nvPr/>
        </p:nvSpPr>
        <p:spPr>
          <a:xfrm>
            <a:off x="302264" y="1221670"/>
            <a:ext cx="11131551" cy="53383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4000" b="1">
                <a:solidFill>
                  <a:srgbClr val="92D050"/>
                </a:solidFill>
                <a:latin typeface="Calibri Headings"/>
              </a:rPr>
              <a:t>Što pripremiti</a:t>
            </a:r>
          </a:p>
          <a:p>
            <a:endParaRPr lang="hr-HR" b="1"/>
          </a:p>
          <a:p>
            <a:pPr marL="571500" indent="-571500" algn="just">
              <a:buClr>
                <a:srgbClr val="92D050"/>
              </a:buClr>
              <a:buFont typeface="Wingdings" panose="05000000000000000000" pitchFamily="2" charset="2"/>
              <a:buChar char="ü"/>
            </a:pPr>
            <a:r>
              <a:rPr lang="hr-HR" b="1"/>
              <a:t>ako je nadzorno postupanje na temelju zahtjeva za utvrđivanjem povrede prava, dokumentaciju odnosnu na predmetni slučaj i ispitanika posebice u odnosu na način prikupljanja, dokazivanje pravne osnove za obradu (zakonski propisi/test razmjernosti) i svrhe prikupljanja osobnih podataka ispitanika uključivo</a:t>
            </a:r>
          </a:p>
          <a:p>
            <a:pPr marL="993775" lvl="1" indent="-536575" algn="just">
              <a:buClr>
                <a:srgbClr val="92D050"/>
              </a:buClr>
              <a:buFont typeface="Arial" panose="020B0604020202020204" pitchFamily="34" charset="0"/>
              <a:buChar char="•"/>
            </a:pPr>
            <a:r>
              <a:rPr lang="hr-HR" sz="2400" b="1"/>
              <a:t>korespondenciju između društva i ispitanika uz provjeru evidencije zahtjeva ispitanika (pristup i pregled sandučiću e-pošte) </a:t>
            </a:r>
          </a:p>
          <a:p>
            <a:pPr marL="993775" lvl="1" indent="-536575" algn="just">
              <a:buClr>
                <a:srgbClr val="92D050"/>
              </a:buClr>
              <a:buFont typeface="Arial" panose="020B0604020202020204" pitchFamily="34" charset="0"/>
              <a:buChar char="•"/>
            </a:pPr>
            <a:r>
              <a:rPr lang="hr-HR" sz="2400" b="1"/>
              <a:t>dokumentaciju iz koje je vidljiva zakonitost obrade uz preslike osobnih dokumenata ukoliko su isti prikupljeni </a:t>
            </a:r>
          </a:p>
          <a:p>
            <a:pPr marL="993775" lvl="1" indent="-536575" algn="just">
              <a:buClr>
                <a:srgbClr val="92D050"/>
              </a:buClr>
              <a:buFont typeface="Arial" panose="020B0604020202020204" pitchFamily="34" charset="0"/>
              <a:buChar char="•"/>
            </a:pPr>
            <a:r>
              <a:rPr lang="hr-HR" sz="2400" b="1"/>
              <a:t>dokumentaciju odnosna na videonadzorni sustav ukoliko je isto predmet nadzornog postupanja</a:t>
            </a:r>
          </a:p>
          <a:p>
            <a:endParaRPr lang="hr-HR" sz="1800" b="1" dirty="0"/>
          </a:p>
        </p:txBody>
      </p:sp>
      <p:pic>
        <p:nvPicPr>
          <p:cNvPr id="2" name="Picture 1">
            <a:extLst>
              <a:ext uri="{FF2B5EF4-FFF2-40B4-BE49-F238E27FC236}">
                <a16:creationId xmlns:a16="http://schemas.microsoft.com/office/drawing/2014/main" id="{468A5980-FC5A-2C5B-F96A-13A999E466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22502835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hr-HR"/>
          </a:p>
        </p:txBody>
      </p:sp>
      <p:sp>
        <p:nvSpPr>
          <p:cNvPr id="30" name="TextBox 29">
            <a:extLst>
              <a:ext uri="{FF2B5EF4-FFF2-40B4-BE49-F238E27FC236}">
                <a16:creationId xmlns:a16="http://schemas.microsoft.com/office/drawing/2014/main" id="{4F736666-0A1B-42A5-9C63-AAE1163137FC}"/>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32" name="Straight Connector 31">
            <a:extLst>
              <a:ext uri="{FF2B5EF4-FFF2-40B4-BE49-F238E27FC236}">
                <a16:creationId xmlns:a16="http://schemas.microsoft.com/office/drawing/2014/main" id="{DC3B7D0F-A8FD-4E87-935C-E2714128C852}"/>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EDA0B77D-6E03-2851-DF53-03C544DE7A29}"/>
              </a:ext>
            </a:extLst>
          </p:cNvPr>
          <p:cNvSpPr txBox="1">
            <a:spLocks/>
          </p:cNvSpPr>
          <p:nvPr/>
        </p:nvSpPr>
        <p:spPr>
          <a:xfrm>
            <a:off x="630810" y="1041731"/>
            <a:ext cx="10515600"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4000" b="1">
                <a:solidFill>
                  <a:srgbClr val="92D050"/>
                </a:solidFill>
                <a:latin typeface="Calibri Headings"/>
              </a:rPr>
              <a:t>Primjeri loše prakse</a:t>
            </a:r>
          </a:p>
          <a:p>
            <a:pPr algn="just"/>
            <a:endParaRPr lang="hr-HR" b="1"/>
          </a:p>
          <a:p>
            <a:pPr marL="571500" indent="-571500" algn="just">
              <a:buClr>
                <a:srgbClr val="92D050"/>
              </a:buClr>
              <a:buFont typeface="Wingdings" panose="05000000000000000000" pitchFamily="2" charset="2"/>
              <a:buChar char="ü"/>
            </a:pPr>
            <a:r>
              <a:rPr lang="hr-HR" b="1"/>
              <a:t>neimenovanje / neuključenost / neadekvatan položaj službenika za zaštitu podataka</a:t>
            </a:r>
          </a:p>
          <a:p>
            <a:pPr marL="571500" indent="-571500" algn="just">
              <a:buClr>
                <a:srgbClr val="92D050"/>
              </a:buClr>
              <a:buFont typeface="Wingdings" panose="05000000000000000000" pitchFamily="2" charset="2"/>
              <a:buChar char="ü"/>
            </a:pPr>
            <a:r>
              <a:rPr lang="hr-HR" b="1"/>
              <a:t>donošenje / provedba poslovnih odluka bez analize rizika na prava i slobode ispitanika</a:t>
            </a:r>
          </a:p>
          <a:p>
            <a:pPr marL="571500" indent="-571500" algn="just">
              <a:buClr>
                <a:srgbClr val="92D050"/>
              </a:buClr>
              <a:buFont typeface="Wingdings" panose="05000000000000000000" pitchFamily="2" charset="2"/>
              <a:buChar char="ü"/>
            </a:pPr>
            <a:r>
              <a:rPr lang="hr-HR" b="1"/>
              <a:t>nakon početnog usklađenja organizacije ne ažuriraju / procjenjuju relevantnost primjenjivanih tehničko organizacijskih mjera </a:t>
            </a:r>
          </a:p>
          <a:p>
            <a:pPr marL="571500" indent="-571500" algn="just">
              <a:buClr>
                <a:srgbClr val="92D050"/>
              </a:buClr>
              <a:buFont typeface="Wingdings" panose="05000000000000000000" pitchFamily="2" charset="2"/>
              <a:buChar char="ü"/>
            </a:pPr>
            <a:r>
              <a:rPr lang="hr-HR" b="1"/>
              <a:t>kod početnog usklađenja nisu uzeti u obzir svi rizici niti je učinjena sveobuhvatna analiza poslovnih procesa što ima za rezultat nemogućnost adekvatnog praćenja svih okolnosti obrade osobnih podataka</a:t>
            </a:r>
          </a:p>
          <a:p>
            <a:pPr marL="571500" indent="-571500" algn="just">
              <a:buClr>
                <a:srgbClr val="92D050"/>
              </a:buClr>
              <a:buFont typeface="Wingdings" panose="05000000000000000000" pitchFamily="2" charset="2"/>
              <a:buChar char="ü"/>
            </a:pPr>
            <a:r>
              <a:rPr lang="hr-HR" b="1"/>
              <a:t>propisane tehničko organizacijske mjere zaštite se ne provode</a:t>
            </a:r>
          </a:p>
          <a:p>
            <a:endParaRPr lang="hr-HR" sz="1800" b="1" dirty="0"/>
          </a:p>
        </p:txBody>
      </p:sp>
      <p:pic>
        <p:nvPicPr>
          <p:cNvPr id="2" name="Picture 1">
            <a:extLst>
              <a:ext uri="{FF2B5EF4-FFF2-40B4-BE49-F238E27FC236}">
                <a16:creationId xmlns:a16="http://schemas.microsoft.com/office/drawing/2014/main" id="{603ABEFA-DF8F-266A-8D69-F31B89F859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10128678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55C65-BDD8-4390-804D-63EE849D0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1779"/>
            <a:ext cx="12192000" cy="53622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1AD1B074-7183-4519-A423-068556A66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63140"/>
            <a:ext cx="3304240" cy="632727"/>
          </a:xfrm>
          <a:prstGeom prst="rect">
            <a:avLst/>
          </a:prstGeom>
        </p:spPr>
      </p:pic>
      <p:pic>
        <p:nvPicPr>
          <p:cNvPr id="23" name="Picture 22" descr="Text&#10;&#10;Description automatically generated">
            <a:extLst>
              <a:ext uri="{FF2B5EF4-FFF2-40B4-BE49-F238E27FC236}">
                <a16:creationId xmlns:a16="http://schemas.microsoft.com/office/drawing/2014/main" id="{511E6FCB-06B4-4C6B-954E-991FFC2EF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518" y="162879"/>
            <a:ext cx="3200400" cy="57912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EC46DC7C-53ED-4366-9C0D-87E31F5A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532" y="379504"/>
            <a:ext cx="2176128" cy="717474"/>
          </a:xfrm>
          <a:prstGeom prst="rect">
            <a:avLst/>
          </a:prstGeom>
        </p:spPr>
      </p:pic>
      <p:sp>
        <p:nvSpPr>
          <p:cNvPr id="25" name="Rectangle 24">
            <a:extLst>
              <a:ext uri="{FF2B5EF4-FFF2-40B4-BE49-F238E27FC236}">
                <a16:creationId xmlns:a16="http://schemas.microsoft.com/office/drawing/2014/main" id="{56752BDD-8F1D-49DA-90B3-A592C9D26C5C}"/>
              </a:ext>
            </a:extLst>
          </p:cNvPr>
          <p:cNvSpPr/>
          <p:nvPr/>
        </p:nvSpPr>
        <p:spPr>
          <a:xfrm flipV="1">
            <a:off x="6055" y="832799"/>
            <a:ext cx="9612000" cy="72000"/>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533D700-3687-4DAF-8A9F-731C6293DF64}"/>
              </a:ext>
            </a:extLst>
          </p:cNvPr>
          <p:cNvSpPr txBox="1"/>
          <p:nvPr/>
        </p:nvSpPr>
        <p:spPr>
          <a:xfrm>
            <a:off x="1979378" y="5108099"/>
            <a:ext cx="58445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rPr>
              <a:t>6. 10. 2020., Hrvatska gospodarska komora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AF3AFE3-8753-44A3-9EB7-1122749908CE}"/>
              </a:ext>
            </a:extLst>
          </p:cNvPr>
          <p:cNvSpPr txBox="1"/>
          <p:nvPr/>
        </p:nvSpPr>
        <p:spPr>
          <a:xfrm>
            <a:off x="4543961" y="6421198"/>
            <a:ext cx="8331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Kampanja podizanja svijesti o zaštiti podataka za male i srednje poduzetnike</a:t>
            </a:r>
          </a:p>
        </p:txBody>
      </p:sp>
      <p:sp>
        <p:nvSpPr>
          <p:cNvPr id="3" name="Rectangle 2">
            <a:extLst>
              <a:ext uri="{FF2B5EF4-FFF2-40B4-BE49-F238E27FC236}">
                <a16:creationId xmlns:a16="http://schemas.microsoft.com/office/drawing/2014/main" id="{5568225A-A774-4002-B1B7-1DFD5482DEAB}"/>
              </a:ext>
            </a:extLst>
          </p:cNvPr>
          <p:cNvSpPr/>
          <p:nvPr/>
        </p:nvSpPr>
        <p:spPr>
          <a:xfrm flipV="1">
            <a:off x="0" y="6294588"/>
            <a:ext cx="12192000" cy="45719"/>
          </a:xfrm>
          <a:prstGeom prst="rect">
            <a:avLst/>
          </a:prstGeom>
          <a:solidFill>
            <a:srgbClr val="75C73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0BB396B-23A1-40F5-9C91-15A6A4C645A8}"/>
              </a:ext>
            </a:extLst>
          </p:cNvPr>
          <p:cNvSpPr/>
          <p:nvPr/>
        </p:nvSpPr>
        <p:spPr>
          <a:xfrm>
            <a:off x="838200" y="1979971"/>
            <a:ext cx="10515600" cy="14490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hr-HR"/>
          </a:p>
        </p:txBody>
      </p:sp>
      <p:sp>
        <p:nvSpPr>
          <p:cNvPr id="30" name="TextBox 29">
            <a:extLst>
              <a:ext uri="{FF2B5EF4-FFF2-40B4-BE49-F238E27FC236}">
                <a16:creationId xmlns:a16="http://schemas.microsoft.com/office/drawing/2014/main" id="{4F736666-0A1B-42A5-9C63-AAE1163137FC}"/>
              </a:ext>
            </a:extLst>
          </p:cNvPr>
          <p:cNvSpPr txBox="1"/>
          <p:nvPr/>
        </p:nvSpPr>
        <p:spPr>
          <a:xfrm>
            <a:off x="184470" y="6405223"/>
            <a:ext cx="4175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Agencija za zaštitu osobnih podataka</a:t>
            </a:r>
          </a:p>
        </p:txBody>
      </p:sp>
      <p:cxnSp>
        <p:nvCxnSpPr>
          <p:cNvPr id="32" name="Straight Connector 31">
            <a:extLst>
              <a:ext uri="{FF2B5EF4-FFF2-40B4-BE49-F238E27FC236}">
                <a16:creationId xmlns:a16="http://schemas.microsoft.com/office/drawing/2014/main" id="{DC3B7D0F-A8FD-4E87-935C-E2714128C852}"/>
              </a:ext>
            </a:extLst>
          </p:cNvPr>
          <p:cNvCxnSpPr/>
          <p:nvPr/>
        </p:nvCxnSpPr>
        <p:spPr>
          <a:xfrm>
            <a:off x="4359491" y="6340307"/>
            <a:ext cx="0" cy="5176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E0CC45A1-A40F-2FEC-B6B4-30C7B4A994C2}"/>
              </a:ext>
            </a:extLst>
          </p:cNvPr>
          <p:cNvSpPr txBox="1">
            <a:spLocks/>
          </p:cNvSpPr>
          <p:nvPr/>
        </p:nvSpPr>
        <p:spPr>
          <a:xfrm>
            <a:off x="602530" y="1096978"/>
            <a:ext cx="10515600"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r-HR" sz="4000" b="1">
                <a:solidFill>
                  <a:srgbClr val="92D050"/>
                </a:solidFill>
                <a:latin typeface="Calibri Headings"/>
              </a:rPr>
              <a:t>Primjeri loše prakse</a:t>
            </a:r>
          </a:p>
          <a:p>
            <a:pPr algn="just"/>
            <a:endParaRPr lang="hr-HR" b="1"/>
          </a:p>
          <a:p>
            <a:pPr marL="571500" indent="-571500" algn="just">
              <a:buClr>
                <a:srgbClr val="92D050"/>
              </a:buClr>
              <a:buFont typeface="Wingdings" panose="05000000000000000000" pitchFamily="2" charset="2"/>
              <a:buChar char="ü"/>
            </a:pPr>
            <a:r>
              <a:rPr lang="hr-HR" b="1"/>
              <a:t>korištenje tehničkih rješenja zaštite sustava koji su neadekvatni riziku / zastarjeli (bilo od vanjske ugroze ili zlouporabe ovlaštenja unutar organizacije)</a:t>
            </a:r>
          </a:p>
          <a:p>
            <a:pPr marL="571500" indent="-571500" algn="just">
              <a:buClr>
                <a:srgbClr val="92D050"/>
              </a:buClr>
              <a:buFont typeface="Wingdings" panose="05000000000000000000" pitchFamily="2" charset="2"/>
              <a:buChar char="ü"/>
            </a:pPr>
            <a:r>
              <a:rPr lang="hr-HR" b="1"/>
              <a:t>korištenje Izvršitelja obrade biranog samo u odnosu na najbolju ponudu</a:t>
            </a:r>
          </a:p>
          <a:p>
            <a:pPr marL="571500" indent="-571500" algn="just">
              <a:buClr>
                <a:srgbClr val="92D050"/>
              </a:buClr>
              <a:buFont typeface="Wingdings" panose="05000000000000000000" pitchFamily="2" charset="2"/>
              <a:buChar char="ü"/>
            </a:pPr>
            <a:r>
              <a:rPr lang="hr-HR" b="1"/>
              <a:t>sklapanje samo poslovnog ugovora sa izvršiteljem obrade bez odredbi o obradi / zaštiti osobnih podataka ili bez davanja uputa izvršitelju obrade</a:t>
            </a:r>
          </a:p>
          <a:p>
            <a:pPr marL="571500" indent="-571500" algn="just">
              <a:buClr>
                <a:srgbClr val="92D050"/>
              </a:buClr>
              <a:buFont typeface="Wingdings" panose="05000000000000000000" pitchFamily="2" charset="2"/>
              <a:buChar char="ü"/>
            </a:pPr>
            <a:r>
              <a:rPr lang="hr-HR" b="1"/>
              <a:t>umanjivanje rizika kod procjene utjecaja određene obrade osobnih podataka  na prava i slobode ispitanika</a:t>
            </a:r>
          </a:p>
          <a:p>
            <a:pPr marL="571500" indent="-571500" algn="just">
              <a:buClr>
                <a:srgbClr val="92D050"/>
              </a:buClr>
              <a:buFont typeface="Wingdings" panose="05000000000000000000" pitchFamily="2" charset="2"/>
              <a:buChar char="ü"/>
            </a:pPr>
            <a:r>
              <a:rPr lang="hr-HR" b="1"/>
              <a:t>neadekvatne politike / procedure upravljanja zahtjevima ispitanika </a:t>
            </a:r>
          </a:p>
          <a:p>
            <a:pPr marL="571500" indent="-571500" algn="just">
              <a:buClr>
                <a:srgbClr val="92D050"/>
              </a:buClr>
              <a:buFont typeface="Wingdings" panose="05000000000000000000" pitchFamily="2" charset="2"/>
              <a:buChar char="ü"/>
            </a:pPr>
            <a:r>
              <a:rPr lang="hr-HR" b="1"/>
              <a:t>neizvješćivanje nadzornog tijela o povredi osobnih podataka</a:t>
            </a:r>
          </a:p>
          <a:p>
            <a:endParaRPr lang="hr-HR" sz="1800" b="1" dirty="0"/>
          </a:p>
        </p:txBody>
      </p:sp>
      <p:pic>
        <p:nvPicPr>
          <p:cNvPr id="2" name="Picture 1">
            <a:extLst>
              <a:ext uri="{FF2B5EF4-FFF2-40B4-BE49-F238E27FC236}">
                <a16:creationId xmlns:a16="http://schemas.microsoft.com/office/drawing/2014/main" id="{FE4CEAD2-CF95-58C4-3035-CCE15FB43C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Tree>
    <p:extLst>
      <p:ext uri="{BB962C8B-B14F-4D97-AF65-F5344CB8AC3E}">
        <p14:creationId xmlns:p14="http://schemas.microsoft.com/office/powerpoint/2010/main" val="3831319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705" y="87089"/>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3" name="object 5">
            <a:extLst>
              <a:ext uri="{FF2B5EF4-FFF2-40B4-BE49-F238E27FC236}">
                <a16:creationId xmlns:a16="http://schemas.microsoft.com/office/drawing/2014/main" id="{E549D5E0-2A4A-C8C3-9946-EDCED105A5D8}"/>
              </a:ext>
            </a:extLst>
          </p:cNvPr>
          <p:cNvSpPr/>
          <p:nvPr/>
        </p:nvSpPr>
        <p:spPr>
          <a:xfrm>
            <a:off x="289560" y="1861311"/>
            <a:ext cx="5833957" cy="3794760"/>
          </a:xfrm>
          <a:custGeom>
            <a:avLst/>
            <a:gdLst/>
            <a:ahLst/>
            <a:cxnLst/>
            <a:rect l="l" t="t" r="r" b="b"/>
            <a:pathLst>
              <a:path w="8750935" h="5692140">
                <a:moveTo>
                  <a:pt x="8750808" y="0"/>
                </a:moveTo>
                <a:lnTo>
                  <a:pt x="0" y="0"/>
                </a:lnTo>
                <a:lnTo>
                  <a:pt x="0" y="5692139"/>
                </a:lnTo>
                <a:lnTo>
                  <a:pt x="8750808" y="5692139"/>
                </a:lnTo>
                <a:lnTo>
                  <a:pt x="8750808" y="0"/>
                </a:lnTo>
                <a:close/>
              </a:path>
            </a:pathLst>
          </a:custGeom>
          <a:solidFill>
            <a:srgbClr val="6CB54F"/>
          </a:solidFill>
        </p:spPr>
        <p:txBody>
          <a:bodyPr wrap="square" lIns="0" tIns="0" rIns="0" bIns="0" rtlCol="0"/>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sz="800"/>
          </a:p>
        </p:txBody>
      </p:sp>
      <p:sp>
        <p:nvSpPr>
          <p:cNvPr id="6" name="TextBox 5">
            <a:extLst>
              <a:ext uri="{FF2B5EF4-FFF2-40B4-BE49-F238E27FC236}">
                <a16:creationId xmlns:a16="http://schemas.microsoft.com/office/drawing/2014/main" id="{7DFCED15-0B3E-31BC-2C48-D955972D266A}"/>
              </a:ext>
            </a:extLst>
          </p:cNvPr>
          <p:cNvSpPr txBox="1"/>
          <p:nvPr/>
        </p:nvSpPr>
        <p:spPr>
          <a:xfrm>
            <a:off x="700359" y="2860693"/>
            <a:ext cx="4869180" cy="1569660"/>
          </a:xfrm>
          <a:prstGeom prst="rect">
            <a:avLst/>
          </a:prstGeom>
          <a:noFill/>
        </p:spPr>
        <p:txBody>
          <a:bodyPr wrap="square">
            <a:spAutoFit/>
          </a:bodyPr>
          <a:lstStyle/>
          <a:p>
            <a:r>
              <a:rPr lang="en-US" sz="3200" b="1" dirty="0">
                <a:solidFill>
                  <a:schemeClr val="bg1"/>
                </a:solidFill>
              </a:rPr>
              <a:t>“</a:t>
            </a:r>
            <a:r>
              <a:rPr lang="en-US" sz="3200" b="1" dirty="0" err="1">
                <a:solidFill>
                  <a:schemeClr val="bg1"/>
                </a:solidFill>
              </a:rPr>
              <a:t>Kako</a:t>
            </a:r>
            <a:r>
              <a:rPr lang="en-US" sz="3200" b="1" dirty="0">
                <a:solidFill>
                  <a:schemeClr val="bg1"/>
                </a:solidFill>
              </a:rPr>
              <a:t> </a:t>
            </a:r>
            <a:r>
              <a:rPr lang="en-US" sz="3200" b="1" dirty="0" err="1">
                <a:solidFill>
                  <a:schemeClr val="bg1"/>
                </a:solidFill>
              </a:rPr>
              <a:t>zaposlenicima</a:t>
            </a:r>
            <a:r>
              <a:rPr lang="en-US" sz="3200" b="1" dirty="0">
                <a:solidFill>
                  <a:schemeClr val="bg1"/>
                </a:solidFill>
              </a:rPr>
              <a:t> </a:t>
            </a:r>
            <a:r>
              <a:rPr lang="en-US" sz="3200" b="1" dirty="0" err="1">
                <a:solidFill>
                  <a:schemeClr val="bg1"/>
                </a:solidFill>
              </a:rPr>
              <a:t>objasniti</a:t>
            </a:r>
            <a:r>
              <a:rPr lang="en-US" sz="3200" b="1" dirty="0">
                <a:solidFill>
                  <a:schemeClr val="bg1"/>
                </a:solidFill>
              </a:rPr>
              <a:t> </a:t>
            </a:r>
            <a:r>
              <a:rPr lang="en-US" sz="3200" b="1" dirty="0" err="1">
                <a:solidFill>
                  <a:schemeClr val="bg1"/>
                </a:solidFill>
              </a:rPr>
              <a:t>zašto</a:t>
            </a:r>
            <a:r>
              <a:rPr lang="en-US" sz="3200" b="1" dirty="0">
                <a:solidFill>
                  <a:schemeClr val="bg1"/>
                </a:solidFill>
              </a:rPr>
              <a:t> je </a:t>
            </a:r>
            <a:r>
              <a:rPr lang="en-US" sz="3200" b="1" dirty="0" err="1">
                <a:solidFill>
                  <a:schemeClr val="bg1"/>
                </a:solidFill>
              </a:rPr>
              <a:t>važna</a:t>
            </a:r>
            <a:r>
              <a:rPr lang="en-US" sz="3200" b="1" dirty="0">
                <a:solidFill>
                  <a:schemeClr val="bg1"/>
                </a:solidFill>
              </a:rPr>
              <a:t> </a:t>
            </a:r>
            <a:r>
              <a:rPr lang="en-US" sz="3200" b="1" dirty="0" err="1">
                <a:solidFill>
                  <a:schemeClr val="bg1"/>
                </a:solidFill>
              </a:rPr>
              <a:t>zaštita</a:t>
            </a:r>
            <a:r>
              <a:rPr lang="en-US" sz="3200" b="1" dirty="0">
                <a:solidFill>
                  <a:schemeClr val="bg1"/>
                </a:solidFill>
              </a:rPr>
              <a:t> osobnih podataka?”</a:t>
            </a:r>
          </a:p>
        </p:txBody>
      </p:sp>
      <p:pic>
        <p:nvPicPr>
          <p:cNvPr id="7" name="Picture 2" descr="Image: post content">
            <a:extLst>
              <a:ext uri="{FF2B5EF4-FFF2-40B4-BE49-F238E27FC236}">
                <a16:creationId xmlns:a16="http://schemas.microsoft.com/office/drawing/2014/main" id="{73BA44A9-1166-2421-A3EC-E4955648E1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337" y="1696494"/>
            <a:ext cx="5790168" cy="422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294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2" name="TextBox 1">
            <a:extLst>
              <a:ext uri="{FF2B5EF4-FFF2-40B4-BE49-F238E27FC236}">
                <a16:creationId xmlns:a16="http://schemas.microsoft.com/office/drawing/2014/main" id="{A14B943B-D6A6-CC7A-49D3-BF379C1F8E52}"/>
              </a:ext>
            </a:extLst>
          </p:cNvPr>
          <p:cNvSpPr txBox="1"/>
          <p:nvPr/>
        </p:nvSpPr>
        <p:spPr>
          <a:xfrm>
            <a:off x="80381" y="937011"/>
            <a:ext cx="11489953" cy="3693319"/>
          </a:xfrm>
          <a:prstGeom prst="rect">
            <a:avLst/>
          </a:prstGeom>
          <a:noFill/>
        </p:spPr>
        <p:txBody>
          <a:bodyPr wrap="square" rtlCol="0">
            <a:spAutoFit/>
          </a:bodyPr>
          <a:lstStyle/>
          <a:p>
            <a:pPr algn="just"/>
            <a:r>
              <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rPr>
              <a:t>NAJČEŠĆE DO POVREDE OSOBNIH PODATAKA DOLAZI ZBOG LJUDSKOG FAKTORA ODNOSNO NEZNANJA ZAPOSLENIKA! EDUCIRAJTE SVOJE ZAPOSLENIKE I NA TAJ NAČIN UMANJITE ŠANSE ZA POVREDE OSOBNIH PODATAKA, PHISHING NAPADE, RANSOMWARE NAPADE!</a:t>
            </a:r>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Zaposlenike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je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potrebno</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educirati</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odmah</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na</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početku</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prije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nego</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počnu</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rukovati</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osobnim</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podacima</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a:t>
            </a:r>
            <a:endPar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r>
              <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rPr>
              <a:t>Investicija u informacijsku sigurnost više nije nešto što je poželjno, nego je u današnje digitalno doba nužno.</a:t>
            </a:r>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r>
              <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hlinkClick r:id="rId5"/>
              </a:rPr>
              <a:t>https://olivia-gdpr-arc.eu/hr/topic/show/6</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modul</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tehničke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mjere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vježba</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za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zaposlenike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nakon</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uspješno</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riješenog</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testa</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dobit</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će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potvrdu</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a:t>
            </a:r>
            <a:endPar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3DF56F8-DA1A-1EAD-B9FE-25DF68167C4E}"/>
              </a:ext>
            </a:extLst>
          </p:cNvPr>
          <p:cNvSpPr txBox="1"/>
          <p:nvPr/>
        </p:nvSpPr>
        <p:spPr>
          <a:xfrm>
            <a:off x="80381" y="4399044"/>
            <a:ext cx="12111619" cy="1754326"/>
          </a:xfrm>
          <a:prstGeom prst="rect">
            <a:avLst/>
          </a:prstGeom>
          <a:noFill/>
        </p:spPr>
        <p:txBody>
          <a:bodyPr wrap="square" rtlCol="0">
            <a:spAutoFit/>
          </a:bodyPr>
          <a:lstStyle/>
          <a:p>
            <a:endParaRPr lang="en-US" dirty="0"/>
          </a:p>
          <a:p>
            <a:r>
              <a:rPr lang="hr-HR" dirty="0"/>
              <a:t>Saznajte više na: </a:t>
            </a:r>
            <a:r>
              <a:rPr lang="hr-HR" dirty="0">
                <a:hlinkClick r:id="rId6"/>
              </a:rPr>
              <a:t>https://arc-rec-project.eu/wp-content/uploads/2021/01/Vodic-za-informacijsku-sigurnost.pdf</a:t>
            </a:r>
            <a:r>
              <a:rPr lang="hr-HR" dirty="0"/>
              <a:t>, </a:t>
            </a:r>
            <a:r>
              <a:rPr lang="hr-HR" dirty="0">
                <a:hlinkClick r:id="rId7"/>
              </a:rPr>
              <a:t>https://arc-rec-project.eu/wp-content/uploads/2022/08/ARC-Kratki-vodic-phishing-i-socijalni-inzenjering.pdf</a:t>
            </a:r>
            <a:r>
              <a:rPr lang="hr-HR" dirty="0"/>
              <a:t>, </a:t>
            </a:r>
            <a:r>
              <a:rPr lang="hr-HR" dirty="0">
                <a:hlinkClick r:id="rId8"/>
              </a:rPr>
              <a:t>https://arc-rec-project.eu/wp-content/uploads/2022/06/ARC-Sigurnost-podataka.pdf</a:t>
            </a:r>
            <a:r>
              <a:rPr lang="hr-HR" dirty="0"/>
              <a:t>, </a:t>
            </a:r>
            <a:r>
              <a:rPr lang="hr-HR" dirty="0">
                <a:hlinkClick r:id="rId9"/>
              </a:rPr>
              <a:t>https://arc-rec-project.eu/wp-content/uploads/2022/06/ARC-Pet-koraka-do-sigurnog-Cloud-okruzenja.pdf</a:t>
            </a:r>
            <a:r>
              <a:rPr lang="hr-HR" dirty="0"/>
              <a:t> , </a:t>
            </a:r>
            <a:r>
              <a:rPr lang="hr-HR" dirty="0">
                <a:hlinkClick r:id="rId10"/>
              </a:rPr>
              <a:t>https://arc-rec-project.eu/wp-content/uploads/2022/06/ARC-Smjernice-za-organizacije-koje-angaziraju-pruzatelje-usluga-u-Cloudu.pdf</a:t>
            </a:r>
            <a:r>
              <a:rPr lang="hr-HR" dirty="0"/>
              <a:t>   </a:t>
            </a:r>
          </a:p>
        </p:txBody>
      </p:sp>
    </p:spTree>
    <p:extLst>
      <p:ext uri="{BB962C8B-B14F-4D97-AF65-F5344CB8AC3E}">
        <p14:creationId xmlns:p14="http://schemas.microsoft.com/office/powerpoint/2010/main" val="1202735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0023" y="87089"/>
            <a:ext cx="1770699" cy="788743"/>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pic>
        <p:nvPicPr>
          <p:cNvPr id="3" name="Picture 2">
            <a:extLst>
              <a:ext uri="{FF2B5EF4-FFF2-40B4-BE49-F238E27FC236}">
                <a16:creationId xmlns:a16="http://schemas.microsoft.com/office/drawing/2014/main" id="{ADD1AEB9-E5E9-66F1-67B4-139C43C78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0023" y="59734"/>
            <a:ext cx="1917498" cy="901118"/>
          </a:xfrm>
          <a:prstGeom prst="rect">
            <a:avLst/>
          </a:prstGeom>
        </p:spPr>
      </p:pic>
      <p:sp>
        <p:nvSpPr>
          <p:cNvPr id="6" name="TextBox 5">
            <a:extLst>
              <a:ext uri="{FF2B5EF4-FFF2-40B4-BE49-F238E27FC236}">
                <a16:creationId xmlns:a16="http://schemas.microsoft.com/office/drawing/2014/main" id="{98093BDD-AAE3-641B-E254-47BA55ADA28E}"/>
              </a:ext>
            </a:extLst>
          </p:cNvPr>
          <p:cNvSpPr txBox="1"/>
          <p:nvPr/>
        </p:nvSpPr>
        <p:spPr>
          <a:xfrm>
            <a:off x="479370" y="2654526"/>
            <a:ext cx="5850673" cy="3970318"/>
          </a:xfrm>
          <a:prstGeom prst="rect">
            <a:avLst/>
          </a:prstGeom>
          <a:noFill/>
        </p:spPr>
        <p:txBody>
          <a:bodyPr wrap="square" rtlCol="0">
            <a:spAutoFit/>
          </a:bodyPr>
          <a:lstStyle/>
          <a:p>
            <a:endParaRPr lang="hr-HR" dirty="0">
              <a:latin typeface="Open Sans" panose="020B0606030504020204" pitchFamily="34" charset="0"/>
              <a:ea typeface="Open Sans" panose="020B0606030504020204" pitchFamily="34" charset="0"/>
              <a:cs typeface="Open Sans" panose="020B0606030504020204" pitchFamily="34" charset="0"/>
            </a:endParaRPr>
          </a:p>
          <a:p>
            <a:r>
              <a:rPr lang="hr-HR" b="1" dirty="0">
                <a:highlight>
                  <a:srgbClr val="FFFF00"/>
                </a:highlight>
                <a:latin typeface="Open Sans" panose="020B0606030504020204" pitchFamily="34" charset="0"/>
                <a:ea typeface="Open Sans" panose="020B0606030504020204" pitchFamily="34" charset="0"/>
                <a:cs typeface="Open Sans" panose="020B0606030504020204" pitchFamily="34" charset="0"/>
              </a:rPr>
              <a:t>15 modula:</a:t>
            </a:r>
          </a:p>
          <a:p>
            <a:endParaRPr lang="hr-HR" dirty="0">
              <a:latin typeface="Open Sans" panose="020B0606030504020204" pitchFamily="34" charset="0"/>
              <a:ea typeface="Open Sans" panose="020B0606030504020204" pitchFamily="34" charset="0"/>
              <a:cs typeface="Open Sans" panose="020B0606030504020204" pitchFamily="34" charset="0"/>
            </a:endParaRPr>
          </a:p>
          <a:p>
            <a:pPr algn="l" fontAlgn="base"/>
            <a:r>
              <a:rPr lang="hr-HR" b="1" i="0" dirty="0">
                <a:effectLst/>
                <a:latin typeface="Open Sans" panose="020B0606030504020204" pitchFamily="34" charset="0"/>
                <a:ea typeface="Open Sans" panose="020B0606030504020204" pitchFamily="34" charset="0"/>
                <a:cs typeface="Open Sans" panose="020B0606030504020204" pitchFamily="34" charset="0"/>
              </a:rPr>
              <a:t>1) Opća uredba o zaštiti podataka - osnove</a:t>
            </a:r>
          </a:p>
          <a:p>
            <a:pPr algn="l" fontAlgn="base"/>
            <a:r>
              <a:rPr lang="hr-HR" b="1" i="0" dirty="0">
                <a:effectLst/>
                <a:latin typeface="Open Sans" panose="020B0606030504020204" pitchFamily="34" charset="0"/>
                <a:ea typeface="Open Sans" panose="020B0606030504020204" pitchFamily="34" charset="0"/>
                <a:cs typeface="Open Sans" panose="020B0606030504020204" pitchFamily="34" charset="0"/>
              </a:rPr>
              <a:t>2) Načela zaštite podataka</a:t>
            </a:r>
          </a:p>
          <a:p>
            <a:pPr algn="l" fontAlgn="base"/>
            <a:r>
              <a:rPr lang="hr-HR" b="1" i="0" dirty="0">
                <a:effectLst/>
                <a:latin typeface="Open Sans" panose="020B0606030504020204" pitchFamily="34" charset="0"/>
                <a:ea typeface="Open Sans" panose="020B0606030504020204" pitchFamily="34" charset="0"/>
                <a:cs typeface="Open Sans" panose="020B0606030504020204" pitchFamily="34" charset="0"/>
              </a:rPr>
              <a:t>3) Pravni temelji za obradu osobnih podataka</a:t>
            </a:r>
          </a:p>
          <a:p>
            <a:pPr algn="l" fontAlgn="base"/>
            <a:r>
              <a:rPr lang="hr-HR" b="1" i="0" dirty="0">
                <a:effectLst/>
                <a:latin typeface="Open Sans" panose="020B0606030504020204" pitchFamily="34" charset="0"/>
                <a:ea typeface="Open Sans" panose="020B0606030504020204" pitchFamily="34" charset="0"/>
                <a:cs typeface="Open Sans" panose="020B0606030504020204" pitchFamily="34" charset="0"/>
              </a:rPr>
              <a:t>4) Politika privatnosti/izjava o obradi osobnih podataka</a:t>
            </a:r>
          </a:p>
          <a:p>
            <a:pPr algn="l" fontAlgn="base"/>
            <a:r>
              <a:rPr lang="hr-HR" b="1" i="0" dirty="0">
                <a:effectLst/>
                <a:latin typeface="Open Sans" panose="020B0606030504020204" pitchFamily="34" charset="0"/>
                <a:ea typeface="Open Sans" panose="020B0606030504020204" pitchFamily="34" charset="0"/>
                <a:cs typeface="Open Sans" panose="020B0606030504020204" pitchFamily="34" charset="0"/>
              </a:rPr>
              <a:t>5) Službenik za zaštitu podataka</a:t>
            </a:r>
          </a:p>
          <a:p>
            <a:pPr algn="l" fontAlgn="base"/>
            <a:r>
              <a:rPr lang="hr-HR" b="1" i="0" dirty="0">
                <a:effectLst/>
                <a:latin typeface="Open Sans" panose="020B0606030504020204" pitchFamily="34" charset="0"/>
                <a:ea typeface="Open Sans" panose="020B0606030504020204" pitchFamily="34" charset="0"/>
                <a:cs typeface="Open Sans" panose="020B0606030504020204" pitchFamily="34" charset="0"/>
              </a:rPr>
              <a:t>6) Procjena učinka na zaštitu podataka</a:t>
            </a:r>
          </a:p>
          <a:p>
            <a:pPr algn="l" fontAlgn="base"/>
            <a:r>
              <a:rPr lang="hr-HR" b="1" i="0" dirty="0">
                <a:effectLst/>
                <a:latin typeface="Open Sans" panose="020B0606030504020204" pitchFamily="34" charset="0"/>
                <a:ea typeface="Open Sans" panose="020B0606030504020204" pitchFamily="34" charset="0"/>
                <a:cs typeface="Open Sans" panose="020B0606030504020204" pitchFamily="34" charset="0"/>
              </a:rPr>
              <a:t>7) Evidencija o aktivnostima obrade</a:t>
            </a:r>
          </a:p>
          <a:p>
            <a:endParaRPr lang="hr-HR" dirty="0"/>
          </a:p>
          <a:p>
            <a:endParaRPr lang="hr-HR" dirty="0"/>
          </a:p>
          <a:p>
            <a:endParaRPr lang="hr-HR" dirty="0"/>
          </a:p>
        </p:txBody>
      </p:sp>
      <p:sp>
        <p:nvSpPr>
          <p:cNvPr id="7" name="TextBox 6">
            <a:extLst>
              <a:ext uri="{FF2B5EF4-FFF2-40B4-BE49-F238E27FC236}">
                <a16:creationId xmlns:a16="http://schemas.microsoft.com/office/drawing/2014/main" id="{45414F7C-7B91-518C-1E20-B0B5DA1FB360}"/>
              </a:ext>
            </a:extLst>
          </p:cNvPr>
          <p:cNvSpPr txBox="1"/>
          <p:nvPr/>
        </p:nvSpPr>
        <p:spPr>
          <a:xfrm>
            <a:off x="6566077" y="2857131"/>
            <a:ext cx="4627756" cy="2862322"/>
          </a:xfrm>
          <a:prstGeom prst="rect">
            <a:avLst/>
          </a:prstGeom>
          <a:noFill/>
        </p:spPr>
        <p:txBody>
          <a:bodyPr wrap="square" rtlCol="0">
            <a:spAutoFit/>
          </a:bodyPr>
          <a:lstStyle/>
          <a:p>
            <a:pPr algn="l" fontAlgn="base"/>
            <a:r>
              <a:rPr lang="hr-HR" b="1" i="0" dirty="0">
                <a:effectLst/>
                <a:latin typeface="Open Sans" panose="020B0606030504020204" pitchFamily="34" charset="0"/>
              </a:rPr>
              <a:t>8) Ugovor između voditelja obrade i izvršitelja obrade podataka</a:t>
            </a:r>
          </a:p>
          <a:p>
            <a:pPr algn="l" fontAlgn="base"/>
            <a:r>
              <a:rPr lang="hr-HR" b="1" i="0" dirty="0">
                <a:effectLst/>
                <a:latin typeface="Open Sans" panose="020B0606030504020204" pitchFamily="34" charset="0"/>
              </a:rPr>
              <a:t>9) Organizacijske mjere</a:t>
            </a:r>
          </a:p>
          <a:p>
            <a:pPr algn="l" fontAlgn="base"/>
            <a:r>
              <a:rPr lang="hr-HR" b="1" i="0" dirty="0">
                <a:effectLst/>
                <a:latin typeface="Open Sans" panose="020B0606030504020204" pitchFamily="34" charset="0"/>
              </a:rPr>
              <a:t>10) Tehničke mjere</a:t>
            </a:r>
          </a:p>
          <a:p>
            <a:pPr algn="l" fontAlgn="base"/>
            <a:r>
              <a:rPr lang="hr-HR" b="1" i="0" dirty="0">
                <a:effectLst/>
                <a:latin typeface="Open Sans" panose="020B0606030504020204" pitchFamily="34" charset="0"/>
              </a:rPr>
              <a:t>11) Videonadzor</a:t>
            </a:r>
          </a:p>
          <a:p>
            <a:pPr algn="l" fontAlgn="base"/>
            <a:r>
              <a:rPr lang="hr-HR" b="1" i="0" dirty="0">
                <a:effectLst/>
                <a:latin typeface="Open Sans" panose="020B0606030504020204" pitchFamily="34" charset="0"/>
              </a:rPr>
              <a:t>12) Kolačići</a:t>
            </a:r>
          </a:p>
          <a:p>
            <a:pPr algn="l" fontAlgn="base"/>
            <a:r>
              <a:rPr lang="hr-HR" b="1" i="0" dirty="0">
                <a:effectLst/>
                <a:latin typeface="Open Sans" panose="020B0606030504020204" pitchFamily="34" charset="0"/>
              </a:rPr>
              <a:t>13) Prava ispitanika</a:t>
            </a:r>
          </a:p>
          <a:p>
            <a:pPr algn="l" fontAlgn="base"/>
            <a:r>
              <a:rPr lang="hr-HR" b="1" i="0" dirty="0">
                <a:effectLst/>
                <a:latin typeface="Open Sans" panose="020B0606030504020204" pitchFamily="34" charset="0"/>
              </a:rPr>
              <a:t>14) Prijenos podataka</a:t>
            </a:r>
            <a:r>
              <a:rPr lang="en-US" b="1" i="0" dirty="0">
                <a:effectLst/>
                <a:latin typeface="Open Sans" panose="020B0606030504020204" pitchFamily="34" charset="0"/>
              </a:rPr>
              <a:t> u </a:t>
            </a:r>
            <a:r>
              <a:rPr lang="en-US" b="1" i="0" dirty="0" err="1">
                <a:effectLst/>
                <a:latin typeface="Open Sans" panose="020B0606030504020204" pitchFamily="34" charset="0"/>
              </a:rPr>
              <a:t>treće</a:t>
            </a:r>
            <a:r>
              <a:rPr lang="en-US" b="1" i="0" dirty="0">
                <a:effectLst/>
                <a:latin typeface="Open Sans" panose="020B0606030504020204" pitchFamily="34" charset="0"/>
              </a:rPr>
              <a:t> </a:t>
            </a:r>
            <a:r>
              <a:rPr lang="en-US" b="1" i="0" dirty="0" err="1">
                <a:effectLst/>
                <a:latin typeface="Open Sans" panose="020B0606030504020204" pitchFamily="34" charset="0"/>
              </a:rPr>
              <a:t>zemlje</a:t>
            </a:r>
            <a:endParaRPr lang="hr-HR" b="1" i="0" dirty="0">
              <a:effectLst/>
              <a:latin typeface="Open Sans" panose="020B0606030504020204" pitchFamily="34" charset="0"/>
            </a:endParaRPr>
          </a:p>
          <a:p>
            <a:pPr algn="l" fontAlgn="base"/>
            <a:r>
              <a:rPr lang="hr-HR" b="1" i="0" dirty="0">
                <a:effectLst/>
                <a:latin typeface="Open Sans" panose="020B0606030504020204" pitchFamily="34" charset="0"/>
              </a:rPr>
              <a:t>15) Povrede podataka</a:t>
            </a:r>
          </a:p>
          <a:p>
            <a:endParaRPr lang="hr-HR" dirty="0"/>
          </a:p>
        </p:txBody>
      </p:sp>
      <p:sp>
        <p:nvSpPr>
          <p:cNvPr id="8" name="TextBox 7">
            <a:extLst>
              <a:ext uri="{FF2B5EF4-FFF2-40B4-BE49-F238E27FC236}">
                <a16:creationId xmlns:a16="http://schemas.microsoft.com/office/drawing/2014/main" id="{830B2DA5-4C4C-9D0D-D692-1BB40E49F45F}"/>
              </a:ext>
            </a:extLst>
          </p:cNvPr>
          <p:cNvSpPr txBox="1"/>
          <p:nvPr/>
        </p:nvSpPr>
        <p:spPr>
          <a:xfrm>
            <a:off x="327235" y="999009"/>
            <a:ext cx="11385395" cy="2031325"/>
          </a:xfrm>
          <a:prstGeom prst="rect">
            <a:avLst/>
          </a:prstGeom>
          <a:noFill/>
        </p:spPr>
        <p:txBody>
          <a:bodyPr wrap="square" rtlCol="0">
            <a:spAutoFit/>
          </a:bodyPr>
          <a:lstStyle/>
          <a:p>
            <a:r>
              <a:rPr lang="en-US" b="1" dirty="0" err="1">
                <a:latin typeface="Open Sans" panose="020B0606030504020204" pitchFamily="34" charset="0"/>
                <a:ea typeface="Open Sans" panose="020B0606030504020204" pitchFamily="34" charset="0"/>
                <a:cs typeface="Open Sans" panose="020B0606030504020204" pitchFamily="34" charset="0"/>
              </a:rPr>
              <a:t>Glavni</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rezultat</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projekta</a:t>
            </a:r>
            <a:r>
              <a:rPr lang="en-US" b="1" dirty="0">
                <a:latin typeface="Open Sans" panose="020B0606030504020204" pitchFamily="34" charset="0"/>
                <a:ea typeface="Open Sans" panose="020B0606030504020204" pitchFamily="34" charset="0"/>
                <a:cs typeface="Open Sans" panose="020B0606030504020204" pitchFamily="34" charset="0"/>
              </a:rPr>
              <a:t> ARC2 </a:t>
            </a:r>
            <a:r>
              <a:rPr lang="en-US" b="1" dirty="0" err="1">
                <a:latin typeface="Open Sans" panose="020B0606030504020204" pitchFamily="34" charset="0"/>
                <a:ea typeface="Open Sans" panose="020B0606030504020204" pitchFamily="34" charset="0"/>
                <a:cs typeface="Open Sans" panose="020B0606030504020204" pitchFamily="34" charset="0"/>
              </a:rPr>
              <a:t>kojeg</a:t>
            </a:r>
            <a:r>
              <a:rPr lang="en-US" b="1" dirty="0">
                <a:latin typeface="Open Sans" panose="020B0606030504020204" pitchFamily="34" charset="0"/>
                <a:ea typeface="Open Sans" panose="020B0606030504020204" pitchFamily="34" charset="0"/>
                <a:cs typeface="Open Sans" panose="020B0606030504020204" pitchFamily="34" charset="0"/>
              </a:rPr>
              <a:t> Agencija </a:t>
            </a:r>
            <a:r>
              <a:rPr lang="en-US" b="1" dirty="0" err="1">
                <a:latin typeface="Open Sans" panose="020B0606030504020204" pitchFamily="34" charset="0"/>
                <a:ea typeface="Open Sans" panose="020B0606030504020204" pitchFamily="34" charset="0"/>
                <a:cs typeface="Open Sans" panose="020B0606030504020204" pitchFamily="34" charset="0"/>
              </a:rPr>
              <a:t>provodi</a:t>
            </a:r>
            <a:r>
              <a:rPr lang="en-US" b="1" dirty="0">
                <a:latin typeface="Open Sans" panose="020B0606030504020204" pitchFamily="34" charset="0"/>
                <a:ea typeface="Open Sans" panose="020B0606030504020204" pitchFamily="34" charset="0"/>
                <a:cs typeface="Open Sans" panose="020B0606030504020204" pitchFamily="34" charset="0"/>
              </a:rPr>
              <a:t> s </a:t>
            </a:r>
            <a:r>
              <a:rPr lang="en-US" b="1" dirty="0" err="1">
                <a:latin typeface="Open Sans" panose="020B0606030504020204" pitchFamily="34" charset="0"/>
                <a:ea typeface="Open Sans" panose="020B0606030504020204" pitchFamily="34" charset="0"/>
                <a:cs typeface="Open Sans" panose="020B0606030504020204" pitchFamily="34" charset="0"/>
              </a:rPr>
              <a:t>ciljem</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pružanja</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potpore</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prilikom</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usklađivanja</a:t>
            </a:r>
            <a:r>
              <a:rPr lang="en-US" b="1" dirty="0">
                <a:latin typeface="Open Sans" panose="020B0606030504020204" pitchFamily="34" charset="0"/>
                <a:ea typeface="Open Sans" panose="020B0606030504020204" pitchFamily="34" charset="0"/>
                <a:cs typeface="Open Sans" panose="020B0606030504020204" pitchFamily="34" charset="0"/>
              </a:rPr>
              <a:t> s GDPR-om je online </a:t>
            </a:r>
            <a:r>
              <a:rPr lang="en-US" b="1" dirty="0" err="1">
                <a:latin typeface="Open Sans" panose="020B0606030504020204" pitchFamily="34" charset="0"/>
                <a:ea typeface="Open Sans" panose="020B0606030504020204" pitchFamily="34" charset="0"/>
                <a:cs typeface="Open Sans" panose="020B0606030504020204" pitchFamily="34" charset="0"/>
              </a:rPr>
              <a:t>edukativni</a:t>
            </a:r>
            <a:r>
              <a:rPr lang="en-US" b="1" dirty="0">
                <a:latin typeface="Open Sans" panose="020B0606030504020204" pitchFamily="34" charset="0"/>
                <a:ea typeface="Open Sans" panose="020B0606030504020204" pitchFamily="34" charset="0"/>
                <a:cs typeface="Open Sans" panose="020B0606030504020204" pitchFamily="34" charset="0"/>
              </a:rPr>
              <a:t> portal, web </a:t>
            </a:r>
            <a:r>
              <a:rPr lang="en-US" b="1" dirty="0" err="1">
                <a:latin typeface="Open Sans" panose="020B0606030504020204" pitchFamily="34" charset="0"/>
                <a:ea typeface="Open Sans" panose="020B0606030504020204" pitchFamily="34" charset="0"/>
                <a:cs typeface="Open Sans" panose="020B0606030504020204" pitchFamily="34" charset="0"/>
              </a:rPr>
              <a:t>alat</a:t>
            </a:r>
            <a:r>
              <a:rPr lang="en-US" b="1" dirty="0">
                <a:latin typeface="Open Sans" panose="020B0606030504020204" pitchFamily="34" charset="0"/>
                <a:ea typeface="Open Sans" panose="020B0606030504020204" pitchFamily="34" charset="0"/>
                <a:cs typeface="Open Sans" panose="020B0606030504020204" pitchFamily="34" charset="0"/>
              </a:rPr>
              <a:t> Olivia.</a:t>
            </a:r>
          </a:p>
          <a:p>
            <a:endParaRPr lang="en-US" b="1" dirty="0">
              <a:latin typeface="Open Sans" panose="020B0606030504020204" pitchFamily="34" charset="0"/>
              <a:ea typeface="Open Sans" panose="020B0606030504020204" pitchFamily="34" charset="0"/>
              <a:cs typeface="Open Sans" panose="020B0606030504020204" pitchFamily="34" charset="0"/>
            </a:endParaRPr>
          </a:p>
          <a:p>
            <a:r>
              <a:rPr lang="hr-HR" b="1" dirty="0">
                <a:latin typeface="Open Sans" panose="020B0606030504020204" pitchFamily="34" charset="0"/>
                <a:ea typeface="Open Sans" panose="020B0606030504020204" pitchFamily="34" charset="0"/>
                <a:cs typeface="Open Sans" panose="020B0606030504020204" pitchFamily="34" charset="0"/>
              </a:rPr>
              <a:t>Olivia ima misiju pomoći poduzetnicima da svladaju osnove GDPR-a kroz kratke edukativne materijale, videozapise, kvizove, webinare i generiranje osnovne dokumenitacije za usklađivanje s GDPR-om</a:t>
            </a:r>
            <a:r>
              <a:rPr lang="en-US" b="1" dirty="0">
                <a:latin typeface="Open Sans" panose="020B0606030504020204" pitchFamily="34" charset="0"/>
                <a:ea typeface="Open Sans" panose="020B0606030504020204" pitchFamily="34" charset="0"/>
                <a:cs typeface="Open Sans" panose="020B0606030504020204" pitchFamily="34" charset="0"/>
              </a:rPr>
              <a:t>.</a:t>
            </a:r>
            <a:endParaRPr lang="hr-HR" b="1" dirty="0">
              <a:latin typeface="Open Sans" panose="020B0606030504020204" pitchFamily="34" charset="0"/>
              <a:ea typeface="Open Sans" panose="020B0606030504020204" pitchFamily="34" charset="0"/>
              <a:cs typeface="Open Sans" panose="020B0606030504020204" pitchFamily="34" charset="0"/>
            </a:endParaRPr>
          </a:p>
          <a:p>
            <a:endParaRPr lang="hr-HR" dirty="0"/>
          </a:p>
        </p:txBody>
      </p:sp>
      <p:sp>
        <p:nvSpPr>
          <p:cNvPr id="2" name="TextBox 1">
            <a:extLst>
              <a:ext uri="{FF2B5EF4-FFF2-40B4-BE49-F238E27FC236}">
                <a16:creationId xmlns:a16="http://schemas.microsoft.com/office/drawing/2014/main" id="{D1D4530E-ED9B-2774-F521-0D458E455E07}"/>
              </a:ext>
            </a:extLst>
          </p:cNvPr>
          <p:cNvSpPr txBox="1"/>
          <p:nvPr/>
        </p:nvSpPr>
        <p:spPr>
          <a:xfrm>
            <a:off x="6689635" y="5719453"/>
            <a:ext cx="6096000" cy="646331"/>
          </a:xfrm>
          <a:prstGeom prst="rect">
            <a:avLst/>
          </a:prstGeom>
          <a:noFill/>
        </p:spPr>
        <p:txBody>
          <a:bodyPr wrap="square">
            <a:spAutoFit/>
          </a:bodyPr>
          <a:lstStyle/>
          <a:p>
            <a:r>
              <a:rPr lang="en-US" b="1" dirty="0">
                <a:hlinkClick r:id="rId6"/>
              </a:rPr>
              <a:t>https://olivia-gdpr-arc.eu/hr</a:t>
            </a:r>
            <a:endParaRPr lang="en-US" b="1" dirty="0"/>
          </a:p>
          <a:p>
            <a:endParaRPr lang="en-US" b="1" dirty="0"/>
          </a:p>
        </p:txBody>
      </p:sp>
    </p:spTree>
    <p:extLst>
      <p:ext uri="{BB962C8B-B14F-4D97-AF65-F5344CB8AC3E}">
        <p14:creationId xmlns:p14="http://schemas.microsoft.com/office/powerpoint/2010/main" val="39228567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6574535"/>
            <a:ext cx="12190983" cy="283463"/>
          </a:xfrm>
          <a:prstGeom prst="rect">
            <a:avLst/>
          </a:prstGeom>
        </p:spPr>
      </p:pic>
      <p:pic>
        <p:nvPicPr>
          <p:cNvPr id="3" name="object 3"/>
          <p:cNvPicPr/>
          <p:nvPr/>
        </p:nvPicPr>
        <p:blipFill>
          <a:blip r:embed="rId3" cstate="print"/>
          <a:stretch>
            <a:fillRect/>
          </a:stretch>
        </p:blipFill>
        <p:spPr>
          <a:xfrm>
            <a:off x="9867206" y="79569"/>
            <a:ext cx="1703797" cy="679479"/>
          </a:xfrm>
          <a:prstGeom prst="rect">
            <a:avLst/>
          </a:prstGeom>
        </p:spPr>
      </p:pic>
      <p:pic>
        <p:nvPicPr>
          <p:cNvPr id="4" name="object 4"/>
          <p:cNvPicPr/>
          <p:nvPr/>
        </p:nvPicPr>
        <p:blipFill>
          <a:blip r:embed="rId4" cstate="print"/>
          <a:stretch>
            <a:fillRect/>
          </a:stretch>
        </p:blipFill>
        <p:spPr>
          <a:xfrm>
            <a:off x="552321" y="326754"/>
            <a:ext cx="5705306" cy="6107093"/>
          </a:xfrm>
          <a:prstGeom prst="rect">
            <a:avLst/>
          </a:prstGeom>
        </p:spPr>
      </p:pic>
      <p:sp>
        <p:nvSpPr>
          <p:cNvPr id="5" name="object 5"/>
          <p:cNvSpPr txBox="1"/>
          <p:nvPr/>
        </p:nvSpPr>
        <p:spPr>
          <a:xfrm>
            <a:off x="6928612" y="936041"/>
            <a:ext cx="1347047" cy="342900"/>
          </a:xfrm>
          <a:prstGeom prst="rect">
            <a:avLst/>
          </a:prstGeom>
        </p:spPr>
        <p:txBody>
          <a:bodyPr vert="horz" wrap="square" lIns="0" tIns="8890" rIns="0" bIns="0"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8467">
              <a:lnSpc>
                <a:spcPct val="100000"/>
              </a:lnSpc>
              <a:spcBef>
                <a:spcPts val="70"/>
              </a:spcBef>
              <a:tabLst>
                <a:tab pos="864913" algn="l"/>
              </a:tabLst>
            </a:pPr>
            <a:r>
              <a:rPr sz="2133" b="1" spc="-3" dirty="0">
                <a:solidFill>
                  <a:srgbClr val="EC7C30"/>
                </a:solidFill>
                <a:latin typeface="Calibri"/>
                <a:cs typeface="Calibri"/>
              </a:rPr>
              <a:t>P</a:t>
            </a:r>
            <a:r>
              <a:rPr sz="2133" b="1" spc="-27" dirty="0">
                <a:solidFill>
                  <a:srgbClr val="EC7C30"/>
                </a:solidFill>
                <a:latin typeface="Calibri"/>
                <a:cs typeface="Calibri"/>
              </a:rPr>
              <a:t>r</a:t>
            </a:r>
            <a:r>
              <a:rPr sz="2133" b="1" spc="-3" dirty="0">
                <a:solidFill>
                  <a:srgbClr val="EC7C30"/>
                </a:solidFill>
                <a:latin typeface="Calibri"/>
                <a:cs typeface="Calibri"/>
              </a:rPr>
              <a:t>e</a:t>
            </a:r>
            <a:r>
              <a:rPr sz="2133" b="1" spc="-70" dirty="0">
                <a:solidFill>
                  <a:srgbClr val="EC7C30"/>
                </a:solidFill>
                <a:latin typeface="Calibri"/>
                <a:cs typeface="Calibri"/>
              </a:rPr>
              <a:t>k</a:t>
            </a:r>
            <a:r>
              <a:rPr sz="2133" b="1" dirty="0">
                <a:solidFill>
                  <a:srgbClr val="EC7C30"/>
                </a:solidFill>
                <a:latin typeface="Calibri"/>
                <a:cs typeface="Calibri"/>
              </a:rPr>
              <a:t>o	</a:t>
            </a:r>
            <a:r>
              <a:rPr sz="2133" b="1" spc="3" dirty="0">
                <a:solidFill>
                  <a:srgbClr val="EC7C30"/>
                </a:solidFill>
                <a:latin typeface="Calibri"/>
                <a:cs typeface="Calibri"/>
              </a:rPr>
              <a:t>6</a:t>
            </a:r>
            <a:r>
              <a:rPr sz="2133" b="1" spc="-7" dirty="0">
                <a:solidFill>
                  <a:srgbClr val="EC7C30"/>
                </a:solidFill>
                <a:latin typeface="Calibri"/>
                <a:cs typeface="Calibri"/>
              </a:rPr>
              <a:t>0</a:t>
            </a:r>
            <a:r>
              <a:rPr sz="2133" b="1" dirty="0">
                <a:solidFill>
                  <a:srgbClr val="EC7C30"/>
                </a:solidFill>
                <a:latin typeface="Calibri"/>
                <a:cs typeface="Calibri"/>
              </a:rPr>
              <a:t>%</a:t>
            </a:r>
            <a:endParaRPr sz="2133">
              <a:latin typeface="Calibri"/>
              <a:cs typeface="Calibri"/>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defPPr>
              <a:defRPr lang="en-US"/>
            </a:defPPr>
            <a:lvl1pPr marL="0" algn="l" defTabSz="406380" rtl="0" eaLnBrk="1" latinLnBrk="0" hangingPunct="1">
              <a:defRPr sz="800" kern="1200">
                <a:solidFill>
                  <a:schemeClr val="tx1"/>
                </a:solidFill>
                <a:latin typeface="+mn-lt"/>
                <a:ea typeface="+mn-ea"/>
                <a:cs typeface="+mn-cs"/>
              </a:defRPr>
            </a:lvl1pPr>
            <a:lvl2pPr marL="203190" algn="l" defTabSz="406380" rtl="0" eaLnBrk="1" latinLnBrk="0" hangingPunct="1">
              <a:defRPr sz="800" kern="1200">
                <a:solidFill>
                  <a:schemeClr val="tx1"/>
                </a:solidFill>
                <a:latin typeface="+mn-lt"/>
                <a:ea typeface="+mn-ea"/>
                <a:cs typeface="+mn-cs"/>
              </a:defRPr>
            </a:lvl2pPr>
            <a:lvl3pPr marL="406380" algn="l" defTabSz="406380" rtl="0" eaLnBrk="1" latinLnBrk="0" hangingPunct="1">
              <a:defRPr sz="800" kern="1200">
                <a:solidFill>
                  <a:schemeClr val="tx1"/>
                </a:solidFill>
                <a:latin typeface="+mn-lt"/>
                <a:ea typeface="+mn-ea"/>
                <a:cs typeface="+mn-cs"/>
              </a:defRPr>
            </a:lvl3pPr>
            <a:lvl4pPr marL="609570" algn="l" defTabSz="406380" rtl="0" eaLnBrk="1" latinLnBrk="0" hangingPunct="1">
              <a:defRPr sz="800" kern="1200">
                <a:solidFill>
                  <a:schemeClr val="tx1"/>
                </a:solidFill>
                <a:latin typeface="+mn-lt"/>
                <a:ea typeface="+mn-ea"/>
                <a:cs typeface="+mn-cs"/>
              </a:defRPr>
            </a:lvl4pPr>
            <a:lvl5pPr marL="812759" algn="l" defTabSz="406380" rtl="0" eaLnBrk="1" latinLnBrk="0" hangingPunct="1">
              <a:defRPr sz="800" kern="1200">
                <a:solidFill>
                  <a:schemeClr val="tx1"/>
                </a:solidFill>
                <a:latin typeface="+mn-lt"/>
                <a:ea typeface="+mn-ea"/>
                <a:cs typeface="+mn-cs"/>
              </a:defRPr>
            </a:lvl5pPr>
            <a:lvl6pPr marL="1015949" algn="l" defTabSz="406380" rtl="0" eaLnBrk="1" latinLnBrk="0" hangingPunct="1">
              <a:defRPr sz="800" kern="1200">
                <a:solidFill>
                  <a:schemeClr val="tx1"/>
                </a:solidFill>
                <a:latin typeface="+mn-lt"/>
                <a:ea typeface="+mn-ea"/>
                <a:cs typeface="+mn-cs"/>
              </a:defRPr>
            </a:lvl6pPr>
            <a:lvl7pPr marL="1219139" algn="l" defTabSz="406380" rtl="0" eaLnBrk="1" latinLnBrk="0" hangingPunct="1">
              <a:defRPr sz="800" kern="1200">
                <a:solidFill>
                  <a:schemeClr val="tx1"/>
                </a:solidFill>
                <a:latin typeface="+mn-lt"/>
                <a:ea typeface="+mn-ea"/>
                <a:cs typeface="+mn-cs"/>
              </a:defRPr>
            </a:lvl7pPr>
            <a:lvl8pPr marL="1422329" algn="l" defTabSz="406380" rtl="0" eaLnBrk="1" latinLnBrk="0" hangingPunct="1">
              <a:defRPr sz="800" kern="1200">
                <a:solidFill>
                  <a:schemeClr val="tx1"/>
                </a:solidFill>
                <a:latin typeface="+mn-lt"/>
                <a:ea typeface="+mn-ea"/>
                <a:cs typeface="+mn-cs"/>
              </a:defRPr>
            </a:lvl8pPr>
            <a:lvl9pPr marL="1625519" algn="l" defTabSz="406380" rtl="0" eaLnBrk="1" latinLnBrk="0" hangingPunct="1">
              <a:defRPr sz="800" kern="1200">
                <a:solidFill>
                  <a:schemeClr val="tx1"/>
                </a:solidFill>
                <a:latin typeface="+mn-lt"/>
                <a:ea typeface="+mn-ea"/>
                <a:cs typeface="+mn-cs"/>
              </a:defRPr>
            </a:lvl9pPr>
          </a:lstStyle>
          <a:p>
            <a:pPr marL="8467">
              <a:lnSpc>
                <a:spcPts val="1587"/>
              </a:lnSpc>
            </a:pPr>
            <a:r>
              <a:rPr spc="-3" dirty="0"/>
              <a:t>Agencija</a:t>
            </a:r>
            <a:r>
              <a:rPr spc="-17" dirty="0"/>
              <a:t> </a:t>
            </a:r>
            <a:r>
              <a:rPr spc="-13" dirty="0"/>
              <a:t>za</a:t>
            </a:r>
            <a:r>
              <a:rPr spc="-20" dirty="0"/>
              <a:t> </a:t>
            </a:r>
            <a:r>
              <a:rPr spc="-7" dirty="0"/>
              <a:t>zaštitu</a:t>
            </a:r>
            <a:r>
              <a:rPr spc="-17" dirty="0"/>
              <a:t> </a:t>
            </a:r>
            <a:r>
              <a:rPr spc="-3" dirty="0"/>
              <a:t>osobnih</a:t>
            </a:r>
            <a:r>
              <a:rPr spc="-13" dirty="0"/>
              <a:t> </a:t>
            </a:r>
            <a:r>
              <a:rPr spc="-10" dirty="0"/>
              <a:t>podataka</a:t>
            </a:r>
          </a:p>
        </p:txBody>
      </p:sp>
      <p:sp>
        <p:nvSpPr>
          <p:cNvPr id="6" name="object 6"/>
          <p:cNvSpPr txBox="1"/>
          <p:nvPr/>
        </p:nvSpPr>
        <p:spPr>
          <a:xfrm>
            <a:off x="6928612" y="1261533"/>
            <a:ext cx="3975100" cy="342477"/>
          </a:xfrm>
          <a:prstGeom prst="rect">
            <a:avLst/>
          </a:prstGeom>
        </p:spPr>
        <p:txBody>
          <a:bodyPr vert="horz" wrap="square" lIns="0" tIns="8467" rIns="0" bIns="0"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8467">
              <a:lnSpc>
                <a:spcPct val="100000"/>
              </a:lnSpc>
              <a:spcBef>
                <a:spcPts val="67"/>
              </a:spcBef>
              <a:tabLst>
                <a:tab pos="1611711" algn="l"/>
                <a:tab pos="1994846" algn="l"/>
                <a:tab pos="3338150" algn="l"/>
              </a:tabLst>
            </a:pPr>
            <a:r>
              <a:rPr sz="2133" spc="-3" dirty="0">
                <a:latin typeface="Calibri"/>
                <a:cs typeface="Calibri"/>
              </a:rPr>
              <a:t>us</a:t>
            </a:r>
            <a:r>
              <a:rPr sz="2133" spc="-10" dirty="0">
                <a:latin typeface="Calibri"/>
                <a:cs typeface="Calibri"/>
              </a:rPr>
              <a:t>k</a:t>
            </a:r>
            <a:r>
              <a:rPr sz="2133" dirty="0">
                <a:latin typeface="Calibri"/>
                <a:cs typeface="Calibri"/>
              </a:rPr>
              <a:t>lađeno</a:t>
            </a:r>
            <a:r>
              <a:rPr sz="2133" spc="-23" dirty="0">
                <a:latin typeface="Calibri"/>
                <a:cs typeface="Calibri"/>
              </a:rPr>
              <a:t>s</a:t>
            </a:r>
            <a:r>
              <a:rPr sz="2133" dirty="0">
                <a:latin typeface="Calibri"/>
                <a:cs typeface="Calibri"/>
              </a:rPr>
              <a:t>t	s	GDP</a:t>
            </a:r>
            <a:r>
              <a:rPr sz="2133" spc="-7" dirty="0">
                <a:latin typeface="Calibri"/>
                <a:cs typeface="Calibri"/>
              </a:rPr>
              <a:t>R</a:t>
            </a:r>
            <a:r>
              <a:rPr sz="2133" dirty="0">
                <a:latin typeface="Calibri"/>
                <a:cs typeface="Calibri"/>
              </a:rPr>
              <a:t>-</a:t>
            </a:r>
            <a:r>
              <a:rPr sz="2133" spc="-7" dirty="0">
                <a:latin typeface="Calibri"/>
                <a:cs typeface="Calibri"/>
              </a:rPr>
              <a:t>o</a:t>
            </a:r>
            <a:r>
              <a:rPr sz="2133" dirty="0">
                <a:latin typeface="Calibri"/>
                <a:cs typeface="Calibri"/>
              </a:rPr>
              <a:t>m	</a:t>
            </a:r>
            <a:r>
              <a:rPr sz="2133" spc="-30" dirty="0">
                <a:latin typeface="Calibri"/>
                <a:cs typeface="Calibri"/>
              </a:rPr>
              <a:t>v</a:t>
            </a:r>
            <a:r>
              <a:rPr sz="2133" dirty="0">
                <a:latin typeface="Calibri"/>
                <a:cs typeface="Calibri"/>
              </a:rPr>
              <a:t>ažna</a:t>
            </a:r>
            <a:endParaRPr sz="2133">
              <a:latin typeface="Calibri"/>
              <a:cs typeface="Calibri"/>
            </a:endParaRPr>
          </a:p>
        </p:txBody>
      </p:sp>
      <p:sp>
        <p:nvSpPr>
          <p:cNvPr id="7" name="object 7"/>
          <p:cNvSpPr txBox="1"/>
          <p:nvPr/>
        </p:nvSpPr>
        <p:spPr>
          <a:xfrm>
            <a:off x="8473102" y="936041"/>
            <a:ext cx="2940473" cy="668020"/>
          </a:xfrm>
          <a:prstGeom prst="rect">
            <a:avLst/>
          </a:prstGeom>
        </p:spPr>
        <p:txBody>
          <a:bodyPr vert="horz" wrap="square" lIns="0" tIns="8890" rIns="0" bIns="0"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R="3387" algn="r">
              <a:lnSpc>
                <a:spcPct val="100000"/>
              </a:lnSpc>
              <a:spcBef>
                <a:spcPts val="70"/>
              </a:spcBef>
              <a:tabLst>
                <a:tab pos="1259480" algn="l"/>
                <a:tab pos="2235312" algn="l"/>
                <a:tab pos="2723016" algn="l"/>
              </a:tabLst>
            </a:pPr>
            <a:r>
              <a:rPr sz="2133" dirty="0">
                <a:latin typeface="Calibri"/>
                <a:cs typeface="Calibri"/>
              </a:rPr>
              <a:t>ispi</a:t>
            </a:r>
            <a:r>
              <a:rPr sz="2133" spc="-17" dirty="0">
                <a:latin typeface="Calibri"/>
                <a:cs typeface="Calibri"/>
              </a:rPr>
              <a:t>t</a:t>
            </a:r>
            <a:r>
              <a:rPr sz="2133" dirty="0">
                <a:latin typeface="Calibri"/>
                <a:cs typeface="Calibri"/>
              </a:rPr>
              <a:t>ani</a:t>
            </a:r>
            <a:r>
              <a:rPr sz="2133" spc="-43" dirty="0">
                <a:latin typeface="Calibri"/>
                <a:cs typeface="Calibri"/>
              </a:rPr>
              <a:t>k</a:t>
            </a:r>
            <a:r>
              <a:rPr sz="2133" dirty="0">
                <a:latin typeface="Calibri"/>
                <a:cs typeface="Calibri"/>
              </a:rPr>
              <a:t>a	</a:t>
            </a:r>
            <a:r>
              <a:rPr sz="2133" spc="-3" dirty="0">
                <a:latin typeface="Calibri"/>
                <a:cs typeface="Calibri"/>
              </a:rPr>
              <a:t>sm</a:t>
            </a:r>
            <a:r>
              <a:rPr sz="2133" spc="-17" dirty="0">
                <a:latin typeface="Calibri"/>
                <a:cs typeface="Calibri"/>
              </a:rPr>
              <a:t>a</a:t>
            </a:r>
            <a:r>
              <a:rPr sz="2133" dirty="0">
                <a:latin typeface="Calibri"/>
                <a:cs typeface="Calibri"/>
              </a:rPr>
              <a:t>t</a:t>
            </a:r>
            <a:r>
              <a:rPr sz="2133" spc="-50" dirty="0">
                <a:latin typeface="Calibri"/>
                <a:cs typeface="Calibri"/>
              </a:rPr>
              <a:t>r</a:t>
            </a:r>
            <a:r>
              <a:rPr sz="2133" dirty="0">
                <a:latin typeface="Calibri"/>
                <a:cs typeface="Calibri"/>
              </a:rPr>
              <a:t>a	</a:t>
            </a:r>
            <a:r>
              <a:rPr sz="2133" spc="3" dirty="0">
                <a:latin typeface="Calibri"/>
                <a:cs typeface="Calibri"/>
              </a:rPr>
              <a:t>d</a:t>
            </a:r>
            <a:r>
              <a:rPr sz="2133" dirty="0">
                <a:latin typeface="Calibri"/>
                <a:cs typeface="Calibri"/>
              </a:rPr>
              <a:t>a	je</a:t>
            </a:r>
            <a:endParaRPr sz="2133">
              <a:latin typeface="Calibri"/>
              <a:cs typeface="Calibri"/>
            </a:endParaRPr>
          </a:p>
          <a:p>
            <a:pPr marR="8044" algn="r">
              <a:lnSpc>
                <a:spcPct val="100000"/>
              </a:lnSpc>
            </a:pPr>
            <a:r>
              <a:rPr sz="2133" spc="-37" dirty="0">
                <a:latin typeface="Calibri"/>
                <a:cs typeface="Calibri"/>
              </a:rPr>
              <a:t>za</a:t>
            </a:r>
            <a:endParaRPr sz="2133">
              <a:latin typeface="Calibri"/>
              <a:cs typeface="Calibri"/>
            </a:endParaRPr>
          </a:p>
        </p:txBody>
      </p:sp>
      <p:sp>
        <p:nvSpPr>
          <p:cNvPr id="8" name="object 8"/>
          <p:cNvSpPr txBox="1"/>
          <p:nvPr/>
        </p:nvSpPr>
        <p:spPr>
          <a:xfrm>
            <a:off x="6928612" y="1586654"/>
            <a:ext cx="4486910" cy="2293619"/>
          </a:xfrm>
          <a:prstGeom prst="rect">
            <a:avLst/>
          </a:prstGeom>
        </p:spPr>
        <p:txBody>
          <a:bodyPr vert="horz" wrap="square" lIns="0" tIns="8467" rIns="0" bIns="0"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8467" algn="just">
              <a:lnSpc>
                <a:spcPct val="100000"/>
              </a:lnSpc>
              <a:spcBef>
                <a:spcPts val="67"/>
              </a:spcBef>
            </a:pPr>
            <a:r>
              <a:rPr sz="2133" spc="-3" dirty="0">
                <a:latin typeface="Calibri"/>
                <a:cs typeface="Calibri"/>
              </a:rPr>
              <a:t>uspješno</a:t>
            </a:r>
            <a:r>
              <a:rPr sz="2133" spc="3" dirty="0">
                <a:latin typeface="Calibri"/>
                <a:cs typeface="Calibri"/>
              </a:rPr>
              <a:t> </a:t>
            </a:r>
            <a:r>
              <a:rPr sz="2133" spc="-7" dirty="0">
                <a:latin typeface="Calibri"/>
                <a:cs typeface="Calibri"/>
              </a:rPr>
              <a:t>poslovanje</a:t>
            </a:r>
            <a:r>
              <a:rPr sz="2133" spc="-3" dirty="0">
                <a:latin typeface="Calibri"/>
                <a:cs typeface="Calibri"/>
              </a:rPr>
              <a:t> </a:t>
            </a:r>
            <a:r>
              <a:rPr sz="2133" spc="-10" dirty="0">
                <a:latin typeface="Calibri"/>
                <a:cs typeface="Calibri"/>
              </a:rPr>
              <a:t>organizacije.</a:t>
            </a:r>
            <a:endParaRPr sz="2133">
              <a:latin typeface="Calibri"/>
              <a:cs typeface="Calibri"/>
            </a:endParaRPr>
          </a:p>
          <a:p>
            <a:pPr>
              <a:lnSpc>
                <a:spcPct val="100000"/>
              </a:lnSpc>
              <a:spcBef>
                <a:spcPts val="37"/>
              </a:spcBef>
            </a:pPr>
            <a:endParaRPr sz="2067">
              <a:latin typeface="Calibri"/>
              <a:cs typeface="Calibri"/>
            </a:endParaRPr>
          </a:p>
          <a:p>
            <a:pPr marL="8467" marR="3810" algn="just">
              <a:lnSpc>
                <a:spcPct val="100000"/>
              </a:lnSpc>
              <a:spcBef>
                <a:spcPts val="3"/>
              </a:spcBef>
            </a:pPr>
            <a:r>
              <a:rPr sz="2133" b="1" spc="-20" dirty="0">
                <a:solidFill>
                  <a:srgbClr val="EC7C30"/>
                </a:solidFill>
                <a:latin typeface="Calibri"/>
                <a:cs typeface="Calibri"/>
              </a:rPr>
              <a:t>Preko </a:t>
            </a:r>
            <a:r>
              <a:rPr sz="2133" b="1" spc="3" dirty="0">
                <a:solidFill>
                  <a:srgbClr val="EC7C30"/>
                </a:solidFill>
                <a:latin typeface="Calibri"/>
                <a:cs typeface="Calibri"/>
              </a:rPr>
              <a:t>50% </a:t>
            </a:r>
            <a:r>
              <a:rPr sz="2133" b="1" spc="-7" dirty="0">
                <a:solidFill>
                  <a:srgbClr val="EC7C30"/>
                </a:solidFill>
                <a:latin typeface="Calibri"/>
                <a:cs typeface="Calibri"/>
              </a:rPr>
              <a:t>ispitanika </a:t>
            </a:r>
            <a:r>
              <a:rPr sz="2133" spc="-13" dirty="0">
                <a:latin typeface="Calibri"/>
                <a:cs typeface="Calibri"/>
              </a:rPr>
              <a:t>smatra </a:t>
            </a:r>
            <a:r>
              <a:rPr sz="2133" spc="3" dirty="0">
                <a:latin typeface="Calibri"/>
                <a:cs typeface="Calibri"/>
              </a:rPr>
              <a:t>da </a:t>
            </a:r>
            <a:r>
              <a:rPr sz="2133" dirty="0">
                <a:latin typeface="Calibri"/>
                <a:cs typeface="Calibri"/>
              </a:rPr>
              <a:t>je </a:t>
            </a:r>
            <a:r>
              <a:rPr sz="2133" spc="-7" dirty="0">
                <a:latin typeface="Calibri"/>
                <a:cs typeface="Calibri"/>
              </a:rPr>
              <a:t>dobro </a:t>
            </a:r>
            <a:r>
              <a:rPr sz="2133" spc="-473" dirty="0">
                <a:latin typeface="Calibri"/>
                <a:cs typeface="Calibri"/>
              </a:rPr>
              <a:t> </a:t>
            </a:r>
            <a:r>
              <a:rPr sz="2133" spc="-13" dirty="0">
                <a:latin typeface="Calibri"/>
                <a:cs typeface="Calibri"/>
              </a:rPr>
              <a:t>informirano </a:t>
            </a:r>
            <a:r>
              <a:rPr sz="2133" dirty="0">
                <a:latin typeface="Calibri"/>
                <a:cs typeface="Calibri"/>
              </a:rPr>
              <a:t>o </a:t>
            </a:r>
            <a:r>
              <a:rPr sz="2133" spc="-10" dirty="0">
                <a:latin typeface="Calibri"/>
                <a:cs typeface="Calibri"/>
              </a:rPr>
              <a:t>svojim obvezama </a:t>
            </a:r>
            <a:r>
              <a:rPr sz="2133" spc="-3" dirty="0">
                <a:latin typeface="Calibri"/>
                <a:cs typeface="Calibri"/>
              </a:rPr>
              <a:t>iz </a:t>
            </a:r>
            <a:r>
              <a:rPr sz="2133" dirty="0">
                <a:latin typeface="Calibri"/>
                <a:cs typeface="Calibri"/>
              </a:rPr>
              <a:t>GDPR- </a:t>
            </a:r>
            <a:r>
              <a:rPr sz="2133" spc="-473" dirty="0">
                <a:latin typeface="Calibri"/>
                <a:cs typeface="Calibri"/>
              </a:rPr>
              <a:t> </a:t>
            </a:r>
            <a:r>
              <a:rPr sz="2133" dirty="0">
                <a:latin typeface="Calibri"/>
                <a:cs typeface="Calibri"/>
              </a:rPr>
              <a:t>a.</a:t>
            </a:r>
            <a:endParaRPr sz="2133">
              <a:latin typeface="Calibri"/>
              <a:cs typeface="Calibri"/>
            </a:endParaRPr>
          </a:p>
          <a:p>
            <a:pPr>
              <a:lnSpc>
                <a:spcPct val="100000"/>
              </a:lnSpc>
              <a:spcBef>
                <a:spcPts val="37"/>
              </a:spcBef>
            </a:pPr>
            <a:endParaRPr sz="2067">
              <a:latin typeface="Calibri"/>
              <a:cs typeface="Calibri"/>
            </a:endParaRPr>
          </a:p>
          <a:p>
            <a:pPr marL="8467" algn="just">
              <a:lnSpc>
                <a:spcPct val="100000"/>
              </a:lnSpc>
            </a:pPr>
            <a:r>
              <a:rPr sz="2133" b="1" dirty="0">
                <a:solidFill>
                  <a:srgbClr val="EC7C30"/>
                </a:solidFill>
                <a:latin typeface="Calibri"/>
                <a:cs typeface="Calibri"/>
              </a:rPr>
              <a:t>Samo</a:t>
            </a:r>
            <a:r>
              <a:rPr sz="2133" b="1" spc="133" dirty="0">
                <a:solidFill>
                  <a:srgbClr val="EC7C30"/>
                </a:solidFill>
                <a:latin typeface="Calibri"/>
                <a:cs typeface="Calibri"/>
              </a:rPr>
              <a:t> </a:t>
            </a:r>
            <a:r>
              <a:rPr sz="2133" b="1" spc="-10" dirty="0">
                <a:solidFill>
                  <a:srgbClr val="EC7C30"/>
                </a:solidFill>
                <a:latin typeface="Calibri"/>
                <a:cs typeface="Calibri"/>
              </a:rPr>
              <a:t>nešto</a:t>
            </a:r>
            <a:r>
              <a:rPr sz="2133" b="1" spc="136" dirty="0">
                <a:solidFill>
                  <a:srgbClr val="EC7C30"/>
                </a:solidFill>
                <a:latin typeface="Calibri"/>
                <a:cs typeface="Calibri"/>
              </a:rPr>
              <a:t> </a:t>
            </a:r>
            <a:r>
              <a:rPr sz="2133" b="1" spc="-3" dirty="0">
                <a:solidFill>
                  <a:srgbClr val="EC7C30"/>
                </a:solidFill>
                <a:latin typeface="Calibri"/>
                <a:cs typeface="Calibri"/>
              </a:rPr>
              <a:t>više</a:t>
            </a:r>
            <a:r>
              <a:rPr sz="2133" b="1" spc="136" dirty="0">
                <a:solidFill>
                  <a:srgbClr val="EC7C30"/>
                </a:solidFill>
                <a:latin typeface="Calibri"/>
                <a:cs typeface="Calibri"/>
              </a:rPr>
              <a:t> </a:t>
            </a:r>
            <a:r>
              <a:rPr sz="2133" b="1" dirty="0">
                <a:solidFill>
                  <a:srgbClr val="EC7C30"/>
                </a:solidFill>
                <a:latin typeface="Calibri"/>
                <a:cs typeface="Calibri"/>
              </a:rPr>
              <a:t>od</a:t>
            </a:r>
            <a:r>
              <a:rPr sz="2133" b="1" spc="133" dirty="0">
                <a:solidFill>
                  <a:srgbClr val="EC7C30"/>
                </a:solidFill>
                <a:latin typeface="Calibri"/>
                <a:cs typeface="Calibri"/>
              </a:rPr>
              <a:t> </a:t>
            </a:r>
            <a:r>
              <a:rPr sz="2133" b="1" spc="-3" dirty="0">
                <a:solidFill>
                  <a:srgbClr val="EC7C30"/>
                </a:solidFill>
                <a:latin typeface="Calibri"/>
                <a:cs typeface="Calibri"/>
              </a:rPr>
              <a:t>33%</a:t>
            </a:r>
            <a:r>
              <a:rPr sz="2133" b="1" spc="153" dirty="0">
                <a:solidFill>
                  <a:srgbClr val="EC7C30"/>
                </a:solidFill>
                <a:latin typeface="Calibri"/>
                <a:cs typeface="Calibri"/>
              </a:rPr>
              <a:t> </a:t>
            </a:r>
            <a:r>
              <a:rPr sz="2133" b="1" spc="-7" dirty="0">
                <a:solidFill>
                  <a:srgbClr val="EC7C30"/>
                </a:solidFill>
                <a:latin typeface="Calibri"/>
                <a:cs typeface="Calibri"/>
              </a:rPr>
              <a:t>organizacija</a:t>
            </a:r>
            <a:r>
              <a:rPr sz="2133" b="1" spc="120" dirty="0">
                <a:solidFill>
                  <a:srgbClr val="EC7C30"/>
                </a:solidFill>
                <a:latin typeface="Calibri"/>
                <a:cs typeface="Calibri"/>
              </a:rPr>
              <a:t> </a:t>
            </a:r>
            <a:r>
              <a:rPr sz="2133" b="1" spc="-3" dirty="0">
                <a:solidFill>
                  <a:srgbClr val="EC7C30"/>
                </a:solidFill>
                <a:latin typeface="Calibri"/>
                <a:cs typeface="Calibri"/>
              </a:rPr>
              <a:t>je</a:t>
            </a:r>
            <a:endParaRPr sz="2133">
              <a:latin typeface="Calibri"/>
              <a:cs typeface="Calibri"/>
            </a:endParaRPr>
          </a:p>
        </p:txBody>
      </p:sp>
      <p:sp>
        <p:nvSpPr>
          <p:cNvPr id="9" name="object 9"/>
          <p:cNvSpPr txBox="1"/>
          <p:nvPr/>
        </p:nvSpPr>
        <p:spPr>
          <a:xfrm>
            <a:off x="9580542" y="3862917"/>
            <a:ext cx="1835997" cy="342477"/>
          </a:xfrm>
          <a:prstGeom prst="rect">
            <a:avLst/>
          </a:prstGeom>
        </p:spPr>
        <p:txBody>
          <a:bodyPr vert="horz" wrap="square" lIns="0" tIns="8890" rIns="0" bIns="0"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8467">
              <a:lnSpc>
                <a:spcPct val="100000"/>
              </a:lnSpc>
              <a:spcBef>
                <a:spcPts val="70"/>
              </a:spcBef>
            </a:pPr>
            <a:r>
              <a:rPr sz="2133" b="1" spc="-7" dirty="0">
                <a:solidFill>
                  <a:srgbClr val="EC7C30"/>
                </a:solidFill>
                <a:latin typeface="Calibri"/>
                <a:cs typeface="Calibri"/>
              </a:rPr>
              <a:t>osposobljavanje</a:t>
            </a:r>
            <a:endParaRPr sz="2133">
              <a:latin typeface="Calibri"/>
              <a:cs typeface="Calibri"/>
            </a:endParaRPr>
          </a:p>
        </p:txBody>
      </p:sp>
      <p:sp>
        <p:nvSpPr>
          <p:cNvPr id="10" name="object 10"/>
          <p:cNvSpPr txBox="1"/>
          <p:nvPr/>
        </p:nvSpPr>
        <p:spPr>
          <a:xfrm>
            <a:off x="8595021" y="4188036"/>
            <a:ext cx="2820247" cy="342477"/>
          </a:xfrm>
          <a:prstGeom prst="rect">
            <a:avLst/>
          </a:prstGeom>
        </p:spPr>
        <p:txBody>
          <a:bodyPr vert="horz" wrap="square" lIns="0" tIns="8890" rIns="0" bIns="0"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8467">
              <a:lnSpc>
                <a:spcPct val="100000"/>
              </a:lnSpc>
              <a:spcBef>
                <a:spcPts val="70"/>
              </a:spcBef>
              <a:tabLst>
                <a:tab pos="505909" algn="l"/>
                <a:tab pos="1727710" algn="l"/>
                <a:tab pos="2147254" algn="l"/>
              </a:tabLst>
            </a:pPr>
            <a:r>
              <a:rPr sz="2133" b="1" dirty="0">
                <a:solidFill>
                  <a:srgbClr val="EC7C30"/>
                </a:solidFill>
                <a:latin typeface="Calibri"/>
                <a:cs typeface="Calibri"/>
              </a:rPr>
              <a:t>o	</a:t>
            </a:r>
            <a:r>
              <a:rPr sz="2133" b="1" spc="-3" dirty="0">
                <a:solidFill>
                  <a:srgbClr val="EC7C30"/>
                </a:solidFill>
                <a:latin typeface="Calibri"/>
                <a:cs typeface="Calibri"/>
              </a:rPr>
              <a:t>GDP</a:t>
            </a:r>
            <a:r>
              <a:rPr sz="2133" b="1" spc="-7" dirty="0">
                <a:solidFill>
                  <a:srgbClr val="EC7C30"/>
                </a:solidFill>
                <a:latin typeface="Calibri"/>
                <a:cs typeface="Calibri"/>
              </a:rPr>
              <a:t>R</a:t>
            </a:r>
            <a:r>
              <a:rPr sz="2133" b="1" dirty="0">
                <a:solidFill>
                  <a:srgbClr val="EC7C30"/>
                </a:solidFill>
                <a:latin typeface="Calibri"/>
                <a:cs typeface="Calibri"/>
              </a:rPr>
              <a:t>-u	i	</a:t>
            </a:r>
            <a:r>
              <a:rPr sz="2133" b="1" spc="-27" dirty="0">
                <a:solidFill>
                  <a:srgbClr val="EC7C30"/>
                </a:solidFill>
                <a:latin typeface="Calibri"/>
                <a:cs typeface="Calibri"/>
              </a:rPr>
              <a:t>z</a:t>
            </a:r>
            <a:r>
              <a:rPr sz="2133" b="1" spc="-7" dirty="0">
                <a:solidFill>
                  <a:srgbClr val="EC7C30"/>
                </a:solidFill>
                <a:latin typeface="Calibri"/>
                <a:cs typeface="Calibri"/>
              </a:rPr>
              <a:t>a</a:t>
            </a:r>
            <a:r>
              <a:rPr sz="2133" b="1" spc="-20" dirty="0">
                <a:solidFill>
                  <a:srgbClr val="EC7C30"/>
                </a:solidFill>
                <a:latin typeface="Calibri"/>
                <a:cs typeface="Calibri"/>
              </a:rPr>
              <a:t>š</a:t>
            </a:r>
            <a:r>
              <a:rPr sz="2133" b="1" dirty="0">
                <a:solidFill>
                  <a:srgbClr val="EC7C30"/>
                </a:solidFill>
                <a:latin typeface="Calibri"/>
                <a:cs typeface="Calibri"/>
              </a:rPr>
              <a:t>ti</a:t>
            </a:r>
            <a:r>
              <a:rPr sz="2133" b="1" spc="-10" dirty="0">
                <a:solidFill>
                  <a:srgbClr val="EC7C30"/>
                </a:solidFill>
                <a:latin typeface="Calibri"/>
                <a:cs typeface="Calibri"/>
              </a:rPr>
              <a:t>t</a:t>
            </a:r>
            <a:r>
              <a:rPr sz="2133" b="1" dirty="0">
                <a:solidFill>
                  <a:srgbClr val="EC7C30"/>
                </a:solidFill>
                <a:latin typeface="Calibri"/>
                <a:cs typeface="Calibri"/>
              </a:rPr>
              <a:t>i</a:t>
            </a:r>
            <a:endParaRPr sz="2133">
              <a:latin typeface="Calibri"/>
              <a:cs typeface="Calibri"/>
            </a:endParaRPr>
          </a:p>
        </p:txBody>
      </p:sp>
      <p:sp>
        <p:nvSpPr>
          <p:cNvPr id="11" name="object 11"/>
          <p:cNvSpPr txBox="1"/>
          <p:nvPr/>
        </p:nvSpPr>
        <p:spPr>
          <a:xfrm>
            <a:off x="6928612" y="3862917"/>
            <a:ext cx="1336887" cy="992717"/>
          </a:xfrm>
          <a:prstGeom prst="rect">
            <a:avLst/>
          </a:prstGeom>
        </p:spPr>
        <p:txBody>
          <a:bodyPr vert="horz" wrap="square" lIns="0" tIns="8890" rIns="0" bIns="0"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8467" marR="3387" algn="just">
              <a:lnSpc>
                <a:spcPct val="100000"/>
              </a:lnSpc>
              <a:spcBef>
                <a:spcPts val="70"/>
              </a:spcBef>
            </a:pPr>
            <a:r>
              <a:rPr sz="2133" b="1" dirty="0">
                <a:solidFill>
                  <a:srgbClr val="EC7C30"/>
                </a:solidFill>
                <a:latin typeface="Calibri"/>
                <a:cs typeface="Calibri"/>
              </a:rPr>
              <a:t>o</a:t>
            </a:r>
            <a:r>
              <a:rPr sz="2133" b="1" spc="-20" dirty="0">
                <a:solidFill>
                  <a:srgbClr val="EC7C30"/>
                </a:solidFill>
                <a:latin typeface="Calibri"/>
                <a:cs typeface="Calibri"/>
              </a:rPr>
              <a:t>r</a:t>
            </a:r>
            <a:r>
              <a:rPr sz="2133" b="1" spc="-47" dirty="0">
                <a:solidFill>
                  <a:srgbClr val="EC7C30"/>
                </a:solidFill>
                <a:latin typeface="Calibri"/>
                <a:cs typeface="Calibri"/>
              </a:rPr>
              <a:t>g</a:t>
            </a:r>
            <a:r>
              <a:rPr sz="2133" b="1" dirty="0">
                <a:solidFill>
                  <a:srgbClr val="EC7C30"/>
                </a:solidFill>
                <a:latin typeface="Calibri"/>
                <a:cs typeface="Calibri"/>
              </a:rPr>
              <a:t>a</a:t>
            </a:r>
            <a:r>
              <a:rPr sz="2133" b="1" spc="-10" dirty="0">
                <a:solidFill>
                  <a:srgbClr val="EC7C30"/>
                </a:solidFill>
                <a:latin typeface="Calibri"/>
                <a:cs typeface="Calibri"/>
              </a:rPr>
              <a:t>n</a:t>
            </a:r>
            <a:r>
              <a:rPr sz="2133" b="1" dirty="0">
                <a:solidFill>
                  <a:srgbClr val="EC7C30"/>
                </a:solidFill>
                <a:latin typeface="Calibri"/>
                <a:cs typeface="Calibri"/>
              </a:rPr>
              <a:t>izi</a:t>
            </a:r>
            <a:r>
              <a:rPr sz="2133" b="1" spc="-50" dirty="0">
                <a:solidFill>
                  <a:srgbClr val="EC7C30"/>
                </a:solidFill>
                <a:latin typeface="Calibri"/>
                <a:cs typeface="Calibri"/>
              </a:rPr>
              <a:t>r</a:t>
            </a:r>
            <a:r>
              <a:rPr sz="2133" b="1" dirty="0">
                <a:solidFill>
                  <a:srgbClr val="EC7C30"/>
                </a:solidFill>
                <a:latin typeface="Calibri"/>
                <a:cs typeface="Calibri"/>
              </a:rPr>
              <a:t>alo  </a:t>
            </a:r>
            <a:r>
              <a:rPr sz="2133" b="1" spc="-27" dirty="0">
                <a:solidFill>
                  <a:srgbClr val="EC7C30"/>
                </a:solidFill>
                <a:latin typeface="Calibri"/>
                <a:cs typeface="Calibri"/>
              </a:rPr>
              <a:t>z</a:t>
            </a:r>
            <a:r>
              <a:rPr sz="2133" b="1" dirty="0">
                <a:solidFill>
                  <a:srgbClr val="EC7C30"/>
                </a:solidFill>
                <a:latin typeface="Calibri"/>
                <a:cs typeface="Calibri"/>
              </a:rPr>
              <a:t>ap</a:t>
            </a:r>
            <a:r>
              <a:rPr sz="2133" b="1" spc="-7" dirty="0">
                <a:solidFill>
                  <a:srgbClr val="EC7C30"/>
                </a:solidFill>
                <a:latin typeface="Calibri"/>
                <a:cs typeface="Calibri"/>
              </a:rPr>
              <a:t>o</a:t>
            </a:r>
            <a:r>
              <a:rPr sz="2133" b="1" dirty="0">
                <a:solidFill>
                  <a:srgbClr val="EC7C30"/>
                </a:solidFill>
                <a:latin typeface="Calibri"/>
                <a:cs typeface="Calibri"/>
              </a:rPr>
              <a:t>sle</a:t>
            </a:r>
            <a:r>
              <a:rPr sz="2133" b="1" spc="-7" dirty="0">
                <a:solidFill>
                  <a:srgbClr val="EC7C30"/>
                </a:solidFill>
                <a:latin typeface="Calibri"/>
                <a:cs typeface="Calibri"/>
              </a:rPr>
              <a:t>n</a:t>
            </a:r>
            <a:r>
              <a:rPr sz="2133" b="1" dirty="0">
                <a:solidFill>
                  <a:srgbClr val="EC7C30"/>
                </a:solidFill>
                <a:latin typeface="Calibri"/>
                <a:cs typeface="Calibri"/>
              </a:rPr>
              <a:t>i</a:t>
            </a:r>
            <a:r>
              <a:rPr sz="2133" b="1" spc="-23" dirty="0">
                <a:solidFill>
                  <a:srgbClr val="EC7C30"/>
                </a:solidFill>
                <a:latin typeface="Calibri"/>
                <a:cs typeface="Calibri"/>
              </a:rPr>
              <a:t>k</a:t>
            </a:r>
            <a:r>
              <a:rPr sz="2133" b="1" dirty="0">
                <a:solidFill>
                  <a:srgbClr val="EC7C30"/>
                </a:solidFill>
                <a:latin typeface="Calibri"/>
                <a:cs typeface="Calibri"/>
              </a:rPr>
              <a:t>a  </a:t>
            </a:r>
            <a:r>
              <a:rPr sz="2133" b="1" spc="-10" dirty="0">
                <a:solidFill>
                  <a:srgbClr val="EC7C30"/>
                </a:solidFill>
                <a:latin typeface="Calibri"/>
                <a:cs typeface="Calibri"/>
              </a:rPr>
              <a:t>podataka.</a:t>
            </a:r>
            <a:endParaRPr sz="2133">
              <a:latin typeface="Calibri"/>
              <a:cs typeface="Calibri"/>
            </a:endParaRPr>
          </a:p>
        </p:txBody>
      </p:sp>
    </p:spTree>
    <p:extLst>
      <p:ext uri="{BB962C8B-B14F-4D97-AF65-F5344CB8AC3E}">
        <p14:creationId xmlns:p14="http://schemas.microsoft.com/office/powerpoint/2010/main" val="38300712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2" name="TextBox 1">
            <a:extLst>
              <a:ext uri="{FF2B5EF4-FFF2-40B4-BE49-F238E27FC236}">
                <a16:creationId xmlns:a16="http://schemas.microsoft.com/office/drawing/2014/main" id="{A14B943B-D6A6-CC7A-49D3-BF379C1F8E52}"/>
              </a:ext>
            </a:extLst>
          </p:cNvPr>
          <p:cNvSpPr txBox="1"/>
          <p:nvPr/>
        </p:nvSpPr>
        <p:spPr>
          <a:xfrm>
            <a:off x="80381" y="937011"/>
            <a:ext cx="11489953" cy="3693319"/>
          </a:xfrm>
          <a:prstGeom prst="rect">
            <a:avLst/>
          </a:prstGeom>
          <a:noFill/>
        </p:spPr>
        <p:txBody>
          <a:bodyPr wrap="square" rtlCol="0">
            <a:spAutoFit/>
          </a:bodyPr>
          <a:lstStyle/>
          <a:p>
            <a:pPr algn="just"/>
            <a:r>
              <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rPr>
              <a:t>NAJČEŠĆE DO POVREDE OSOBNIH PODATAKA DOLAZI ZBOG LJUDSKOG FAKTORA ODNOSNO NEZNANJA ZAPOSLENIKA! EDUCIRAJTE SVOJE ZAPOSLENIKE I NA TAJ NAČIN UMANJITE ŠANSE ZA POVREDE OSOBNIH PODATAKA, PHISHING NAPADE, RANSOMWARE NAPADE!</a:t>
            </a:r>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Zaposlenike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je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potrebno</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educirati</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odmah</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na</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početku</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prije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nego</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počnu</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rukovati</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osobnim</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podacima</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a:t>
            </a:r>
            <a:endPar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r>
              <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rPr>
              <a:t>Investicija u informacijsku sigurnost više nije nešto što je poželjno, nego je u današnje digitalno doba nužno.</a:t>
            </a:r>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endPar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a:p>
            <a:pPr algn="just"/>
            <a:r>
              <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hlinkClick r:id="rId5"/>
              </a:rPr>
              <a:t>https://olivia-gdpr-arc.eu/hr/topic/show/6</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modul</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tehničke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mjere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vježa</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za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zaposlenike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nakon</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uspješno</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riješenog</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testa</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dobit</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će</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6600"/>
                </a:solidFill>
                <a:latin typeface="Open Sans" panose="020B0606030504020204" pitchFamily="34" charset="0"/>
                <a:ea typeface="Open Sans" panose="020B0606030504020204" pitchFamily="34" charset="0"/>
                <a:cs typeface="Open Sans" panose="020B0606030504020204" pitchFamily="34" charset="0"/>
              </a:rPr>
              <a:t>potvrdu</a:t>
            </a:r>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a:t>
            </a:r>
            <a:endParaRPr lang="hr-HR"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3DF56F8-DA1A-1EAD-B9FE-25DF68167C4E}"/>
              </a:ext>
            </a:extLst>
          </p:cNvPr>
          <p:cNvSpPr txBox="1"/>
          <p:nvPr/>
        </p:nvSpPr>
        <p:spPr>
          <a:xfrm>
            <a:off x="80381" y="4399044"/>
            <a:ext cx="12111619" cy="1754326"/>
          </a:xfrm>
          <a:prstGeom prst="rect">
            <a:avLst/>
          </a:prstGeom>
          <a:noFill/>
        </p:spPr>
        <p:txBody>
          <a:bodyPr wrap="square" rtlCol="0">
            <a:spAutoFit/>
          </a:bodyPr>
          <a:lstStyle/>
          <a:p>
            <a:endParaRPr lang="en-US" dirty="0"/>
          </a:p>
          <a:p>
            <a:r>
              <a:rPr lang="hr-HR" dirty="0"/>
              <a:t>Saznajte više na: </a:t>
            </a:r>
            <a:r>
              <a:rPr lang="hr-HR" dirty="0">
                <a:hlinkClick r:id="rId6"/>
              </a:rPr>
              <a:t>https://arc-rec-project.eu/wp-content/uploads/2021/01/Vodic-za-informacijsku-sigurnost.pdf</a:t>
            </a:r>
            <a:r>
              <a:rPr lang="hr-HR" dirty="0"/>
              <a:t>, </a:t>
            </a:r>
            <a:r>
              <a:rPr lang="hr-HR" dirty="0">
                <a:hlinkClick r:id="rId7"/>
              </a:rPr>
              <a:t>https://arc-rec-project.eu/wp-content/uploads/2022/08/ARC-Kratki-vodic-phishing-i-socijalni-inzenjering.pdf</a:t>
            </a:r>
            <a:r>
              <a:rPr lang="hr-HR" dirty="0"/>
              <a:t>, </a:t>
            </a:r>
            <a:r>
              <a:rPr lang="hr-HR" dirty="0">
                <a:hlinkClick r:id="rId8"/>
              </a:rPr>
              <a:t>https://arc-rec-project.eu/wp-content/uploads/2022/06/ARC-Sigurnost-podataka.pdf</a:t>
            </a:r>
            <a:r>
              <a:rPr lang="hr-HR" dirty="0"/>
              <a:t>, </a:t>
            </a:r>
            <a:r>
              <a:rPr lang="hr-HR" dirty="0">
                <a:hlinkClick r:id="rId9"/>
              </a:rPr>
              <a:t>https://arc-rec-project.eu/wp-content/uploads/2022/06/ARC-Pet-koraka-do-sigurnog-Cloud-okruzenja.pdf</a:t>
            </a:r>
            <a:r>
              <a:rPr lang="hr-HR" dirty="0"/>
              <a:t> , </a:t>
            </a:r>
            <a:r>
              <a:rPr lang="hr-HR" dirty="0">
                <a:hlinkClick r:id="rId10"/>
              </a:rPr>
              <a:t>https://arc-rec-project.eu/wp-content/uploads/2022/06/ARC-Smjernice-za-organizacije-koje-angaziraju-pruzatelje-usluga-u-Cloudu.pdf</a:t>
            </a:r>
            <a:r>
              <a:rPr lang="hr-HR" dirty="0"/>
              <a:t>   </a:t>
            </a:r>
          </a:p>
        </p:txBody>
      </p:sp>
    </p:spTree>
    <p:extLst>
      <p:ext uri="{BB962C8B-B14F-4D97-AF65-F5344CB8AC3E}">
        <p14:creationId xmlns:p14="http://schemas.microsoft.com/office/powerpoint/2010/main" val="1177666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TextBox 5">
            <a:extLst>
              <a:ext uri="{FF2B5EF4-FFF2-40B4-BE49-F238E27FC236}">
                <a16:creationId xmlns:a16="http://schemas.microsoft.com/office/drawing/2014/main" id="{7DFCED15-0B3E-31BC-2C48-D955972D266A}"/>
              </a:ext>
            </a:extLst>
          </p:cNvPr>
          <p:cNvSpPr txBox="1"/>
          <p:nvPr/>
        </p:nvSpPr>
        <p:spPr>
          <a:xfrm>
            <a:off x="700359" y="2860693"/>
            <a:ext cx="4869180" cy="1569660"/>
          </a:xfrm>
          <a:prstGeom prst="rect">
            <a:avLst/>
          </a:prstGeom>
          <a:noFill/>
        </p:spPr>
        <p:txBody>
          <a:bodyPr wrap="square">
            <a:spAutoFit/>
          </a:bodyPr>
          <a:lstStyle/>
          <a:p>
            <a:r>
              <a:rPr lang="en-US" sz="3200" b="1" dirty="0">
                <a:solidFill>
                  <a:schemeClr val="bg1"/>
                </a:solidFill>
              </a:rPr>
              <a:t>“</a:t>
            </a:r>
            <a:r>
              <a:rPr lang="en-US" sz="3200" b="1" dirty="0" err="1">
                <a:solidFill>
                  <a:schemeClr val="bg1"/>
                </a:solidFill>
              </a:rPr>
              <a:t>Kako</a:t>
            </a:r>
            <a:r>
              <a:rPr lang="en-US" sz="3200" b="1" dirty="0">
                <a:solidFill>
                  <a:schemeClr val="bg1"/>
                </a:solidFill>
              </a:rPr>
              <a:t> </a:t>
            </a:r>
            <a:r>
              <a:rPr lang="en-US" sz="3200" b="1" dirty="0" err="1">
                <a:solidFill>
                  <a:schemeClr val="bg1"/>
                </a:solidFill>
              </a:rPr>
              <a:t>zaposlenicima</a:t>
            </a:r>
            <a:r>
              <a:rPr lang="en-US" sz="3200" b="1" dirty="0">
                <a:solidFill>
                  <a:schemeClr val="bg1"/>
                </a:solidFill>
              </a:rPr>
              <a:t> </a:t>
            </a:r>
            <a:r>
              <a:rPr lang="en-US" sz="3200" b="1" dirty="0" err="1">
                <a:solidFill>
                  <a:schemeClr val="bg1"/>
                </a:solidFill>
              </a:rPr>
              <a:t>objasniti</a:t>
            </a:r>
            <a:r>
              <a:rPr lang="en-US" sz="3200" b="1" dirty="0">
                <a:solidFill>
                  <a:schemeClr val="bg1"/>
                </a:solidFill>
              </a:rPr>
              <a:t> </a:t>
            </a:r>
            <a:r>
              <a:rPr lang="en-US" sz="3200" b="1" dirty="0" err="1">
                <a:solidFill>
                  <a:schemeClr val="bg1"/>
                </a:solidFill>
              </a:rPr>
              <a:t>zašto</a:t>
            </a:r>
            <a:r>
              <a:rPr lang="en-US" sz="3200" b="1" dirty="0">
                <a:solidFill>
                  <a:schemeClr val="bg1"/>
                </a:solidFill>
              </a:rPr>
              <a:t> je </a:t>
            </a:r>
            <a:r>
              <a:rPr lang="en-US" sz="3200" b="1" dirty="0" err="1">
                <a:solidFill>
                  <a:schemeClr val="bg1"/>
                </a:solidFill>
              </a:rPr>
              <a:t>važna</a:t>
            </a:r>
            <a:r>
              <a:rPr lang="en-US" sz="3200" b="1" dirty="0">
                <a:solidFill>
                  <a:schemeClr val="bg1"/>
                </a:solidFill>
              </a:rPr>
              <a:t> </a:t>
            </a:r>
            <a:r>
              <a:rPr lang="en-US" sz="3200" b="1" dirty="0" err="1">
                <a:solidFill>
                  <a:schemeClr val="bg1"/>
                </a:solidFill>
              </a:rPr>
              <a:t>zaštita</a:t>
            </a:r>
            <a:r>
              <a:rPr lang="en-US" sz="3200" b="1" dirty="0">
                <a:solidFill>
                  <a:schemeClr val="bg1"/>
                </a:solidFill>
              </a:rPr>
              <a:t> osobnih podataka?”</a:t>
            </a:r>
          </a:p>
        </p:txBody>
      </p:sp>
      <p:sp>
        <p:nvSpPr>
          <p:cNvPr id="12" name="TextBox 11">
            <a:extLst>
              <a:ext uri="{FF2B5EF4-FFF2-40B4-BE49-F238E27FC236}">
                <a16:creationId xmlns:a16="http://schemas.microsoft.com/office/drawing/2014/main" id="{038450F4-5131-8AB7-A3E0-4099290452D4}"/>
              </a:ext>
            </a:extLst>
          </p:cNvPr>
          <p:cNvSpPr txBox="1"/>
          <p:nvPr/>
        </p:nvSpPr>
        <p:spPr>
          <a:xfrm>
            <a:off x="0" y="1266927"/>
            <a:ext cx="11258915" cy="461665"/>
          </a:xfrm>
          <a:prstGeom prst="rect">
            <a:avLst/>
          </a:prstGeom>
          <a:noFill/>
        </p:spPr>
        <p:txBody>
          <a:bodyPr wrap="square">
            <a:spAutoFit/>
          </a:bodyPr>
          <a:lstStyle/>
          <a:p>
            <a:endParaRPr lang="en-US" sz="2400" dirty="0"/>
          </a:p>
        </p:txBody>
      </p:sp>
      <p:sp>
        <p:nvSpPr>
          <p:cNvPr id="3" name="TextBox 2">
            <a:extLst>
              <a:ext uri="{FF2B5EF4-FFF2-40B4-BE49-F238E27FC236}">
                <a16:creationId xmlns:a16="http://schemas.microsoft.com/office/drawing/2014/main" id="{D1FE9399-20D2-EBA3-7720-2F64F7E9276F}"/>
              </a:ext>
            </a:extLst>
          </p:cNvPr>
          <p:cNvSpPr txBox="1"/>
          <p:nvPr/>
        </p:nvSpPr>
        <p:spPr>
          <a:xfrm>
            <a:off x="249338" y="1378827"/>
            <a:ext cx="11533360" cy="4893647"/>
          </a:xfrm>
          <a:prstGeom prst="rect">
            <a:avLst/>
          </a:prstGeom>
          <a:noFill/>
        </p:spPr>
        <p:txBody>
          <a:bodyPr wrap="square">
            <a:spAutoFit/>
          </a:bodyPr>
          <a:lstStyle/>
          <a:p>
            <a:pPr algn="just"/>
            <a:r>
              <a:rPr lang="en-US" sz="2400" dirty="0"/>
              <a:t>Od </a:t>
            </a:r>
            <a:r>
              <a:rPr lang="en-US" sz="2400" dirty="0" err="1"/>
              <a:t>iznimne</a:t>
            </a:r>
            <a:r>
              <a:rPr lang="en-US" sz="2400" dirty="0"/>
              <a:t> </a:t>
            </a:r>
            <a:r>
              <a:rPr lang="en-US" sz="2400" dirty="0" err="1"/>
              <a:t>važnosti</a:t>
            </a:r>
            <a:r>
              <a:rPr lang="en-US" sz="2400" dirty="0"/>
              <a:t> je da </a:t>
            </a:r>
            <a:r>
              <a:rPr lang="en-US" sz="2400" dirty="0" err="1"/>
              <a:t>svi</a:t>
            </a:r>
            <a:r>
              <a:rPr lang="en-US" sz="2400" dirty="0"/>
              <a:t> </a:t>
            </a:r>
            <a:r>
              <a:rPr lang="en-US" sz="2400" dirty="0" err="1"/>
              <a:t>zaposlenici</a:t>
            </a:r>
            <a:r>
              <a:rPr lang="en-US" sz="2400" dirty="0"/>
              <a:t>, bez </a:t>
            </a:r>
            <a:r>
              <a:rPr lang="en-US" sz="2400" dirty="0" err="1"/>
              <a:t>obzira</a:t>
            </a:r>
            <a:r>
              <a:rPr lang="en-US" sz="2400" dirty="0"/>
              <a:t> </a:t>
            </a:r>
            <a:r>
              <a:rPr lang="en-US" sz="2400" dirty="0" err="1"/>
              <a:t>na</a:t>
            </a:r>
            <a:r>
              <a:rPr lang="en-US" sz="2400" dirty="0"/>
              <a:t> </a:t>
            </a:r>
            <a:r>
              <a:rPr lang="en-US" sz="2400" dirty="0" err="1"/>
              <a:t>kojoj</a:t>
            </a:r>
            <a:r>
              <a:rPr lang="en-US" sz="2400" dirty="0"/>
              <a:t> se </a:t>
            </a:r>
            <a:r>
              <a:rPr lang="en-US" sz="2400" dirty="0" err="1"/>
              <a:t>poslovnoj</a:t>
            </a:r>
            <a:r>
              <a:rPr lang="en-US" sz="2400" dirty="0"/>
              <a:t> </a:t>
            </a:r>
            <a:r>
              <a:rPr lang="en-US" sz="2400" dirty="0" err="1"/>
              <a:t>razni</a:t>
            </a:r>
            <a:r>
              <a:rPr lang="en-US" sz="2400" dirty="0"/>
              <a:t> </a:t>
            </a:r>
            <a:r>
              <a:rPr lang="en-US" sz="2400" dirty="0" err="1"/>
              <a:t>nalaze</a:t>
            </a:r>
            <a:r>
              <a:rPr lang="en-US" sz="2400" dirty="0"/>
              <a:t> ("od </a:t>
            </a:r>
            <a:r>
              <a:rPr lang="en-US" sz="2400" dirty="0" err="1"/>
              <a:t>direktora</a:t>
            </a:r>
            <a:r>
              <a:rPr lang="en-US" sz="2400" dirty="0"/>
              <a:t> do </a:t>
            </a:r>
            <a:r>
              <a:rPr lang="en-US" sz="2400" dirty="0" err="1"/>
              <a:t>pomoćnog</a:t>
            </a:r>
            <a:r>
              <a:rPr lang="en-US" sz="2400" dirty="0"/>
              <a:t> </a:t>
            </a:r>
            <a:r>
              <a:rPr lang="en-US" sz="2400" dirty="0" err="1"/>
              <a:t>osoblja</a:t>
            </a:r>
            <a:r>
              <a:rPr lang="en-US" sz="2400" dirty="0"/>
              <a:t>"), </a:t>
            </a:r>
            <a:r>
              <a:rPr lang="en-US" sz="2400" dirty="0" err="1"/>
              <a:t>budu</a:t>
            </a:r>
            <a:r>
              <a:rPr lang="en-US" sz="2400" dirty="0"/>
              <a:t> </a:t>
            </a:r>
            <a:r>
              <a:rPr lang="en-US" sz="2400" dirty="0" err="1"/>
              <a:t>svjesni</a:t>
            </a:r>
            <a:r>
              <a:rPr lang="en-US" sz="2400" dirty="0"/>
              <a:t>:</a:t>
            </a:r>
          </a:p>
          <a:p>
            <a:pPr algn="just"/>
            <a:endParaRPr lang="en-US" sz="2400" dirty="0"/>
          </a:p>
          <a:p>
            <a:pPr algn="just"/>
            <a:r>
              <a:rPr lang="en-US" sz="2400" dirty="0"/>
              <a:t> - </a:t>
            </a:r>
            <a:r>
              <a:rPr lang="en-US" sz="2400" dirty="0" err="1"/>
              <a:t>koje</a:t>
            </a:r>
            <a:r>
              <a:rPr lang="en-US" sz="2400" dirty="0"/>
              <a:t> </a:t>
            </a:r>
            <a:r>
              <a:rPr lang="en-US" sz="2400" dirty="0" err="1"/>
              <a:t>sve</a:t>
            </a:r>
            <a:r>
              <a:rPr lang="en-US" sz="2400" dirty="0"/>
              <a:t> </a:t>
            </a:r>
            <a:r>
              <a:rPr lang="en-US" sz="2400" dirty="0" err="1"/>
              <a:t>osobne</a:t>
            </a:r>
            <a:r>
              <a:rPr lang="en-US" sz="2400" dirty="0"/>
              <a:t> </a:t>
            </a:r>
            <a:r>
              <a:rPr lang="en-US" sz="2400" dirty="0" err="1"/>
              <a:t>podatke</a:t>
            </a:r>
            <a:r>
              <a:rPr lang="en-US" sz="2400" dirty="0"/>
              <a:t> </a:t>
            </a:r>
            <a:r>
              <a:rPr lang="en-US" sz="2400" dirty="0" err="1"/>
              <a:t>koriste</a:t>
            </a:r>
            <a:r>
              <a:rPr lang="en-US" sz="2400" dirty="0"/>
              <a:t> i </a:t>
            </a:r>
            <a:r>
              <a:rPr lang="en-US" sz="2400" dirty="0" err="1"/>
              <a:t>obrađuju</a:t>
            </a:r>
            <a:r>
              <a:rPr lang="en-US" sz="2400" dirty="0"/>
              <a:t> u </a:t>
            </a:r>
            <a:r>
              <a:rPr lang="en-US" sz="2400" dirty="0" err="1"/>
              <a:t>svom</a:t>
            </a:r>
            <a:r>
              <a:rPr lang="en-US" sz="2400" dirty="0"/>
              <a:t> </a:t>
            </a:r>
            <a:r>
              <a:rPr lang="en-US" sz="2400" dirty="0" err="1"/>
              <a:t>svakodnevnom</a:t>
            </a:r>
            <a:r>
              <a:rPr lang="en-US" sz="2400" dirty="0"/>
              <a:t> </a:t>
            </a:r>
            <a:r>
              <a:rPr lang="en-US" sz="2400" dirty="0" err="1"/>
              <a:t>radu</a:t>
            </a:r>
            <a:r>
              <a:rPr lang="en-US" sz="2400" dirty="0"/>
              <a:t> </a:t>
            </a:r>
          </a:p>
          <a:p>
            <a:pPr algn="just"/>
            <a:r>
              <a:rPr lang="en-US" sz="2400" dirty="0"/>
              <a:t>- </a:t>
            </a:r>
            <a:r>
              <a:rPr lang="en-US" sz="2400" dirty="0" err="1"/>
              <a:t>kojim</a:t>
            </a:r>
            <a:r>
              <a:rPr lang="en-US" sz="2400" dirty="0"/>
              <a:t> </a:t>
            </a:r>
            <a:r>
              <a:rPr lang="en-US" sz="2400" dirty="0" err="1"/>
              <a:t>kategorijama</a:t>
            </a:r>
            <a:r>
              <a:rPr lang="en-US" sz="2400" dirty="0"/>
              <a:t> osobnih podataka </a:t>
            </a:r>
            <a:r>
              <a:rPr lang="en-US" sz="2400" dirty="0" err="1"/>
              <a:t>ti</a:t>
            </a:r>
            <a:r>
              <a:rPr lang="en-US" sz="2400" dirty="0"/>
              <a:t> </a:t>
            </a:r>
            <a:r>
              <a:rPr lang="en-US" sz="2400" dirty="0" err="1"/>
              <a:t>podaci</a:t>
            </a:r>
            <a:r>
              <a:rPr lang="en-US" sz="2400" dirty="0"/>
              <a:t> </a:t>
            </a:r>
            <a:r>
              <a:rPr lang="en-US" sz="2400" dirty="0" err="1"/>
              <a:t>pripadaju</a:t>
            </a:r>
            <a:r>
              <a:rPr lang="en-US" sz="2400" dirty="0"/>
              <a:t>, </a:t>
            </a:r>
          </a:p>
          <a:p>
            <a:pPr algn="just"/>
            <a:r>
              <a:rPr lang="en-US" sz="2400" dirty="0"/>
              <a:t>- </a:t>
            </a:r>
            <a:r>
              <a:rPr lang="en-US" sz="2400" dirty="0" err="1"/>
              <a:t>gdje</a:t>
            </a:r>
            <a:r>
              <a:rPr lang="en-US" sz="2400" dirty="0"/>
              <a:t> se </a:t>
            </a:r>
            <a:r>
              <a:rPr lang="en-US" sz="2400" dirty="0" err="1"/>
              <a:t>ti</a:t>
            </a:r>
            <a:r>
              <a:rPr lang="en-US" sz="2400" dirty="0"/>
              <a:t> </a:t>
            </a:r>
            <a:r>
              <a:rPr lang="en-US" sz="2400" dirty="0" err="1"/>
              <a:t>podaci</a:t>
            </a:r>
            <a:r>
              <a:rPr lang="en-US" sz="2400" dirty="0"/>
              <a:t> </a:t>
            </a:r>
            <a:r>
              <a:rPr lang="en-US" sz="2400" dirty="0" err="1"/>
              <a:t>nalaze</a:t>
            </a:r>
            <a:r>
              <a:rPr lang="en-US" sz="2400" dirty="0"/>
              <a:t>, </a:t>
            </a:r>
          </a:p>
          <a:p>
            <a:pPr algn="just"/>
            <a:r>
              <a:rPr lang="en-US" sz="2400" dirty="0"/>
              <a:t>- koji </a:t>
            </a:r>
            <a:r>
              <a:rPr lang="en-US" sz="2400" dirty="0" err="1"/>
              <a:t>su</a:t>
            </a:r>
            <a:r>
              <a:rPr lang="en-US" sz="2400" dirty="0"/>
              <a:t> </a:t>
            </a:r>
            <a:r>
              <a:rPr lang="en-US" sz="2400" dirty="0" err="1"/>
              <a:t>potencijalni</a:t>
            </a:r>
            <a:r>
              <a:rPr lang="en-US" sz="2400" dirty="0"/>
              <a:t> </a:t>
            </a:r>
            <a:r>
              <a:rPr lang="en-US" sz="2400" dirty="0" err="1"/>
              <a:t>rizici</a:t>
            </a:r>
            <a:r>
              <a:rPr lang="en-US" sz="2400" dirty="0"/>
              <a:t> od </a:t>
            </a:r>
            <a:r>
              <a:rPr lang="en-US" sz="2400" dirty="0" err="1"/>
              <a:t>krađe</a:t>
            </a:r>
            <a:r>
              <a:rPr lang="en-US" sz="2400" dirty="0"/>
              <a:t>, </a:t>
            </a:r>
            <a:r>
              <a:rPr lang="en-US" sz="2400" dirty="0" err="1"/>
              <a:t>zlouporabe</a:t>
            </a:r>
            <a:r>
              <a:rPr lang="en-US" sz="2400" dirty="0"/>
              <a:t> i </a:t>
            </a:r>
            <a:r>
              <a:rPr lang="en-US" sz="2400" dirty="0" err="1"/>
              <a:t>gubitka</a:t>
            </a:r>
            <a:r>
              <a:rPr lang="en-US" sz="2400" dirty="0"/>
              <a:t> </a:t>
            </a:r>
            <a:r>
              <a:rPr lang="en-US" sz="2400" dirty="0" err="1"/>
              <a:t>tih</a:t>
            </a:r>
            <a:r>
              <a:rPr lang="en-US" sz="2400" dirty="0"/>
              <a:t> podataka, </a:t>
            </a:r>
          </a:p>
          <a:p>
            <a:pPr algn="just"/>
            <a:r>
              <a:rPr lang="en-US" sz="2400" dirty="0"/>
              <a:t>-  </a:t>
            </a:r>
            <a:r>
              <a:rPr lang="en-US" sz="2400" dirty="0" err="1"/>
              <a:t>na</a:t>
            </a:r>
            <a:r>
              <a:rPr lang="en-US" sz="2400" dirty="0"/>
              <a:t> koji </a:t>
            </a:r>
            <a:r>
              <a:rPr lang="en-US" sz="2400" dirty="0" err="1"/>
              <a:t>način</a:t>
            </a:r>
            <a:r>
              <a:rPr lang="en-US" sz="2400" dirty="0"/>
              <a:t> </a:t>
            </a:r>
            <a:r>
              <a:rPr lang="en-US" sz="2400" dirty="0" err="1"/>
              <a:t>te</a:t>
            </a:r>
            <a:r>
              <a:rPr lang="en-US" sz="2400" dirty="0"/>
              <a:t> </a:t>
            </a:r>
            <a:r>
              <a:rPr lang="en-US" sz="2400" dirty="0" err="1"/>
              <a:t>podatke</a:t>
            </a:r>
            <a:r>
              <a:rPr lang="en-US" sz="2400" dirty="0"/>
              <a:t> </a:t>
            </a:r>
            <a:r>
              <a:rPr lang="en-US" sz="2400" dirty="0" err="1"/>
              <a:t>mogu</a:t>
            </a:r>
            <a:r>
              <a:rPr lang="en-US" sz="2400" dirty="0"/>
              <a:t> </a:t>
            </a:r>
            <a:r>
              <a:rPr lang="en-US" sz="2400" dirty="0" err="1"/>
              <a:t>zaštititi</a:t>
            </a:r>
            <a:r>
              <a:rPr lang="en-US" sz="2400" dirty="0"/>
              <a:t>, </a:t>
            </a:r>
          </a:p>
          <a:p>
            <a:pPr algn="just"/>
            <a:r>
              <a:rPr lang="en-US" sz="2400" dirty="0"/>
              <a:t>- </a:t>
            </a:r>
            <a:r>
              <a:rPr lang="en-US" sz="2400" dirty="0" err="1"/>
              <a:t>kako</a:t>
            </a:r>
            <a:r>
              <a:rPr lang="en-US" sz="2400" dirty="0"/>
              <a:t> se to </a:t>
            </a:r>
            <a:r>
              <a:rPr lang="en-US" sz="2400" dirty="0" err="1"/>
              <a:t>negativno</a:t>
            </a:r>
            <a:r>
              <a:rPr lang="en-US" sz="2400" dirty="0"/>
              <a:t> </a:t>
            </a:r>
            <a:r>
              <a:rPr lang="en-US" sz="2400" dirty="0" err="1"/>
              <a:t>može</a:t>
            </a:r>
            <a:r>
              <a:rPr lang="en-US" sz="2400" dirty="0"/>
              <a:t> </a:t>
            </a:r>
            <a:r>
              <a:rPr lang="en-US" sz="2400" dirty="0" err="1"/>
              <a:t>reflektirati</a:t>
            </a:r>
            <a:r>
              <a:rPr lang="en-US" sz="2400" dirty="0"/>
              <a:t> </a:t>
            </a:r>
            <a:r>
              <a:rPr lang="en-US" sz="2400" dirty="0" err="1"/>
              <a:t>na</a:t>
            </a:r>
            <a:r>
              <a:rPr lang="en-US" sz="2400" dirty="0"/>
              <a:t> </a:t>
            </a:r>
            <a:r>
              <a:rPr lang="en-US" sz="2400" dirty="0" err="1"/>
              <a:t>poslovni</a:t>
            </a:r>
            <a:r>
              <a:rPr lang="en-US" sz="2400" dirty="0"/>
              <a:t> </a:t>
            </a:r>
            <a:r>
              <a:rPr lang="en-US" sz="2400" dirty="0" err="1"/>
              <a:t>subjekt</a:t>
            </a:r>
            <a:r>
              <a:rPr lang="en-US" sz="2400" dirty="0"/>
              <a:t> u </a:t>
            </a:r>
            <a:r>
              <a:rPr lang="en-US" sz="2400" dirty="0" err="1"/>
              <a:t>kojem</a:t>
            </a:r>
            <a:r>
              <a:rPr lang="en-US" sz="2400" dirty="0"/>
              <a:t> </a:t>
            </a:r>
            <a:r>
              <a:rPr lang="en-US" sz="2400" dirty="0" err="1"/>
              <a:t>rade</a:t>
            </a:r>
            <a:r>
              <a:rPr lang="en-US" sz="2400" dirty="0"/>
              <a:t>, a u </a:t>
            </a:r>
            <a:r>
              <a:rPr lang="en-US" sz="2400" dirty="0" err="1"/>
              <a:t>krajnjoj</a:t>
            </a:r>
            <a:r>
              <a:rPr lang="en-US" sz="2400" dirty="0"/>
              <a:t> </a:t>
            </a:r>
            <a:r>
              <a:rPr lang="en-US" sz="2400" dirty="0" err="1"/>
              <a:t>mjeri</a:t>
            </a:r>
            <a:r>
              <a:rPr lang="en-US" sz="2400" dirty="0"/>
              <a:t> i </a:t>
            </a:r>
            <a:r>
              <a:rPr lang="en-US" sz="2400" dirty="0" err="1"/>
              <a:t>na</a:t>
            </a:r>
            <a:r>
              <a:rPr lang="en-US" sz="2400" dirty="0"/>
              <a:t> </a:t>
            </a:r>
            <a:r>
              <a:rPr lang="en-US" sz="2400" dirty="0" err="1"/>
              <a:t>njih</a:t>
            </a:r>
            <a:r>
              <a:rPr lang="en-US" sz="2400" dirty="0"/>
              <a:t> same, </a:t>
            </a:r>
          </a:p>
          <a:p>
            <a:pPr algn="just"/>
            <a:r>
              <a:rPr lang="en-US" sz="2400" dirty="0"/>
              <a:t>- da je </a:t>
            </a:r>
            <a:r>
              <a:rPr lang="en-US" sz="2400" dirty="0" err="1"/>
              <a:t>potrebno</a:t>
            </a:r>
            <a:r>
              <a:rPr lang="en-US" sz="2400" dirty="0"/>
              <a:t> </a:t>
            </a:r>
            <a:r>
              <a:rPr lang="en-US" sz="2400" dirty="0" err="1"/>
              <a:t>svakodnevno</a:t>
            </a:r>
            <a:r>
              <a:rPr lang="en-US" sz="2400" dirty="0"/>
              <a:t> se </a:t>
            </a:r>
            <a:r>
              <a:rPr lang="en-US" sz="2400" dirty="0" err="1"/>
              <a:t>pridržavati</a:t>
            </a:r>
            <a:r>
              <a:rPr lang="en-US" sz="2400" dirty="0"/>
              <a:t> </a:t>
            </a:r>
            <a:r>
              <a:rPr lang="en-US" sz="2400" dirty="0" err="1"/>
              <a:t>preporučenih</a:t>
            </a:r>
            <a:r>
              <a:rPr lang="en-US" sz="2400" dirty="0"/>
              <a:t> i </a:t>
            </a:r>
            <a:r>
              <a:rPr lang="en-US" sz="2400" dirty="0" err="1"/>
              <a:t>propisanih</a:t>
            </a:r>
            <a:r>
              <a:rPr lang="en-US" sz="2400" dirty="0"/>
              <a:t> </a:t>
            </a:r>
            <a:r>
              <a:rPr lang="en-US" sz="2400" dirty="0" err="1"/>
              <a:t>mjera</a:t>
            </a:r>
            <a:r>
              <a:rPr lang="en-US" sz="2400" dirty="0"/>
              <a:t> </a:t>
            </a:r>
            <a:r>
              <a:rPr lang="en-US" sz="2400" dirty="0" err="1"/>
              <a:t>zaštite</a:t>
            </a:r>
            <a:r>
              <a:rPr lang="en-US" sz="2400" dirty="0"/>
              <a:t> </a:t>
            </a:r>
            <a:r>
              <a:rPr lang="en-US" sz="2400" dirty="0" err="1"/>
              <a:t>radi</a:t>
            </a:r>
            <a:r>
              <a:rPr lang="en-US" sz="2400" dirty="0"/>
              <a:t> </a:t>
            </a:r>
            <a:r>
              <a:rPr lang="en-US" sz="2400" dirty="0" err="1"/>
              <a:t>smanjenja</a:t>
            </a:r>
            <a:r>
              <a:rPr lang="en-US" sz="2400" dirty="0"/>
              <a:t> </a:t>
            </a:r>
            <a:r>
              <a:rPr lang="en-US" sz="2400" dirty="0" err="1"/>
              <a:t>potencijalnih</a:t>
            </a:r>
            <a:r>
              <a:rPr lang="en-US" sz="2400" dirty="0"/>
              <a:t> </a:t>
            </a:r>
            <a:r>
              <a:rPr lang="en-US" sz="2400" dirty="0" err="1"/>
              <a:t>rizika</a:t>
            </a:r>
            <a:r>
              <a:rPr lang="en-US" sz="2400" dirty="0"/>
              <a:t> od </a:t>
            </a:r>
            <a:r>
              <a:rPr lang="en-US" sz="2400" dirty="0" err="1"/>
              <a:t>neovlaštenog</a:t>
            </a:r>
            <a:r>
              <a:rPr lang="en-US" sz="2400" dirty="0"/>
              <a:t> </a:t>
            </a:r>
            <a:r>
              <a:rPr lang="en-US" sz="2400" dirty="0" err="1"/>
              <a:t>pristupa</a:t>
            </a:r>
            <a:r>
              <a:rPr lang="en-US" sz="2400" dirty="0"/>
              <a:t> i </a:t>
            </a:r>
            <a:r>
              <a:rPr lang="en-US" sz="2400" dirty="0" err="1"/>
              <a:t>zlouporabe</a:t>
            </a:r>
            <a:r>
              <a:rPr lang="en-US" sz="2400" dirty="0"/>
              <a:t> </a:t>
            </a:r>
            <a:r>
              <a:rPr lang="en-US" sz="2400" dirty="0" err="1"/>
              <a:t>na</a:t>
            </a:r>
            <a:r>
              <a:rPr lang="en-US" sz="2400" dirty="0"/>
              <a:t> </a:t>
            </a:r>
            <a:r>
              <a:rPr lang="en-US" sz="2400" dirty="0" err="1"/>
              <a:t>najmanju</a:t>
            </a:r>
            <a:r>
              <a:rPr lang="en-US" sz="2400" dirty="0"/>
              <a:t> </a:t>
            </a:r>
            <a:r>
              <a:rPr lang="en-US" sz="2400" dirty="0" err="1"/>
              <a:t>moguću</a:t>
            </a:r>
            <a:r>
              <a:rPr lang="en-US" sz="2400" dirty="0"/>
              <a:t> </a:t>
            </a:r>
            <a:r>
              <a:rPr lang="en-US" sz="2400" dirty="0" err="1"/>
              <a:t>mjeru</a:t>
            </a:r>
            <a:endParaRPr lang="en-US" sz="2400" dirty="0"/>
          </a:p>
        </p:txBody>
      </p:sp>
    </p:spTree>
    <p:extLst>
      <p:ext uri="{BB962C8B-B14F-4D97-AF65-F5344CB8AC3E}">
        <p14:creationId xmlns:p14="http://schemas.microsoft.com/office/powerpoint/2010/main" val="24631376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TextBox 5">
            <a:extLst>
              <a:ext uri="{FF2B5EF4-FFF2-40B4-BE49-F238E27FC236}">
                <a16:creationId xmlns:a16="http://schemas.microsoft.com/office/drawing/2014/main" id="{7DFCED15-0B3E-31BC-2C48-D955972D266A}"/>
              </a:ext>
            </a:extLst>
          </p:cNvPr>
          <p:cNvSpPr txBox="1"/>
          <p:nvPr/>
        </p:nvSpPr>
        <p:spPr>
          <a:xfrm>
            <a:off x="700359" y="2860693"/>
            <a:ext cx="4869180" cy="1569660"/>
          </a:xfrm>
          <a:prstGeom prst="rect">
            <a:avLst/>
          </a:prstGeom>
          <a:noFill/>
        </p:spPr>
        <p:txBody>
          <a:bodyPr wrap="square">
            <a:spAutoFit/>
          </a:bodyPr>
          <a:lstStyle/>
          <a:p>
            <a:r>
              <a:rPr lang="en-US" sz="3200" b="1" dirty="0">
                <a:solidFill>
                  <a:schemeClr val="bg1"/>
                </a:solidFill>
              </a:rPr>
              <a:t>“</a:t>
            </a:r>
            <a:r>
              <a:rPr lang="en-US" sz="3200" b="1" dirty="0" err="1">
                <a:solidFill>
                  <a:schemeClr val="bg1"/>
                </a:solidFill>
              </a:rPr>
              <a:t>Kako</a:t>
            </a:r>
            <a:r>
              <a:rPr lang="en-US" sz="3200" b="1" dirty="0">
                <a:solidFill>
                  <a:schemeClr val="bg1"/>
                </a:solidFill>
              </a:rPr>
              <a:t> </a:t>
            </a:r>
            <a:r>
              <a:rPr lang="en-US" sz="3200" b="1" dirty="0" err="1">
                <a:solidFill>
                  <a:schemeClr val="bg1"/>
                </a:solidFill>
              </a:rPr>
              <a:t>zaposlenicima</a:t>
            </a:r>
            <a:r>
              <a:rPr lang="en-US" sz="3200" b="1" dirty="0">
                <a:solidFill>
                  <a:schemeClr val="bg1"/>
                </a:solidFill>
              </a:rPr>
              <a:t> </a:t>
            </a:r>
            <a:r>
              <a:rPr lang="en-US" sz="3200" b="1" dirty="0" err="1">
                <a:solidFill>
                  <a:schemeClr val="bg1"/>
                </a:solidFill>
              </a:rPr>
              <a:t>objasniti</a:t>
            </a:r>
            <a:r>
              <a:rPr lang="en-US" sz="3200" b="1" dirty="0">
                <a:solidFill>
                  <a:schemeClr val="bg1"/>
                </a:solidFill>
              </a:rPr>
              <a:t> </a:t>
            </a:r>
            <a:r>
              <a:rPr lang="en-US" sz="3200" b="1" dirty="0" err="1">
                <a:solidFill>
                  <a:schemeClr val="bg1"/>
                </a:solidFill>
              </a:rPr>
              <a:t>zašto</a:t>
            </a:r>
            <a:r>
              <a:rPr lang="en-US" sz="3200" b="1" dirty="0">
                <a:solidFill>
                  <a:schemeClr val="bg1"/>
                </a:solidFill>
              </a:rPr>
              <a:t> je </a:t>
            </a:r>
            <a:r>
              <a:rPr lang="en-US" sz="3200" b="1" dirty="0" err="1">
                <a:solidFill>
                  <a:schemeClr val="bg1"/>
                </a:solidFill>
              </a:rPr>
              <a:t>važna</a:t>
            </a:r>
            <a:r>
              <a:rPr lang="en-US" sz="3200" b="1" dirty="0">
                <a:solidFill>
                  <a:schemeClr val="bg1"/>
                </a:solidFill>
              </a:rPr>
              <a:t> </a:t>
            </a:r>
            <a:r>
              <a:rPr lang="en-US" sz="3200" b="1" dirty="0" err="1">
                <a:solidFill>
                  <a:schemeClr val="bg1"/>
                </a:solidFill>
              </a:rPr>
              <a:t>zaštita</a:t>
            </a:r>
            <a:r>
              <a:rPr lang="en-US" sz="3200" b="1" dirty="0">
                <a:solidFill>
                  <a:schemeClr val="bg1"/>
                </a:solidFill>
              </a:rPr>
              <a:t> osobnih podataka?”</a:t>
            </a:r>
          </a:p>
        </p:txBody>
      </p:sp>
      <p:sp>
        <p:nvSpPr>
          <p:cNvPr id="12" name="TextBox 11">
            <a:extLst>
              <a:ext uri="{FF2B5EF4-FFF2-40B4-BE49-F238E27FC236}">
                <a16:creationId xmlns:a16="http://schemas.microsoft.com/office/drawing/2014/main" id="{038450F4-5131-8AB7-A3E0-4099290452D4}"/>
              </a:ext>
            </a:extLst>
          </p:cNvPr>
          <p:cNvSpPr txBox="1"/>
          <p:nvPr/>
        </p:nvSpPr>
        <p:spPr>
          <a:xfrm>
            <a:off x="466542" y="1752697"/>
            <a:ext cx="11258915" cy="4154984"/>
          </a:xfrm>
          <a:prstGeom prst="rect">
            <a:avLst/>
          </a:prstGeom>
          <a:noFill/>
        </p:spPr>
        <p:txBody>
          <a:bodyPr wrap="square">
            <a:spAutoFit/>
          </a:bodyPr>
          <a:lstStyle/>
          <a:p>
            <a:pPr algn="just"/>
            <a:r>
              <a:rPr lang="en-US" sz="2400" dirty="0"/>
              <a:t>Do </a:t>
            </a:r>
            <a:r>
              <a:rPr lang="en-US" sz="2400" dirty="0" err="1"/>
              <a:t>povreda</a:t>
            </a:r>
            <a:r>
              <a:rPr lang="en-US" sz="2400" dirty="0"/>
              <a:t> osobnih podataka </a:t>
            </a:r>
            <a:r>
              <a:rPr lang="en-US" sz="2400" dirty="0" err="1"/>
              <a:t>može</a:t>
            </a:r>
            <a:r>
              <a:rPr lang="en-US" sz="2400" dirty="0"/>
              <a:t> </a:t>
            </a:r>
            <a:r>
              <a:rPr lang="en-US" sz="2400" dirty="0" err="1"/>
              <a:t>doći</a:t>
            </a:r>
            <a:r>
              <a:rPr lang="en-US" sz="2400" dirty="0"/>
              <a:t> </a:t>
            </a:r>
            <a:r>
              <a:rPr lang="en-US" sz="2400" dirty="0" err="1"/>
              <a:t>primjerice</a:t>
            </a:r>
            <a:r>
              <a:rPr lang="en-US" sz="2400" dirty="0"/>
              <a:t> </a:t>
            </a:r>
            <a:r>
              <a:rPr lang="en-US" sz="2400" dirty="0" err="1"/>
              <a:t>kada</a:t>
            </a:r>
            <a:r>
              <a:rPr lang="en-US" sz="2400" dirty="0"/>
              <a:t> </a:t>
            </a:r>
            <a:r>
              <a:rPr lang="en-US" sz="2400" dirty="0" err="1"/>
              <a:t>zaposlenik</a:t>
            </a:r>
            <a:r>
              <a:rPr lang="en-US" sz="2400" dirty="0"/>
              <a:t> ne </a:t>
            </a:r>
            <a:r>
              <a:rPr lang="en-US" sz="2400" dirty="0" err="1"/>
              <a:t>zna</a:t>
            </a:r>
            <a:r>
              <a:rPr lang="en-US" sz="2400" dirty="0"/>
              <a:t> da ne </a:t>
            </a:r>
            <a:r>
              <a:rPr lang="en-US" sz="2400" dirty="0" err="1"/>
              <a:t>smije</a:t>
            </a:r>
            <a:r>
              <a:rPr lang="en-US" sz="2400" dirty="0"/>
              <a:t> </a:t>
            </a:r>
            <a:r>
              <a:rPr lang="en-US" sz="2400" dirty="0" err="1"/>
              <a:t>napraviti</a:t>
            </a:r>
            <a:r>
              <a:rPr lang="en-US" sz="2400" dirty="0"/>
              <a:t> </a:t>
            </a:r>
            <a:r>
              <a:rPr lang="en-US" sz="2400" dirty="0" err="1"/>
              <a:t>kopiju</a:t>
            </a:r>
            <a:r>
              <a:rPr lang="en-US" sz="2400" dirty="0"/>
              <a:t> </a:t>
            </a:r>
            <a:r>
              <a:rPr lang="en-US" sz="2400" dirty="0" err="1"/>
              <a:t>osobne</a:t>
            </a:r>
            <a:r>
              <a:rPr lang="en-US" sz="2400" dirty="0"/>
              <a:t> </a:t>
            </a:r>
            <a:r>
              <a:rPr lang="en-US" sz="2400" dirty="0" err="1"/>
              <a:t>iskaznice</a:t>
            </a:r>
            <a:r>
              <a:rPr lang="en-US" sz="2400" dirty="0"/>
              <a:t> </a:t>
            </a:r>
            <a:r>
              <a:rPr lang="en-US" sz="2400" dirty="0" err="1"/>
              <a:t>već</a:t>
            </a:r>
            <a:r>
              <a:rPr lang="en-US" sz="2400" dirty="0"/>
              <a:t> </a:t>
            </a:r>
            <a:r>
              <a:rPr lang="en-US" sz="2400" dirty="0" err="1"/>
              <a:t>treba</a:t>
            </a:r>
            <a:r>
              <a:rPr lang="en-US" sz="2400" dirty="0"/>
              <a:t> </a:t>
            </a:r>
            <a:r>
              <a:rPr lang="en-US" sz="2400" dirty="0" err="1"/>
              <a:t>prepisati</a:t>
            </a:r>
            <a:r>
              <a:rPr lang="en-US" sz="2400" dirty="0"/>
              <a:t> s </a:t>
            </a:r>
            <a:r>
              <a:rPr lang="en-US" sz="2400" dirty="0" err="1"/>
              <a:t>osobne</a:t>
            </a:r>
            <a:r>
              <a:rPr lang="en-US" sz="2400" dirty="0"/>
              <a:t> </a:t>
            </a:r>
            <a:r>
              <a:rPr lang="en-US" sz="2400" dirty="0" err="1"/>
              <a:t>odnosno</a:t>
            </a:r>
            <a:r>
              <a:rPr lang="en-US" sz="2400" dirty="0"/>
              <a:t> </a:t>
            </a:r>
            <a:r>
              <a:rPr lang="en-US" sz="2400" dirty="0" err="1"/>
              <a:t>unijeti</a:t>
            </a:r>
            <a:r>
              <a:rPr lang="en-US" sz="2400" dirty="0"/>
              <a:t> u </a:t>
            </a:r>
            <a:r>
              <a:rPr lang="en-US" sz="2400" dirty="0" err="1"/>
              <a:t>sustav</a:t>
            </a:r>
            <a:r>
              <a:rPr lang="en-US" sz="2400" dirty="0"/>
              <a:t> e-visitor </a:t>
            </a:r>
            <a:r>
              <a:rPr lang="en-US" sz="2400" dirty="0" err="1"/>
              <a:t>podatke</a:t>
            </a:r>
            <a:r>
              <a:rPr lang="en-US" sz="2400" dirty="0"/>
              <a:t> koji </a:t>
            </a:r>
            <a:r>
              <a:rPr lang="en-US" sz="2400" dirty="0" err="1"/>
              <a:t>su</a:t>
            </a:r>
            <a:r>
              <a:rPr lang="en-US" sz="2400" dirty="0"/>
              <a:t> </a:t>
            </a:r>
            <a:r>
              <a:rPr lang="en-US" sz="2400" dirty="0" err="1"/>
              <a:t>nužni</a:t>
            </a:r>
            <a:r>
              <a:rPr lang="en-US" sz="2400" dirty="0"/>
              <a:t>, </a:t>
            </a:r>
            <a:r>
              <a:rPr lang="en-US" sz="2400" dirty="0" err="1"/>
              <a:t>kad</a:t>
            </a:r>
            <a:r>
              <a:rPr lang="en-US" sz="2400" dirty="0"/>
              <a:t> </a:t>
            </a:r>
            <a:r>
              <a:rPr lang="en-US" sz="2400" dirty="0" err="1"/>
              <a:t>zaposlenik</a:t>
            </a:r>
            <a:r>
              <a:rPr lang="en-US" sz="2400" dirty="0"/>
              <a:t> </a:t>
            </a:r>
            <a:r>
              <a:rPr lang="en-US" sz="2400" dirty="0" err="1"/>
              <a:t>javno</a:t>
            </a:r>
            <a:r>
              <a:rPr lang="en-US" sz="2400" dirty="0"/>
              <a:t> </a:t>
            </a:r>
            <a:r>
              <a:rPr lang="en-US" sz="2400" dirty="0" err="1"/>
              <a:t>objavi</a:t>
            </a:r>
            <a:r>
              <a:rPr lang="en-US" sz="2400" dirty="0"/>
              <a:t> </a:t>
            </a:r>
            <a:r>
              <a:rPr lang="en-US" sz="2400" dirty="0" err="1"/>
              <a:t>osobne</a:t>
            </a:r>
            <a:r>
              <a:rPr lang="en-US" sz="2400" dirty="0"/>
              <a:t> </a:t>
            </a:r>
            <a:r>
              <a:rPr lang="en-US" sz="2400" dirty="0" err="1"/>
              <a:t>podatke</a:t>
            </a:r>
            <a:r>
              <a:rPr lang="en-US" sz="2400" dirty="0"/>
              <a:t> bez </a:t>
            </a:r>
            <a:r>
              <a:rPr lang="en-US" sz="2400" dirty="0" err="1"/>
              <a:t>pravne</a:t>
            </a:r>
            <a:r>
              <a:rPr lang="en-US" sz="2400" dirty="0"/>
              <a:t> </a:t>
            </a:r>
            <a:r>
              <a:rPr lang="en-US" sz="2400" dirty="0" err="1"/>
              <a:t>osnove</a:t>
            </a:r>
            <a:r>
              <a:rPr lang="en-US" sz="2400" dirty="0"/>
              <a:t>, </a:t>
            </a:r>
            <a:r>
              <a:rPr lang="en-US" sz="2400" dirty="0" err="1"/>
              <a:t>kad</a:t>
            </a:r>
            <a:r>
              <a:rPr lang="en-US" sz="2400" dirty="0"/>
              <a:t> </a:t>
            </a:r>
            <a:r>
              <a:rPr lang="en-US" sz="2400" dirty="0" err="1"/>
              <a:t>proslijedi</a:t>
            </a:r>
            <a:r>
              <a:rPr lang="en-US" sz="2400" dirty="0"/>
              <a:t> </a:t>
            </a:r>
            <a:r>
              <a:rPr lang="en-US" sz="2400" dirty="0" err="1"/>
              <a:t>osobne</a:t>
            </a:r>
            <a:r>
              <a:rPr lang="en-US" sz="2400" dirty="0"/>
              <a:t> </a:t>
            </a:r>
            <a:r>
              <a:rPr lang="en-US" sz="2400" dirty="0" err="1"/>
              <a:t>podatke</a:t>
            </a:r>
            <a:r>
              <a:rPr lang="en-US" sz="2400" dirty="0"/>
              <a:t> </a:t>
            </a:r>
            <a:r>
              <a:rPr lang="en-US" sz="2400" dirty="0" err="1"/>
              <a:t>neovlaštenim</a:t>
            </a:r>
            <a:r>
              <a:rPr lang="en-US" sz="2400" dirty="0"/>
              <a:t> </a:t>
            </a:r>
            <a:r>
              <a:rPr lang="en-US" sz="2400" dirty="0" err="1"/>
              <a:t>osobama</a:t>
            </a:r>
            <a:r>
              <a:rPr lang="en-US" sz="2400" dirty="0"/>
              <a:t>, </a:t>
            </a:r>
            <a:r>
              <a:rPr lang="en-US" sz="2400" dirty="0" err="1"/>
              <a:t>kad</a:t>
            </a:r>
            <a:r>
              <a:rPr lang="en-US" sz="2400" dirty="0"/>
              <a:t> </a:t>
            </a:r>
            <a:r>
              <a:rPr lang="en-US" sz="2400" dirty="0" err="1"/>
              <a:t>obrađuje</a:t>
            </a:r>
            <a:r>
              <a:rPr lang="en-US" sz="2400" dirty="0"/>
              <a:t> </a:t>
            </a:r>
            <a:r>
              <a:rPr lang="en-US" sz="2400" dirty="0" err="1"/>
              <a:t>osobne</a:t>
            </a:r>
            <a:r>
              <a:rPr lang="en-US" sz="2400" dirty="0"/>
              <a:t> </a:t>
            </a:r>
            <a:r>
              <a:rPr lang="en-US" sz="2400" dirty="0" err="1"/>
              <a:t>podatke</a:t>
            </a:r>
            <a:r>
              <a:rPr lang="en-US" sz="2400" dirty="0"/>
              <a:t>, a </a:t>
            </a:r>
            <a:r>
              <a:rPr lang="en-US" sz="2400" dirty="0" err="1"/>
              <a:t>ispitanike</a:t>
            </a:r>
            <a:r>
              <a:rPr lang="en-US" sz="2400" dirty="0"/>
              <a:t> </a:t>
            </a:r>
            <a:r>
              <a:rPr lang="en-US" sz="2400" dirty="0" err="1"/>
              <a:t>nije</a:t>
            </a:r>
            <a:r>
              <a:rPr lang="en-US" sz="2400" dirty="0"/>
              <a:t> </a:t>
            </a:r>
            <a:r>
              <a:rPr lang="en-US" sz="2400" dirty="0" err="1"/>
              <a:t>informirao</a:t>
            </a:r>
            <a:r>
              <a:rPr lang="en-US" sz="2400" dirty="0"/>
              <a:t> o </a:t>
            </a:r>
            <a:r>
              <a:rPr lang="en-US" sz="2400" dirty="0" err="1"/>
              <a:t>obradi</a:t>
            </a:r>
            <a:r>
              <a:rPr lang="en-US" sz="2400" dirty="0"/>
              <a:t> </a:t>
            </a:r>
            <a:r>
              <a:rPr lang="en-US" sz="2400" dirty="0" err="1"/>
              <a:t>njihovih</a:t>
            </a:r>
            <a:r>
              <a:rPr lang="en-US" sz="2400" dirty="0"/>
              <a:t> osobnih podataka </a:t>
            </a:r>
            <a:r>
              <a:rPr lang="en-US" sz="2400" dirty="0" err="1"/>
              <a:t>itd</a:t>
            </a:r>
            <a:r>
              <a:rPr lang="en-US" sz="2400" dirty="0"/>
              <a:t>.</a:t>
            </a:r>
          </a:p>
          <a:p>
            <a:pPr algn="just"/>
            <a:endParaRPr lang="en-US" sz="2400" dirty="0"/>
          </a:p>
          <a:p>
            <a:pPr algn="just"/>
            <a:r>
              <a:rPr lang="en-US" sz="2400" dirty="0"/>
              <a:t> </a:t>
            </a:r>
            <a:r>
              <a:rPr lang="en-US" sz="2400" dirty="0" err="1"/>
              <a:t>Iz</a:t>
            </a:r>
            <a:r>
              <a:rPr lang="en-US" sz="2400" dirty="0"/>
              <a:t> tog </a:t>
            </a:r>
            <a:r>
              <a:rPr lang="en-US" sz="2400" dirty="0" err="1"/>
              <a:t>razloga</a:t>
            </a:r>
            <a:r>
              <a:rPr lang="en-US" sz="2400" dirty="0"/>
              <a:t> </a:t>
            </a:r>
            <a:r>
              <a:rPr lang="en-US" sz="2400" dirty="0" err="1"/>
              <a:t>svaki</a:t>
            </a:r>
            <a:r>
              <a:rPr lang="en-US" sz="2400" dirty="0"/>
              <a:t> </a:t>
            </a:r>
            <a:r>
              <a:rPr lang="en-US" sz="2400" dirty="0" err="1"/>
              <a:t>zaposlenik</a:t>
            </a:r>
            <a:r>
              <a:rPr lang="en-US" sz="2400" dirty="0"/>
              <a:t> koji </a:t>
            </a:r>
            <a:r>
              <a:rPr lang="en-US" sz="2400" dirty="0" err="1"/>
              <a:t>obrađuje</a:t>
            </a:r>
            <a:r>
              <a:rPr lang="en-US" sz="2400" dirty="0"/>
              <a:t> </a:t>
            </a:r>
            <a:r>
              <a:rPr lang="en-US" sz="2400" dirty="0" err="1"/>
              <a:t>osobne</a:t>
            </a:r>
            <a:r>
              <a:rPr lang="en-US" sz="2400" dirty="0"/>
              <a:t> </a:t>
            </a:r>
            <a:r>
              <a:rPr lang="en-US" sz="2400" dirty="0" err="1"/>
              <a:t>podatke</a:t>
            </a:r>
            <a:r>
              <a:rPr lang="en-US" sz="2400" dirty="0"/>
              <a:t> mora </a:t>
            </a:r>
            <a:r>
              <a:rPr lang="en-US" sz="2400" dirty="0" err="1"/>
              <a:t>znati</a:t>
            </a:r>
            <a:r>
              <a:rPr lang="en-US" sz="2400" dirty="0"/>
              <a:t> koji je </a:t>
            </a:r>
            <a:r>
              <a:rPr lang="en-US" sz="2400" dirty="0" err="1"/>
              <a:t>pravni</a:t>
            </a:r>
            <a:r>
              <a:rPr lang="en-US" sz="2400" dirty="0"/>
              <a:t> </a:t>
            </a:r>
            <a:r>
              <a:rPr lang="en-US" sz="2400" dirty="0" err="1"/>
              <a:t>temelj</a:t>
            </a:r>
            <a:r>
              <a:rPr lang="en-US" sz="2400" dirty="0"/>
              <a:t> za </a:t>
            </a:r>
            <a:r>
              <a:rPr lang="en-US" sz="2400" dirty="0" err="1"/>
              <a:t>obradu</a:t>
            </a:r>
            <a:r>
              <a:rPr lang="en-US" sz="2400" dirty="0"/>
              <a:t> osobnih podataka </a:t>
            </a:r>
            <a:r>
              <a:rPr lang="en-US" sz="2400" dirty="0" err="1"/>
              <a:t>koje</a:t>
            </a:r>
            <a:r>
              <a:rPr lang="en-US" sz="2400" dirty="0"/>
              <a:t> </a:t>
            </a:r>
            <a:r>
              <a:rPr lang="en-US" sz="2400" dirty="0" err="1"/>
              <a:t>obrađuje</a:t>
            </a:r>
            <a:r>
              <a:rPr lang="en-US" sz="2400" dirty="0"/>
              <a:t>, </a:t>
            </a:r>
            <a:r>
              <a:rPr lang="en-US" sz="2400" dirty="0" err="1"/>
              <a:t>koja</a:t>
            </a:r>
            <a:r>
              <a:rPr lang="en-US" sz="2400" dirty="0"/>
              <a:t> je </a:t>
            </a:r>
            <a:r>
              <a:rPr lang="en-US" sz="2400" dirty="0" err="1"/>
              <a:t>svrha</a:t>
            </a:r>
            <a:r>
              <a:rPr lang="en-US" sz="2400" dirty="0"/>
              <a:t> </a:t>
            </a:r>
            <a:r>
              <a:rPr lang="en-US" sz="2400" dirty="0" err="1"/>
              <a:t>te</a:t>
            </a:r>
            <a:r>
              <a:rPr lang="en-US" sz="2400" dirty="0"/>
              <a:t> </a:t>
            </a:r>
            <a:r>
              <a:rPr lang="en-US" sz="2400" dirty="0" err="1"/>
              <a:t>obrade</a:t>
            </a:r>
            <a:r>
              <a:rPr lang="en-US" sz="2400" dirty="0"/>
              <a:t> </a:t>
            </a:r>
            <a:r>
              <a:rPr lang="en-US" sz="2400" dirty="0" err="1"/>
              <a:t>te</a:t>
            </a:r>
            <a:r>
              <a:rPr lang="en-US" sz="2400" dirty="0"/>
              <a:t> </a:t>
            </a:r>
            <a:r>
              <a:rPr lang="en-US" sz="2400" dirty="0" err="1"/>
              <a:t>na</a:t>
            </a:r>
            <a:r>
              <a:rPr lang="en-US" sz="2400" dirty="0"/>
              <a:t> </a:t>
            </a:r>
            <a:r>
              <a:rPr lang="en-US" sz="2400" dirty="0" err="1"/>
              <a:t>upit</a:t>
            </a:r>
            <a:r>
              <a:rPr lang="en-US" sz="2400" dirty="0"/>
              <a:t> </a:t>
            </a:r>
            <a:r>
              <a:rPr lang="en-US" sz="2400" dirty="0" err="1"/>
              <a:t>ispitanika</a:t>
            </a:r>
            <a:r>
              <a:rPr lang="en-US" sz="2400" dirty="0"/>
              <a:t> mora </a:t>
            </a:r>
            <a:r>
              <a:rPr lang="en-US" sz="2400" dirty="0" err="1"/>
              <a:t>biti</a:t>
            </a:r>
            <a:r>
              <a:rPr lang="en-US" sz="2400" dirty="0"/>
              <a:t> u </a:t>
            </a:r>
            <a:r>
              <a:rPr lang="en-US" sz="2400" dirty="0" err="1"/>
              <a:t>stanju</a:t>
            </a:r>
            <a:r>
              <a:rPr lang="en-US" sz="2400" dirty="0"/>
              <a:t> </a:t>
            </a:r>
            <a:r>
              <a:rPr lang="en-US" sz="2400" dirty="0" err="1"/>
              <a:t>dati</a:t>
            </a:r>
            <a:r>
              <a:rPr lang="en-US" sz="2400" dirty="0"/>
              <a:t> </a:t>
            </a:r>
            <a:r>
              <a:rPr lang="en-US" sz="2400" dirty="0" err="1"/>
              <a:t>tražene</a:t>
            </a:r>
            <a:r>
              <a:rPr lang="en-US" sz="2400" dirty="0"/>
              <a:t> </a:t>
            </a:r>
            <a:r>
              <a:rPr lang="en-US" sz="2400" dirty="0" err="1"/>
              <a:t>informacije</a:t>
            </a:r>
            <a:r>
              <a:rPr lang="en-US" sz="2400" dirty="0"/>
              <a:t>.</a:t>
            </a:r>
          </a:p>
          <a:p>
            <a:pPr algn="just"/>
            <a:endParaRPr lang="en-US" sz="2400" dirty="0"/>
          </a:p>
          <a:p>
            <a:pPr algn="just"/>
            <a:r>
              <a:rPr lang="en-US" sz="2400" b="1" dirty="0"/>
              <a:t>POSLJEDICE NEZNANJA I NEZAKONITE OBRADE OSOBNIH PODATAKA?</a:t>
            </a:r>
          </a:p>
        </p:txBody>
      </p:sp>
    </p:spTree>
    <p:extLst>
      <p:ext uri="{BB962C8B-B14F-4D97-AF65-F5344CB8AC3E}">
        <p14:creationId xmlns:p14="http://schemas.microsoft.com/office/powerpoint/2010/main" val="3666948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TextBox 5">
            <a:extLst>
              <a:ext uri="{FF2B5EF4-FFF2-40B4-BE49-F238E27FC236}">
                <a16:creationId xmlns:a16="http://schemas.microsoft.com/office/drawing/2014/main" id="{7DFCED15-0B3E-31BC-2C48-D955972D266A}"/>
              </a:ext>
            </a:extLst>
          </p:cNvPr>
          <p:cNvSpPr txBox="1"/>
          <p:nvPr/>
        </p:nvSpPr>
        <p:spPr>
          <a:xfrm>
            <a:off x="700359" y="2860693"/>
            <a:ext cx="4869180" cy="1569660"/>
          </a:xfrm>
          <a:prstGeom prst="rect">
            <a:avLst/>
          </a:prstGeom>
          <a:noFill/>
        </p:spPr>
        <p:txBody>
          <a:bodyPr wrap="square">
            <a:spAutoFit/>
          </a:bodyPr>
          <a:lstStyle/>
          <a:p>
            <a:r>
              <a:rPr lang="en-US" sz="3200" b="1" dirty="0">
                <a:solidFill>
                  <a:schemeClr val="bg1"/>
                </a:solidFill>
              </a:rPr>
              <a:t>“</a:t>
            </a:r>
            <a:r>
              <a:rPr lang="en-US" sz="3200" b="1" dirty="0" err="1">
                <a:solidFill>
                  <a:schemeClr val="bg1"/>
                </a:solidFill>
              </a:rPr>
              <a:t>Kako</a:t>
            </a:r>
            <a:r>
              <a:rPr lang="en-US" sz="3200" b="1" dirty="0">
                <a:solidFill>
                  <a:schemeClr val="bg1"/>
                </a:solidFill>
              </a:rPr>
              <a:t> </a:t>
            </a:r>
            <a:r>
              <a:rPr lang="en-US" sz="3200" b="1" dirty="0" err="1">
                <a:solidFill>
                  <a:schemeClr val="bg1"/>
                </a:solidFill>
              </a:rPr>
              <a:t>zaposlenicima</a:t>
            </a:r>
            <a:r>
              <a:rPr lang="en-US" sz="3200" b="1" dirty="0">
                <a:solidFill>
                  <a:schemeClr val="bg1"/>
                </a:solidFill>
              </a:rPr>
              <a:t> </a:t>
            </a:r>
            <a:r>
              <a:rPr lang="en-US" sz="3200" b="1" dirty="0" err="1">
                <a:solidFill>
                  <a:schemeClr val="bg1"/>
                </a:solidFill>
              </a:rPr>
              <a:t>objasniti</a:t>
            </a:r>
            <a:r>
              <a:rPr lang="en-US" sz="3200" b="1" dirty="0">
                <a:solidFill>
                  <a:schemeClr val="bg1"/>
                </a:solidFill>
              </a:rPr>
              <a:t> </a:t>
            </a:r>
            <a:r>
              <a:rPr lang="en-US" sz="3200" b="1" dirty="0" err="1">
                <a:solidFill>
                  <a:schemeClr val="bg1"/>
                </a:solidFill>
              </a:rPr>
              <a:t>zašto</a:t>
            </a:r>
            <a:r>
              <a:rPr lang="en-US" sz="3200" b="1" dirty="0">
                <a:solidFill>
                  <a:schemeClr val="bg1"/>
                </a:solidFill>
              </a:rPr>
              <a:t> je </a:t>
            </a:r>
            <a:r>
              <a:rPr lang="en-US" sz="3200" b="1" dirty="0" err="1">
                <a:solidFill>
                  <a:schemeClr val="bg1"/>
                </a:solidFill>
              </a:rPr>
              <a:t>važna</a:t>
            </a:r>
            <a:r>
              <a:rPr lang="en-US" sz="3200" b="1" dirty="0">
                <a:solidFill>
                  <a:schemeClr val="bg1"/>
                </a:solidFill>
              </a:rPr>
              <a:t> </a:t>
            </a:r>
            <a:r>
              <a:rPr lang="en-US" sz="3200" b="1" dirty="0" err="1">
                <a:solidFill>
                  <a:schemeClr val="bg1"/>
                </a:solidFill>
              </a:rPr>
              <a:t>zaštita</a:t>
            </a:r>
            <a:r>
              <a:rPr lang="en-US" sz="3200" b="1" dirty="0">
                <a:solidFill>
                  <a:schemeClr val="bg1"/>
                </a:solidFill>
              </a:rPr>
              <a:t> osobnih podataka?”</a:t>
            </a:r>
          </a:p>
        </p:txBody>
      </p:sp>
      <p:pic>
        <p:nvPicPr>
          <p:cNvPr id="1026" name="Picture 2">
            <a:extLst>
              <a:ext uri="{FF2B5EF4-FFF2-40B4-BE49-F238E27FC236}">
                <a16:creationId xmlns:a16="http://schemas.microsoft.com/office/drawing/2014/main" id="{D02E1A66-6273-6FE6-CA8F-2376418C7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74" y="1554480"/>
            <a:ext cx="6972257" cy="46104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67D25B-5835-B7C4-885D-6ECD0C52BBD3}"/>
              </a:ext>
            </a:extLst>
          </p:cNvPr>
          <p:cNvSpPr txBox="1"/>
          <p:nvPr/>
        </p:nvSpPr>
        <p:spPr>
          <a:xfrm>
            <a:off x="7494771" y="1086572"/>
            <a:ext cx="4357595" cy="5078313"/>
          </a:xfrm>
          <a:prstGeom prst="rect">
            <a:avLst/>
          </a:prstGeom>
          <a:noFill/>
        </p:spPr>
        <p:txBody>
          <a:bodyPr wrap="square" rtlCol="0">
            <a:spAutoFit/>
          </a:bodyPr>
          <a:lstStyle/>
          <a:p>
            <a:r>
              <a:rPr lang="en-US" sz="3600" b="1" dirty="0"/>
              <a:t>PRIJAVA AZOP-u I VISOKE NOVČANE KAZNE!</a:t>
            </a:r>
          </a:p>
          <a:p>
            <a:endParaRPr lang="en-US" sz="3600" b="1" dirty="0"/>
          </a:p>
          <a:p>
            <a:r>
              <a:rPr lang="en-US" sz="3600" dirty="0"/>
              <a:t>AZOP je </a:t>
            </a:r>
            <a:r>
              <a:rPr lang="en-US" sz="3600" dirty="0" err="1"/>
              <a:t>dosad</a:t>
            </a:r>
            <a:r>
              <a:rPr lang="en-US" sz="3600" dirty="0"/>
              <a:t> </a:t>
            </a:r>
            <a:r>
              <a:rPr lang="en-US" sz="3600" dirty="0" err="1"/>
              <a:t>izrekao</a:t>
            </a:r>
            <a:r>
              <a:rPr lang="en-US" sz="3600" dirty="0"/>
              <a:t> 56 </a:t>
            </a:r>
            <a:r>
              <a:rPr lang="en-US" sz="3600" dirty="0" err="1"/>
              <a:t>upravnih</a:t>
            </a:r>
            <a:r>
              <a:rPr lang="en-US" sz="3600" dirty="0"/>
              <a:t> </a:t>
            </a:r>
            <a:r>
              <a:rPr lang="en-US" sz="3600" dirty="0" err="1"/>
              <a:t>novčanih</a:t>
            </a:r>
            <a:r>
              <a:rPr lang="en-US" sz="3600" dirty="0"/>
              <a:t> </a:t>
            </a:r>
            <a:r>
              <a:rPr lang="en-US" sz="3600" dirty="0" err="1"/>
              <a:t>kazni</a:t>
            </a:r>
            <a:r>
              <a:rPr lang="en-US" sz="3600" dirty="0"/>
              <a:t> u </a:t>
            </a:r>
            <a:r>
              <a:rPr lang="en-US" sz="3600" dirty="0" err="1"/>
              <a:t>ukupnom</a:t>
            </a:r>
            <a:r>
              <a:rPr lang="en-US" sz="3600" dirty="0"/>
              <a:t> </a:t>
            </a:r>
            <a:r>
              <a:rPr lang="en-US" sz="3600" dirty="0" err="1"/>
              <a:t>iznosu</a:t>
            </a:r>
            <a:r>
              <a:rPr lang="en-US" sz="3600" dirty="0"/>
              <a:t> od 9.094.906,57 €</a:t>
            </a:r>
            <a:endParaRPr lang="en-US" sz="3600" b="1" dirty="0"/>
          </a:p>
        </p:txBody>
      </p:sp>
    </p:spTree>
    <p:extLst>
      <p:ext uri="{BB962C8B-B14F-4D97-AF65-F5344CB8AC3E}">
        <p14:creationId xmlns:p14="http://schemas.microsoft.com/office/powerpoint/2010/main" val="5505094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474E8-ABA8-021D-999E-C645AFBE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082" y="129865"/>
            <a:ext cx="1715983" cy="764370"/>
          </a:xfrm>
          <a:prstGeom prst="rect">
            <a:avLst/>
          </a:prstGeom>
        </p:spPr>
      </p:pic>
      <p:sp>
        <p:nvSpPr>
          <p:cNvPr id="9" name="Rectangle 8">
            <a:extLst>
              <a:ext uri="{FF2B5EF4-FFF2-40B4-BE49-F238E27FC236}">
                <a16:creationId xmlns:a16="http://schemas.microsoft.com/office/drawing/2014/main" id="{480A2094-8B1F-06AD-D7EC-AB71B2AA4337}"/>
              </a:ext>
            </a:extLst>
          </p:cNvPr>
          <p:cNvSpPr/>
          <p:nvPr/>
        </p:nvSpPr>
        <p:spPr>
          <a:xfrm>
            <a:off x="4354286" y="87089"/>
            <a:ext cx="3951514" cy="71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 name="Picture 9">
            <a:extLst>
              <a:ext uri="{FF2B5EF4-FFF2-40B4-BE49-F238E27FC236}">
                <a16:creationId xmlns:a16="http://schemas.microsoft.com/office/drawing/2014/main" id="{A3BA28A1-4FE0-C4E2-7B1E-CD6532378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022" y="129865"/>
            <a:ext cx="2168433" cy="558536"/>
          </a:xfrm>
          <a:prstGeom prst="rect">
            <a:avLst/>
          </a:prstGeom>
        </p:spPr>
      </p:pic>
      <p:sp>
        <p:nvSpPr>
          <p:cNvPr id="6" name="TextBox 5">
            <a:extLst>
              <a:ext uri="{FF2B5EF4-FFF2-40B4-BE49-F238E27FC236}">
                <a16:creationId xmlns:a16="http://schemas.microsoft.com/office/drawing/2014/main" id="{7DFCED15-0B3E-31BC-2C48-D955972D266A}"/>
              </a:ext>
            </a:extLst>
          </p:cNvPr>
          <p:cNvSpPr txBox="1"/>
          <p:nvPr/>
        </p:nvSpPr>
        <p:spPr>
          <a:xfrm>
            <a:off x="700359" y="2860693"/>
            <a:ext cx="4869180" cy="1569660"/>
          </a:xfrm>
          <a:prstGeom prst="rect">
            <a:avLst/>
          </a:prstGeom>
          <a:noFill/>
        </p:spPr>
        <p:txBody>
          <a:bodyPr wrap="square">
            <a:spAutoFit/>
          </a:bodyPr>
          <a:lstStyle/>
          <a:p>
            <a:r>
              <a:rPr lang="en-US" sz="3200" b="1" dirty="0">
                <a:solidFill>
                  <a:schemeClr val="bg1"/>
                </a:solidFill>
              </a:rPr>
              <a:t>“</a:t>
            </a:r>
            <a:r>
              <a:rPr lang="en-US" sz="3200" b="1" dirty="0" err="1">
                <a:solidFill>
                  <a:schemeClr val="bg1"/>
                </a:solidFill>
              </a:rPr>
              <a:t>Kako</a:t>
            </a:r>
            <a:r>
              <a:rPr lang="en-US" sz="3200" b="1" dirty="0">
                <a:solidFill>
                  <a:schemeClr val="bg1"/>
                </a:solidFill>
              </a:rPr>
              <a:t> </a:t>
            </a:r>
            <a:r>
              <a:rPr lang="en-US" sz="3200" b="1" dirty="0" err="1">
                <a:solidFill>
                  <a:schemeClr val="bg1"/>
                </a:solidFill>
              </a:rPr>
              <a:t>zaposlenicima</a:t>
            </a:r>
            <a:r>
              <a:rPr lang="en-US" sz="3200" b="1" dirty="0">
                <a:solidFill>
                  <a:schemeClr val="bg1"/>
                </a:solidFill>
              </a:rPr>
              <a:t> </a:t>
            </a:r>
            <a:r>
              <a:rPr lang="en-US" sz="3200" b="1" dirty="0" err="1">
                <a:solidFill>
                  <a:schemeClr val="bg1"/>
                </a:solidFill>
              </a:rPr>
              <a:t>objasniti</a:t>
            </a:r>
            <a:r>
              <a:rPr lang="en-US" sz="3200" b="1" dirty="0">
                <a:solidFill>
                  <a:schemeClr val="bg1"/>
                </a:solidFill>
              </a:rPr>
              <a:t> </a:t>
            </a:r>
            <a:r>
              <a:rPr lang="en-US" sz="3200" b="1" dirty="0" err="1">
                <a:solidFill>
                  <a:schemeClr val="bg1"/>
                </a:solidFill>
              </a:rPr>
              <a:t>zašto</a:t>
            </a:r>
            <a:r>
              <a:rPr lang="en-US" sz="3200" b="1" dirty="0">
                <a:solidFill>
                  <a:schemeClr val="bg1"/>
                </a:solidFill>
              </a:rPr>
              <a:t> je </a:t>
            </a:r>
            <a:r>
              <a:rPr lang="en-US" sz="3200" b="1" dirty="0" err="1">
                <a:solidFill>
                  <a:schemeClr val="bg1"/>
                </a:solidFill>
              </a:rPr>
              <a:t>važna</a:t>
            </a:r>
            <a:r>
              <a:rPr lang="en-US" sz="3200" b="1" dirty="0">
                <a:solidFill>
                  <a:schemeClr val="bg1"/>
                </a:solidFill>
              </a:rPr>
              <a:t> </a:t>
            </a:r>
            <a:r>
              <a:rPr lang="en-US" sz="3200" b="1" dirty="0" err="1">
                <a:solidFill>
                  <a:schemeClr val="bg1"/>
                </a:solidFill>
              </a:rPr>
              <a:t>zaštita</a:t>
            </a:r>
            <a:r>
              <a:rPr lang="en-US" sz="3200" b="1" dirty="0">
                <a:solidFill>
                  <a:schemeClr val="bg1"/>
                </a:solidFill>
              </a:rPr>
              <a:t> osobnih podataka?”</a:t>
            </a:r>
          </a:p>
        </p:txBody>
      </p:sp>
      <p:sp>
        <p:nvSpPr>
          <p:cNvPr id="12" name="TextBox 11">
            <a:extLst>
              <a:ext uri="{FF2B5EF4-FFF2-40B4-BE49-F238E27FC236}">
                <a16:creationId xmlns:a16="http://schemas.microsoft.com/office/drawing/2014/main" id="{038450F4-5131-8AB7-A3E0-4099290452D4}"/>
              </a:ext>
            </a:extLst>
          </p:cNvPr>
          <p:cNvSpPr txBox="1"/>
          <p:nvPr/>
        </p:nvSpPr>
        <p:spPr>
          <a:xfrm>
            <a:off x="395150" y="1164868"/>
            <a:ext cx="11258915" cy="6991850"/>
          </a:xfrm>
          <a:prstGeom prst="rect">
            <a:avLst/>
          </a:prstGeom>
          <a:noFill/>
        </p:spPr>
        <p:txBody>
          <a:bodyPr wrap="square">
            <a:spAutoFit/>
          </a:bodyPr>
          <a:lstStyle/>
          <a:p>
            <a:pPr algn="just"/>
            <a:r>
              <a:rPr lang="en-US" sz="2400" b="1" dirty="0" err="1">
                <a:latin typeface="Aptos" panose="020B0004020202020204" pitchFamily="34" charset="0"/>
              </a:rPr>
              <a:t>Živimo</a:t>
            </a:r>
            <a:r>
              <a:rPr lang="en-US" sz="2400" b="1" dirty="0">
                <a:latin typeface="Aptos" panose="020B0004020202020204" pitchFamily="34" charset="0"/>
              </a:rPr>
              <a:t> u </a:t>
            </a:r>
            <a:r>
              <a:rPr lang="en-US" sz="2400" b="1" dirty="0" err="1">
                <a:latin typeface="Aptos" panose="020B0004020202020204" pitchFamily="34" charset="0"/>
              </a:rPr>
              <a:t>digitalno</a:t>
            </a:r>
            <a:r>
              <a:rPr lang="en-US" sz="2400" b="1" dirty="0">
                <a:latin typeface="Aptos" panose="020B0004020202020204" pitchFamily="34" charset="0"/>
              </a:rPr>
              <a:t> </a:t>
            </a:r>
            <a:r>
              <a:rPr lang="en-US" sz="2400" b="1" dirty="0" err="1">
                <a:latin typeface="Aptos" panose="020B0004020202020204" pitchFamily="34" charset="0"/>
              </a:rPr>
              <a:t>doba</a:t>
            </a:r>
            <a:r>
              <a:rPr lang="en-US" sz="2400" b="1" dirty="0">
                <a:latin typeface="Aptos" panose="020B0004020202020204" pitchFamily="34" charset="0"/>
              </a:rPr>
              <a:t>. Do </a:t>
            </a:r>
            <a:r>
              <a:rPr lang="en-US" sz="2400" b="1" dirty="0" err="1">
                <a:latin typeface="Aptos" panose="020B0004020202020204" pitchFamily="34" charset="0"/>
              </a:rPr>
              <a:t>velikog</a:t>
            </a:r>
            <a:r>
              <a:rPr lang="en-US" sz="2400" b="1" dirty="0">
                <a:latin typeface="Aptos" panose="020B0004020202020204" pitchFamily="34" charset="0"/>
              </a:rPr>
              <a:t> </a:t>
            </a:r>
            <a:r>
              <a:rPr lang="en-US" sz="2400" b="1" dirty="0" err="1">
                <a:latin typeface="Aptos" panose="020B0004020202020204" pitchFamily="34" charset="0"/>
              </a:rPr>
              <a:t>broja</a:t>
            </a:r>
            <a:r>
              <a:rPr lang="en-US" sz="2400" b="1" dirty="0">
                <a:latin typeface="Aptos" panose="020B0004020202020204" pitchFamily="34" charset="0"/>
              </a:rPr>
              <a:t> </a:t>
            </a:r>
            <a:r>
              <a:rPr lang="en-US" sz="2400" b="1" dirty="0" err="1">
                <a:latin typeface="Aptos" panose="020B0004020202020204" pitchFamily="34" charset="0"/>
              </a:rPr>
              <a:t>povreda</a:t>
            </a:r>
            <a:r>
              <a:rPr lang="en-US" sz="2400" b="1" dirty="0">
                <a:latin typeface="Aptos" panose="020B0004020202020204" pitchFamily="34" charset="0"/>
              </a:rPr>
              <a:t> </a:t>
            </a:r>
            <a:r>
              <a:rPr lang="en-US" sz="2400" b="1" dirty="0" err="1">
                <a:latin typeface="Aptos" panose="020B0004020202020204" pitchFamily="34" charset="0"/>
              </a:rPr>
              <a:t>dolazi</a:t>
            </a:r>
            <a:r>
              <a:rPr lang="en-US" sz="2400" b="1" dirty="0">
                <a:latin typeface="Aptos" panose="020B0004020202020204" pitchFamily="34" charset="0"/>
              </a:rPr>
              <a:t> i </a:t>
            </a:r>
            <a:r>
              <a:rPr lang="en-US" sz="2400" b="1" dirty="0" err="1">
                <a:latin typeface="Aptos" panose="020B0004020202020204" pitchFamily="34" charset="0"/>
              </a:rPr>
              <a:t>zbog</a:t>
            </a:r>
            <a:r>
              <a:rPr lang="en-US" sz="2400" b="1" dirty="0">
                <a:latin typeface="Aptos" panose="020B0004020202020204" pitchFamily="34" charset="0"/>
              </a:rPr>
              <a:t> </a:t>
            </a:r>
            <a:r>
              <a:rPr lang="en-US" sz="2400" b="1" dirty="0" err="1">
                <a:latin typeface="Aptos" panose="020B0004020202020204" pitchFamily="34" charset="0"/>
              </a:rPr>
              <a:t>nepoduzimanja</a:t>
            </a:r>
            <a:r>
              <a:rPr lang="en-US" sz="2400" b="1" dirty="0">
                <a:latin typeface="Aptos" panose="020B0004020202020204" pitchFamily="34" charset="0"/>
              </a:rPr>
              <a:t> </a:t>
            </a:r>
            <a:r>
              <a:rPr lang="en-US" sz="2400" b="1" dirty="0" err="1">
                <a:latin typeface="Aptos" panose="020B0004020202020204" pitchFamily="34" charset="0"/>
              </a:rPr>
              <a:t>odgovarajućih</a:t>
            </a:r>
            <a:r>
              <a:rPr lang="en-US" sz="2400" b="1" dirty="0">
                <a:latin typeface="Aptos" panose="020B0004020202020204" pitchFamily="34" charset="0"/>
              </a:rPr>
              <a:t> </a:t>
            </a:r>
            <a:r>
              <a:rPr lang="en-US" sz="2400" b="1" dirty="0" err="1">
                <a:latin typeface="Aptos" panose="020B0004020202020204" pitchFamily="34" charset="0"/>
              </a:rPr>
              <a:t>tehničkih</a:t>
            </a:r>
            <a:r>
              <a:rPr lang="en-US" sz="2400" b="1" dirty="0">
                <a:latin typeface="Aptos" panose="020B0004020202020204" pitchFamily="34" charset="0"/>
              </a:rPr>
              <a:t> </a:t>
            </a:r>
            <a:r>
              <a:rPr lang="en-US" sz="2400" b="1" dirty="0" err="1">
                <a:latin typeface="Aptos" panose="020B0004020202020204" pitchFamily="34" charset="0"/>
              </a:rPr>
              <a:t>mjera</a:t>
            </a:r>
            <a:r>
              <a:rPr lang="en-US" sz="2400" b="1" dirty="0">
                <a:latin typeface="Aptos" panose="020B0004020202020204" pitchFamily="34" charset="0"/>
              </a:rPr>
              <a:t> </a:t>
            </a:r>
            <a:r>
              <a:rPr lang="en-US" sz="2400" b="1" dirty="0" err="1">
                <a:latin typeface="Aptos" panose="020B0004020202020204" pitchFamily="34" charset="0"/>
              </a:rPr>
              <a:t>potrebnih</a:t>
            </a:r>
            <a:r>
              <a:rPr lang="en-US" sz="2400" b="1" dirty="0">
                <a:latin typeface="Aptos" panose="020B0004020202020204" pitchFamily="34" charset="0"/>
              </a:rPr>
              <a:t> </a:t>
            </a:r>
            <a:r>
              <a:rPr lang="en-US" sz="2400" b="1" dirty="0" err="1">
                <a:latin typeface="Aptos" panose="020B0004020202020204" pitchFamily="34" charset="0"/>
              </a:rPr>
              <a:t>kako</a:t>
            </a:r>
            <a:r>
              <a:rPr lang="en-US" sz="2400" b="1" dirty="0">
                <a:latin typeface="Aptos" panose="020B0004020202020204" pitchFamily="34" charset="0"/>
              </a:rPr>
              <a:t> bi se </a:t>
            </a:r>
            <a:r>
              <a:rPr lang="en-US" sz="2400" b="1" dirty="0" err="1">
                <a:latin typeface="Aptos" panose="020B0004020202020204" pitchFamily="34" charset="0"/>
              </a:rPr>
              <a:t>osigurala</a:t>
            </a:r>
            <a:r>
              <a:rPr lang="en-US" sz="2400" b="1" dirty="0">
                <a:latin typeface="Aptos" panose="020B0004020202020204" pitchFamily="34" charset="0"/>
              </a:rPr>
              <a:t> </a:t>
            </a:r>
            <a:r>
              <a:rPr lang="en-US" sz="2400" b="1" dirty="0" err="1">
                <a:latin typeface="Aptos" panose="020B0004020202020204" pitchFamily="34" charset="0"/>
              </a:rPr>
              <a:t>sigurnost</a:t>
            </a:r>
            <a:r>
              <a:rPr lang="en-US" sz="2400" b="1" dirty="0">
                <a:latin typeface="Aptos" panose="020B0004020202020204" pitchFamily="34" charset="0"/>
              </a:rPr>
              <a:t> osobnih podataka.</a:t>
            </a:r>
          </a:p>
          <a:p>
            <a:pPr algn="just"/>
            <a:endParaRPr lang="en-US" sz="2400" b="1" dirty="0">
              <a:latin typeface="Aptos" panose="020B0004020202020204" pitchFamily="34" charset="0"/>
            </a:endParaRPr>
          </a:p>
          <a:p>
            <a:pPr algn="just"/>
            <a:r>
              <a:rPr lang="en-US" sz="2400" b="1" dirty="0">
                <a:latin typeface="Aptos" panose="020B0004020202020204" pitchFamily="34" charset="0"/>
              </a:rPr>
              <a:t>NEKE OD OPASNOSTI:</a:t>
            </a:r>
          </a:p>
          <a:p>
            <a:pPr marL="0" marR="0">
              <a:lnSpc>
                <a:spcPct val="107000"/>
              </a:lnSpc>
              <a:spcBef>
                <a:spcPts val="0"/>
              </a:spcBef>
              <a:spcAft>
                <a:spcPts val="800"/>
              </a:spcAft>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1.  Malware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zlonamjerni</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softver</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programi</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dizajnirani</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da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oštete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neovlašteno</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pristupe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računalnom</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sustavu</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ili</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podacima</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Primjeri</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uključuju</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viruse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crve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trojance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i spyware.</a:t>
            </a:r>
          </a:p>
          <a:p>
            <a:pPr marL="0" marR="0">
              <a:lnSpc>
                <a:spcPct val="107000"/>
              </a:lnSpc>
              <a:spcBef>
                <a:spcPts val="0"/>
              </a:spcBef>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2 . Phishing: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oblik</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napada</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kojem</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se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korisnici</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lažno</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uvjeravaju</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da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otkriju</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osobne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podatke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poput</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korisničkih</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imena</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lozinki</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i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kreditnih</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err="1">
                <a:effectLst/>
                <a:latin typeface="Aptos" panose="020B0004020202020204" pitchFamily="34" charset="0"/>
                <a:ea typeface="Aptos" panose="020B0004020202020204" pitchFamily="34" charset="0"/>
                <a:cs typeface="Times New Roman" panose="02020603050405020304" pitchFamily="18" charset="0"/>
              </a:rPr>
              <a:t>kartica</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endParaRPr lang="en-US" sz="2400" b="1" dirty="0">
              <a:latin typeface="Aptos" panose="020B0004020202020204" pitchFamily="34" charset="0"/>
            </a:endParaRPr>
          </a:p>
          <a:p>
            <a:pPr algn="just"/>
            <a:endParaRPr lang="en-US" sz="2400" b="1" dirty="0"/>
          </a:p>
          <a:p>
            <a:pPr algn="just"/>
            <a:endParaRPr lang="en-US" sz="2400" b="1" dirty="0"/>
          </a:p>
          <a:p>
            <a:pPr algn="just"/>
            <a:endParaRPr lang="en-US" sz="2400" b="1" dirty="0"/>
          </a:p>
        </p:txBody>
      </p:sp>
    </p:spTree>
    <p:extLst>
      <p:ext uri="{BB962C8B-B14F-4D97-AF65-F5344CB8AC3E}">
        <p14:creationId xmlns:p14="http://schemas.microsoft.com/office/powerpoint/2010/main" val="1868077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0292" y="3212590"/>
            <a:ext cx="4393692" cy="3573779"/>
          </a:xfrm>
          <a:prstGeom prst="rect">
            <a:avLst/>
          </a:prstGeom>
        </p:spPr>
      </p:pic>
      <p:pic>
        <p:nvPicPr>
          <p:cNvPr id="3" name="object 3"/>
          <p:cNvPicPr/>
          <p:nvPr/>
        </p:nvPicPr>
        <p:blipFill>
          <a:blip r:embed="rId3" cstate="print"/>
          <a:stretch>
            <a:fillRect/>
          </a:stretch>
        </p:blipFill>
        <p:spPr>
          <a:xfrm>
            <a:off x="4680203" y="88392"/>
            <a:ext cx="3357372" cy="3898391"/>
          </a:xfrm>
          <a:prstGeom prst="rect">
            <a:avLst/>
          </a:prstGeom>
        </p:spPr>
      </p:pic>
      <p:grpSp>
        <p:nvGrpSpPr>
          <p:cNvPr id="4" name="object 4"/>
          <p:cNvGrpSpPr/>
          <p:nvPr/>
        </p:nvGrpSpPr>
        <p:grpSpPr>
          <a:xfrm>
            <a:off x="12192" y="120395"/>
            <a:ext cx="12179935" cy="6737984"/>
            <a:chOff x="12192" y="120395"/>
            <a:chExt cx="12179935" cy="6737984"/>
          </a:xfrm>
        </p:grpSpPr>
        <p:pic>
          <p:nvPicPr>
            <p:cNvPr id="5" name="object 5"/>
            <p:cNvPicPr/>
            <p:nvPr/>
          </p:nvPicPr>
          <p:blipFill>
            <a:blip r:embed="rId4" cstate="print"/>
            <a:stretch>
              <a:fillRect/>
            </a:stretch>
          </p:blipFill>
          <p:spPr>
            <a:xfrm>
              <a:off x="8324050" y="155447"/>
              <a:ext cx="3800946" cy="3523488"/>
            </a:xfrm>
            <a:prstGeom prst="rect">
              <a:avLst/>
            </a:prstGeom>
          </p:spPr>
        </p:pic>
        <p:pic>
          <p:nvPicPr>
            <p:cNvPr id="6" name="object 6"/>
            <p:cNvPicPr/>
            <p:nvPr/>
          </p:nvPicPr>
          <p:blipFill>
            <a:blip r:embed="rId5" cstate="print"/>
            <a:stretch>
              <a:fillRect/>
            </a:stretch>
          </p:blipFill>
          <p:spPr>
            <a:xfrm>
              <a:off x="4219955" y="3177540"/>
              <a:ext cx="4530852" cy="3560061"/>
            </a:xfrm>
            <a:prstGeom prst="rect">
              <a:avLst/>
            </a:prstGeom>
          </p:spPr>
        </p:pic>
        <p:pic>
          <p:nvPicPr>
            <p:cNvPr id="7" name="object 7"/>
            <p:cNvPicPr/>
            <p:nvPr/>
          </p:nvPicPr>
          <p:blipFill>
            <a:blip r:embed="rId6" cstate="print"/>
            <a:stretch>
              <a:fillRect/>
            </a:stretch>
          </p:blipFill>
          <p:spPr>
            <a:xfrm>
              <a:off x="12192" y="120395"/>
              <a:ext cx="4680203" cy="2999231"/>
            </a:xfrm>
            <a:prstGeom prst="rect">
              <a:avLst/>
            </a:prstGeom>
          </p:spPr>
        </p:pic>
        <p:pic>
          <p:nvPicPr>
            <p:cNvPr id="8" name="object 8"/>
            <p:cNvPicPr/>
            <p:nvPr/>
          </p:nvPicPr>
          <p:blipFill>
            <a:blip r:embed="rId7" cstate="print"/>
            <a:stretch>
              <a:fillRect/>
            </a:stretch>
          </p:blipFill>
          <p:spPr>
            <a:xfrm>
              <a:off x="8346947" y="3976115"/>
              <a:ext cx="3845052" cy="2881882"/>
            </a:xfrm>
            <a:prstGeom prst="rect">
              <a:avLst/>
            </a:prstGeom>
          </p:spPr>
        </p:pic>
      </p:grpSp>
    </p:spTree>
    <p:extLst>
      <p:ext uri="{BB962C8B-B14F-4D97-AF65-F5344CB8AC3E}">
        <p14:creationId xmlns:p14="http://schemas.microsoft.com/office/powerpoint/2010/main" val="26402546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1104" y="0"/>
            <a:ext cx="11290300" cy="6858000"/>
            <a:chOff x="451104" y="0"/>
            <a:chExt cx="11290300" cy="6858000"/>
          </a:xfrm>
        </p:grpSpPr>
        <p:pic>
          <p:nvPicPr>
            <p:cNvPr id="3" name="object 3"/>
            <p:cNvPicPr/>
            <p:nvPr/>
          </p:nvPicPr>
          <p:blipFill>
            <a:blip r:embed="rId2" cstate="print"/>
            <a:stretch>
              <a:fillRect/>
            </a:stretch>
          </p:blipFill>
          <p:spPr>
            <a:xfrm>
              <a:off x="451104" y="0"/>
              <a:ext cx="11289792" cy="6857998"/>
            </a:xfrm>
            <a:prstGeom prst="rect">
              <a:avLst/>
            </a:prstGeom>
          </p:spPr>
        </p:pic>
        <p:sp>
          <p:nvSpPr>
            <p:cNvPr id="4" name="object 4"/>
            <p:cNvSpPr/>
            <p:nvPr/>
          </p:nvSpPr>
          <p:spPr>
            <a:xfrm>
              <a:off x="994409" y="1541525"/>
              <a:ext cx="3538854" cy="3293745"/>
            </a:xfrm>
            <a:custGeom>
              <a:avLst/>
              <a:gdLst/>
              <a:ahLst/>
              <a:cxnLst/>
              <a:rect l="l" t="t" r="r" b="b"/>
              <a:pathLst>
                <a:path w="3538854" h="3293745">
                  <a:moveTo>
                    <a:pt x="0" y="203453"/>
                  </a:moveTo>
                  <a:lnTo>
                    <a:pt x="27009" y="167837"/>
                  </a:lnTo>
                  <a:lnTo>
                    <a:pt x="80954" y="142425"/>
                  </a:lnTo>
                  <a:lnTo>
                    <a:pt x="131881" y="126226"/>
                  </a:lnTo>
                  <a:lnTo>
                    <a:pt x="194106" y="110699"/>
                  </a:lnTo>
                  <a:lnTo>
                    <a:pt x="267054" y="95909"/>
                  </a:lnTo>
                  <a:lnTo>
                    <a:pt x="307369" y="88811"/>
                  </a:lnTo>
                  <a:lnTo>
                    <a:pt x="350150" y="81922"/>
                  </a:lnTo>
                  <a:lnTo>
                    <a:pt x="395323" y="75251"/>
                  </a:lnTo>
                  <a:lnTo>
                    <a:pt x="442818" y="68806"/>
                  </a:lnTo>
                  <a:lnTo>
                    <a:pt x="492562" y="62594"/>
                  </a:lnTo>
                  <a:lnTo>
                    <a:pt x="544483" y="56624"/>
                  </a:lnTo>
                  <a:lnTo>
                    <a:pt x="598509" y="50905"/>
                  </a:lnTo>
                  <a:lnTo>
                    <a:pt x="654569" y="45445"/>
                  </a:lnTo>
                  <a:lnTo>
                    <a:pt x="712590" y="40251"/>
                  </a:lnTo>
                  <a:lnTo>
                    <a:pt x="772501" y="35333"/>
                  </a:lnTo>
                  <a:lnTo>
                    <a:pt x="834230" y="30698"/>
                  </a:lnTo>
                  <a:lnTo>
                    <a:pt x="897703" y="26355"/>
                  </a:lnTo>
                  <a:lnTo>
                    <a:pt x="962851" y="22312"/>
                  </a:lnTo>
                  <a:lnTo>
                    <a:pt x="1029600" y="18578"/>
                  </a:lnTo>
                  <a:lnTo>
                    <a:pt x="1097880" y="15159"/>
                  </a:lnTo>
                  <a:lnTo>
                    <a:pt x="1167617" y="12066"/>
                  </a:lnTo>
                  <a:lnTo>
                    <a:pt x="1238740" y="9305"/>
                  </a:lnTo>
                  <a:lnTo>
                    <a:pt x="1311176" y="6886"/>
                  </a:lnTo>
                  <a:lnTo>
                    <a:pt x="1384855" y="4816"/>
                  </a:lnTo>
                  <a:lnTo>
                    <a:pt x="1459705" y="3104"/>
                  </a:lnTo>
                  <a:lnTo>
                    <a:pt x="1535652" y="1758"/>
                  </a:lnTo>
                  <a:lnTo>
                    <a:pt x="1612625" y="787"/>
                  </a:lnTo>
                  <a:lnTo>
                    <a:pt x="1690553" y="198"/>
                  </a:lnTo>
                  <a:lnTo>
                    <a:pt x="1769364" y="0"/>
                  </a:lnTo>
                  <a:lnTo>
                    <a:pt x="1848174" y="198"/>
                  </a:lnTo>
                  <a:lnTo>
                    <a:pt x="1926102" y="787"/>
                  </a:lnTo>
                  <a:lnTo>
                    <a:pt x="2003075" y="1758"/>
                  </a:lnTo>
                  <a:lnTo>
                    <a:pt x="2079022" y="3104"/>
                  </a:lnTo>
                  <a:lnTo>
                    <a:pt x="2153872" y="4816"/>
                  </a:lnTo>
                  <a:lnTo>
                    <a:pt x="2227551" y="6886"/>
                  </a:lnTo>
                  <a:lnTo>
                    <a:pt x="2299987" y="9305"/>
                  </a:lnTo>
                  <a:lnTo>
                    <a:pt x="2371110" y="12066"/>
                  </a:lnTo>
                  <a:lnTo>
                    <a:pt x="2440847" y="15159"/>
                  </a:lnTo>
                  <a:lnTo>
                    <a:pt x="2509127" y="18578"/>
                  </a:lnTo>
                  <a:lnTo>
                    <a:pt x="2575876" y="22312"/>
                  </a:lnTo>
                  <a:lnTo>
                    <a:pt x="2641024" y="26355"/>
                  </a:lnTo>
                  <a:lnTo>
                    <a:pt x="2704497" y="30698"/>
                  </a:lnTo>
                  <a:lnTo>
                    <a:pt x="2766226" y="35333"/>
                  </a:lnTo>
                  <a:lnTo>
                    <a:pt x="2826137" y="40251"/>
                  </a:lnTo>
                  <a:lnTo>
                    <a:pt x="2884158" y="45445"/>
                  </a:lnTo>
                  <a:lnTo>
                    <a:pt x="2940218" y="50905"/>
                  </a:lnTo>
                  <a:lnTo>
                    <a:pt x="2994244" y="56624"/>
                  </a:lnTo>
                  <a:lnTo>
                    <a:pt x="3046165" y="62594"/>
                  </a:lnTo>
                  <a:lnTo>
                    <a:pt x="3095909" y="68806"/>
                  </a:lnTo>
                  <a:lnTo>
                    <a:pt x="3143404" y="75251"/>
                  </a:lnTo>
                  <a:lnTo>
                    <a:pt x="3188577" y="81922"/>
                  </a:lnTo>
                  <a:lnTo>
                    <a:pt x="3231358" y="88811"/>
                  </a:lnTo>
                  <a:lnTo>
                    <a:pt x="3271673" y="95909"/>
                  </a:lnTo>
                  <a:lnTo>
                    <a:pt x="3309452" y="103208"/>
                  </a:lnTo>
                  <a:lnTo>
                    <a:pt x="3377110" y="118374"/>
                  </a:lnTo>
                  <a:lnTo>
                    <a:pt x="3433758" y="134246"/>
                  </a:lnTo>
                  <a:lnTo>
                    <a:pt x="3478819" y="150755"/>
                  </a:lnTo>
                  <a:lnTo>
                    <a:pt x="3523427" y="176572"/>
                  </a:lnTo>
                  <a:lnTo>
                    <a:pt x="3538728" y="203453"/>
                  </a:lnTo>
                  <a:lnTo>
                    <a:pt x="3537003" y="212518"/>
                  </a:lnTo>
                  <a:lnTo>
                    <a:pt x="3496824" y="247678"/>
                  </a:lnTo>
                  <a:lnTo>
                    <a:pt x="3457773" y="264482"/>
                  </a:lnTo>
                  <a:lnTo>
                    <a:pt x="3406846" y="280681"/>
                  </a:lnTo>
                  <a:lnTo>
                    <a:pt x="3344621" y="296208"/>
                  </a:lnTo>
                  <a:lnTo>
                    <a:pt x="3271673" y="310998"/>
                  </a:lnTo>
                  <a:lnTo>
                    <a:pt x="3231358" y="318096"/>
                  </a:lnTo>
                  <a:lnTo>
                    <a:pt x="3188577" y="324985"/>
                  </a:lnTo>
                  <a:lnTo>
                    <a:pt x="3143404" y="331656"/>
                  </a:lnTo>
                  <a:lnTo>
                    <a:pt x="3095909" y="338101"/>
                  </a:lnTo>
                  <a:lnTo>
                    <a:pt x="3046165" y="344313"/>
                  </a:lnTo>
                  <a:lnTo>
                    <a:pt x="2994244" y="350283"/>
                  </a:lnTo>
                  <a:lnTo>
                    <a:pt x="2940218" y="356002"/>
                  </a:lnTo>
                  <a:lnTo>
                    <a:pt x="2884158" y="361462"/>
                  </a:lnTo>
                  <a:lnTo>
                    <a:pt x="2826137" y="366656"/>
                  </a:lnTo>
                  <a:lnTo>
                    <a:pt x="2766226" y="371574"/>
                  </a:lnTo>
                  <a:lnTo>
                    <a:pt x="2704497" y="376209"/>
                  </a:lnTo>
                  <a:lnTo>
                    <a:pt x="2641024" y="380552"/>
                  </a:lnTo>
                  <a:lnTo>
                    <a:pt x="2575876" y="384595"/>
                  </a:lnTo>
                  <a:lnTo>
                    <a:pt x="2509127" y="388329"/>
                  </a:lnTo>
                  <a:lnTo>
                    <a:pt x="2440847" y="391748"/>
                  </a:lnTo>
                  <a:lnTo>
                    <a:pt x="2371110" y="394841"/>
                  </a:lnTo>
                  <a:lnTo>
                    <a:pt x="2299987" y="397602"/>
                  </a:lnTo>
                  <a:lnTo>
                    <a:pt x="2227551" y="400021"/>
                  </a:lnTo>
                  <a:lnTo>
                    <a:pt x="2153872" y="402091"/>
                  </a:lnTo>
                  <a:lnTo>
                    <a:pt x="2079022" y="403803"/>
                  </a:lnTo>
                  <a:lnTo>
                    <a:pt x="2003075" y="405149"/>
                  </a:lnTo>
                  <a:lnTo>
                    <a:pt x="1926102" y="406120"/>
                  </a:lnTo>
                  <a:lnTo>
                    <a:pt x="1848174" y="406709"/>
                  </a:lnTo>
                  <a:lnTo>
                    <a:pt x="1769364" y="406908"/>
                  </a:lnTo>
                  <a:lnTo>
                    <a:pt x="1690553" y="406709"/>
                  </a:lnTo>
                  <a:lnTo>
                    <a:pt x="1612625" y="406120"/>
                  </a:lnTo>
                  <a:lnTo>
                    <a:pt x="1535652" y="405149"/>
                  </a:lnTo>
                  <a:lnTo>
                    <a:pt x="1459705" y="403803"/>
                  </a:lnTo>
                  <a:lnTo>
                    <a:pt x="1384855" y="402091"/>
                  </a:lnTo>
                  <a:lnTo>
                    <a:pt x="1311176" y="400021"/>
                  </a:lnTo>
                  <a:lnTo>
                    <a:pt x="1238740" y="397602"/>
                  </a:lnTo>
                  <a:lnTo>
                    <a:pt x="1167617" y="394841"/>
                  </a:lnTo>
                  <a:lnTo>
                    <a:pt x="1097880" y="391748"/>
                  </a:lnTo>
                  <a:lnTo>
                    <a:pt x="1029600" y="388329"/>
                  </a:lnTo>
                  <a:lnTo>
                    <a:pt x="962851" y="384595"/>
                  </a:lnTo>
                  <a:lnTo>
                    <a:pt x="897703" y="380552"/>
                  </a:lnTo>
                  <a:lnTo>
                    <a:pt x="834230" y="376209"/>
                  </a:lnTo>
                  <a:lnTo>
                    <a:pt x="772501" y="371574"/>
                  </a:lnTo>
                  <a:lnTo>
                    <a:pt x="712590" y="366656"/>
                  </a:lnTo>
                  <a:lnTo>
                    <a:pt x="654569" y="361462"/>
                  </a:lnTo>
                  <a:lnTo>
                    <a:pt x="598509" y="356002"/>
                  </a:lnTo>
                  <a:lnTo>
                    <a:pt x="544483" y="350283"/>
                  </a:lnTo>
                  <a:lnTo>
                    <a:pt x="492562" y="344313"/>
                  </a:lnTo>
                  <a:lnTo>
                    <a:pt x="442818" y="338101"/>
                  </a:lnTo>
                  <a:lnTo>
                    <a:pt x="395323" y="331656"/>
                  </a:lnTo>
                  <a:lnTo>
                    <a:pt x="350150" y="324985"/>
                  </a:lnTo>
                  <a:lnTo>
                    <a:pt x="307369" y="318096"/>
                  </a:lnTo>
                  <a:lnTo>
                    <a:pt x="267054" y="310998"/>
                  </a:lnTo>
                  <a:lnTo>
                    <a:pt x="229275" y="303699"/>
                  </a:lnTo>
                  <a:lnTo>
                    <a:pt x="161617" y="288533"/>
                  </a:lnTo>
                  <a:lnTo>
                    <a:pt x="104969" y="272661"/>
                  </a:lnTo>
                  <a:lnTo>
                    <a:pt x="59908" y="256152"/>
                  </a:lnTo>
                  <a:lnTo>
                    <a:pt x="15300" y="230335"/>
                  </a:lnTo>
                  <a:lnTo>
                    <a:pt x="0" y="203453"/>
                  </a:lnTo>
                  <a:close/>
                </a:path>
                <a:path w="3538854" h="3293745">
                  <a:moveTo>
                    <a:pt x="1860803" y="3089148"/>
                  </a:moveTo>
                  <a:lnTo>
                    <a:pt x="1874444" y="3047994"/>
                  </a:lnTo>
                  <a:lnTo>
                    <a:pt x="1913566" y="3009661"/>
                  </a:lnTo>
                  <a:lnTo>
                    <a:pt x="1975467" y="2974973"/>
                  </a:lnTo>
                  <a:lnTo>
                    <a:pt x="2014116" y="2959251"/>
                  </a:lnTo>
                  <a:lnTo>
                    <a:pt x="2057447" y="2944749"/>
                  </a:lnTo>
                  <a:lnTo>
                    <a:pt x="2105122" y="2931568"/>
                  </a:lnTo>
                  <a:lnTo>
                    <a:pt x="2156804" y="2919811"/>
                  </a:lnTo>
                  <a:lnTo>
                    <a:pt x="2212155" y="2909581"/>
                  </a:lnTo>
                  <a:lnTo>
                    <a:pt x="2270837" y="2900981"/>
                  </a:lnTo>
                  <a:lnTo>
                    <a:pt x="2332513" y="2894113"/>
                  </a:lnTo>
                  <a:lnTo>
                    <a:pt x="2396844" y="2889081"/>
                  </a:lnTo>
                  <a:lnTo>
                    <a:pt x="2463495" y="2885986"/>
                  </a:lnTo>
                  <a:lnTo>
                    <a:pt x="2532126" y="2884932"/>
                  </a:lnTo>
                  <a:lnTo>
                    <a:pt x="2600756" y="2885986"/>
                  </a:lnTo>
                  <a:lnTo>
                    <a:pt x="2667407" y="2889081"/>
                  </a:lnTo>
                  <a:lnTo>
                    <a:pt x="2731738" y="2894113"/>
                  </a:lnTo>
                  <a:lnTo>
                    <a:pt x="2793414" y="2900981"/>
                  </a:lnTo>
                  <a:lnTo>
                    <a:pt x="2852096" y="2909581"/>
                  </a:lnTo>
                  <a:lnTo>
                    <a:pt x="2907447" y="2919811"/>
                  </a:lnTo>
                  <a:lnTo>
                    <a:pt x="2959129" y="2931568"/>
                  </a:lnTo>
                  <a:lnTo>
                    <a:pt x="3006804" y="2944749"/>
                  </a:lnTo>
                  <a:lnTo>
                    <a:pt x="3050135" y="2959251"/>
                  </a:lnTo>
                  <a:lnTo>
                    <a:pt x="3088784" y="2974973"/>
                  </a:lnTo>
                  <a:lnTo>
                    <a:pt x="3150685" y="3009661"/>
                  </a:lnTo>
                  <a:lnTo>
                    <a:pt x="3189807" y="3047994"/>
                  </a:lnTo>
                  <a:lnTo>
                    <a:pt x="3203448" y="3089148"/>
                  </a:lnTo>
                  <a:lnTo>
                    <a:pt x="3199981" y="3110026"/>
                  </a:lnTo>
                  <a:lnTo>
                    <a:pt x="3173262" y="3149872"/>
                  </a:lnTo>
                  <a:lnTo>
                    <a:pt x="3122413" y="3186485"/>
                  </a:lnTo>
                  <a:lnTo>
                    <a:pt x="3050135" y="3219044"/>
                  </a:lnTo>
                  <a:lnTo>
                    <a:pt x="3006804" y="3233547"/>
                  </a:lnTo>
                  <a:lnTo>
                    <a:pt x="2959129" y="3246727"/>
                  </a:lnTo>
                  <a:lnTo>
                    <a:pt x="2907447" y="3258484"/>
                  </a:lnTo>
                  <a:lnTo>
                    <a:pt x="2852096" y="3268714"/>
                  </a:lnTo>
                  <a:lnTo>
                    <a:pt x="2793414" y="3277314"/>
                  </a:lnTo>
                  <a:lnTo>
                    <a:pt x="2731738" y="3284182"/>
                  </a:lnTo>
                  <a:lnTo>
                    <a:pt x="2667407" y="3289214"/>
                  </a:lnTo>
                  <a:lnTo>
                    <a:pt x="2600756" y="3292309"/>
                  </a:lnTo>
                  <a:lnTo>
                    <a:pt x="2532126" y="3293364"/>
                  </a:lnTo>
                  <a:lnTo>
                    <a:pt x="2463495" y="3292309"/>
                  </a:lnTo>
                  <a:lnTo>
                    <a:pt x="2396844" y="3289214"/>
                  </a:lnTo>
                  <a:lnTo>
                    <a:pt x="2332513" y="3284182"/>
                  </a:lnTo>
                  <a:lnTo>
                    <a:pt x="2270837" y="3277314"/>
                  </a:lnTo>
                  <a:lnTo>
                    <a:pt x="2212155" y="3268714"/>
                  </a:lnTo>
                  <a:lnTo>
                    <a:pt x="2156804" y="3258484"/>
                  </a:lnTo>
                  <a:lnTo>
                    <a:pt x="2105122" y="3246727"/>
                  </a:lnTo>
                  <a:lnTo>
                    <a:pt x="2057447" y="3233547"/>
                  </a:lnTo>
                  <a:lnTo>
                    <a:pt x="2014116" y="3219044"/>
                  </a:lnTo>
                  <a:lnTo>
                    <a:pt x="1975467" y="3203322"/>
                  </a:lnTo>
                  <a:lnTo>
                    <a:pt x="1913566" y="3168634"/>
                  </a:lnTo>
                  <a:lnTo>
                    <a:pt x="1874444" y="3130301"/>
                  </a:lnTo>
                  <a:lnTo>
                    <a:pt x="1860803" y="3089148"/>
                  </a:lnTo>
                  <a:close/>
                </a:path>
              </a:pathLst>
            </a:custGeom>
            <a:ln w="38100">
              <a:solidFill>
                <a:srgbClr val="FF0000"/>
              </a:solidFill>
            </a:ln>
          </p:spPr>
          <p:txBody>
            <a:bodyPr wrap="square" lIns="0" tIns="0" rIns="0" bIns="0" rtlCol="0"/>
            <a:lstStyle/>
            <a:p>
              <a:endParaRPr/>
            </a:p>
          </p:txBody>
        </p:sp>
      </p:grpSp>
    </p:spTree>
    <p:extLst>
      <p:ext uri="{BB962C8B-B14F-4D97-AF65-F5344CB8AC3E}">
        <p14:creationId xmlns:p14="http://schemas.microsoft.com/office/powerpoint/2010/main" val="32155402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313932" y="445008"/>
            <a:ext cx="4745736" cy="5967984"/>
          </a:xfrm>
          <a:prstGeom prst="rect">
            <a:avLst/>
          </a:prstGeom>
        </p:spPr>
      </p:pic>
      <p:pic>
        <p:nvPicPr>
          <p:cNvPr id="3" name="object 3"/>
          <p:cNvPicPr/>
          <p:nvPr/>
        </p:nvPicPr>
        <p:blipFill>
          <a:blip r:embed="rId3" cstate="print"/>
          <a:stretch>
            <a:fillRect/>
          </a:stretch>
        </p:blipFill>
        <p:spPr>
          <a:xfrm>
            <a:off x="1196339" y="449580"/>
            <a:ext cx="4934712" cy="5967984"/>
          </a:xfrm>
          <a:prstGeom prst="rect">
            <a:avLst/>
          </a:prstGeom>
        </p:spPr>
      </p:pic>
      <p:sp>
        <p:nvSpPr>
          <p:cNvPr id="4" name="object 4"/>
          <p:cNvSpPr/>
          <p:nvPr/>
        </p:nvSpPr>
        <p:spPr>
          <a:xfrm>
            <a:off x="7614666" y="4901946"/>
            <a:ext cx="2147570" cy="492759"/>
          </a:xfrm>
          <a:custGeom>
            <a:avLst/>
            <a:gdLst/>
            <a:ahLst/>
            <a:cxnLst/>
            <a:rect l="l" t="t" r="r" b="b"/>
            <a:pathLst>
              <a:path w="2147570" h="492760">
                <a:moveTo>
                  <a:pt x="0" y="246125"/>
                </a:moveTo>
                <a:lnTo>
                  <a:pt x="21812" y="196534"/>
                </a:lnTo>
                <a:lnTo>
                  <a:pt x="59259" y="165299"/>
                </a:lnTo>
                <a:lnTo>
                  <a:pt x="113535" y="135868"/>
                </a:lnTo>
                <a:lnTo>
                  <a:pt x="183364" y="108532"/>
                </a:lnTo>
                <a:lnTo>
                  <a:pt x="223710" y="95743"/>
                </a:lnTo>
                <a:lnTo>
                  <a:pt x="267465" y="83588"/>
                </a:lnTo>
                <a:lnTo>
                  <a:pt x="314467" y="72104"/>
                </a:lnTo>
                <a:lnTo>
                  <a:pt x="364558" y="61327"/>
                </a:lnTo>
                <a:lnTo>
                  <a:pt x="417578" y="51296"/>
                </a:lnTo>
                <a:lnTo>
                  <a:pt x="473366" y="42045"/>
                </a:lnTo>
                <a:lnTo>
                  <a:pt x="531763" y="33612"/>
                </a:lnTo>
                <a:lnTo>
                  <a:pt x="592608" y="26034"/>
                </a:lnTo>
                <a:lnTo>
                  <a:pt x="655742" y="19347"/>
                </a:lnTo>
                <a:lnTo>
                  <a:pt x="721005" y="13588"/>
                </a:lnTo>
                <a:lnTo>
                  <a:pt x="788237" y="8794"/>
                </a:lnTo>
                <a:lnTo>
                  <a:pt x="857279" y="5002"/>
                </a:lnTo>
                <a:lnTo>
                  <a:pt x="927969" y="2247"/>
                </a:lnTo>
                <a:lnTo>
                  <a:pt x="1000149" y="568"/>
                </a:lnTo>
                <a:lnTo>
                  <a:pt x="1073657" y="0"/>
                </a:lnTo>
                <a:lnTo>
                  <a:pt x="1147166" y="568"/>
                </a:lnTo>
                <a:lnTo>
                  <a:pt x="1219346" y="2247"/>
                </a:lnTo>
                <a:lnTo>
                  <a:pt x="1290036" y="5002"/>
                </a:lnTo>
                <a:lnTo>
                  <a:pt x="1359078" y="8794"/>
                </a:lnTo>
                <a:lnTo>
                  <a:pt x="1426310" y="13588"/>
                </a:lnTo>
                <a:lnTo>
                  <a:pt x="1491573" y="19347"/>
                </a:lnTo>
                <a:lnTo>
                  <a:pt x="1554707" y="26034"/>
                </a:lnTo>
                <a:lnTo>
                  <a:pt x="1615552" y="33612"/>
                </a:lnTo>
                <a:lnTo>
                  <a:pt x="1673949" y="42045"/>
                </a:lnTo>
                <a:lnTo>
                  <a:pt x="1729737" y="51296"/>
                </a:lnTo>
                <a:lnTo>
                  <a:pt x="1782757" y="61327"/>
                </a:lnTo>
                <a:lnTo>
                  <a:pt x="1832848" y="72104"/>
                </a:lnTo>
                <a:lnTo>
                  <a:pt x="1879850" y="83588"/>
                </a:lnTo>
                <a:lnTo>
                  <a:pt x="1923605" y="95743"/>
                </a:lnTo>
                <a:lnTo>
                  <a:pt x="1963951" y="108532"/>
                </a:lnTo>
                <a:lnTo>
                  <a:pt x="2000729" y="121919"/>
                </a:lnTo>
                <a:lnTo>
                  <a:pt x="2062942" y="150340"/>
                </a:lnTo>
                <a:lnTo>
                  <a:pt x="2108963" y="180710"/>
                </a:lnTo>
                <a:lnTo>
                  <a:pt x="2137514" y="212736"/>
                </a:lnTo>
                <a:lnTo>
                  <a:pt x="2147315" y="246125"/>
                </a:lnTo>
                <a:lnTo>
                  <a:pt x="2144839" y="262972"/>
                </a:lnTo>
                <a:lnTo>
                  <a:pt x="2108963" y="311541"/>
                </a:lnTo>
                <a:lnTo>
                  <a:pt x="2062942" y="341911"/>
                </a:lnTo>
                <a:lnTo>
                  <a:pt x="2000729" y="370331"/>
                </a:lnTo>
                <a:lnTo>
                  <a:pt x="1963951" y="383719"/>
                </a:lnTo>
                <a:lnTo>
                  <a:pt x="1923605" y="396508"/>
                </a:lnTo>
                <a:lnTo>
                  <a:pt x="1879850" y="408663"/>
                </a:lnTo>
                <a:lnTo>
                  <a:pt x="1832848" y="420147"/>
                </a:lnTo>
                <a:lnTo>
                  <a:pt x="1782757" y="430924"/>
                </a:lnTo>
                <a:lnTo>
                  <a:pt x="1729737" y="440955"/>
                </a:lnTo>
                <a:lnTo>
                  <a:pt x="1673949" y="450206"/>
                </a:lnTo>
                <a:lnTo>
                  <a:pt x="1615552" y="458639"/>
                </a:lnTo>
                <a:lnTo>
                  <a:pt x="1554707" y="466217"/>
                </a:lnTo>
                <a:lnTo>
                  <a:pt x="1491573" y="472904"/>
                </a:lnTo>
                <a:lnTo>
                  <a:pt x="1426310" y="478663"/>
                </a:lnTo>
                <a:lnTo>
                  <a:pt x="1359078" y="483457"/>
                </a:lnTo>
                <a:lnTo>
                  <a:pt x="1290036" y="487249"/>
                </a:lnTo>
                <a:lnTo>
                  <a:pt x="1219346" y="490004"/>
                </a:lnTo>
                <a:lnTo>
                  <a:pt x="1147166" y="491683"/>
                </a:lnTo>
                <a:lnTo>
                  <a:pt x="1073657" y="492251"/>
                </a:lnTo>
                <a:lnTo>
                  <a:pt x="1000149" y="491683"/>
                </a:lnTo>
                <a:lnTo>
                  <a:pt x="927969" y="490004"/>
                </a:lnTo>
                <a:lnTo>
                  <a:pt x="857279" y="487249"/>
                </a:lnTo>
                <a:lnTo>
                  <a:pt x="788237" y="483457"/>
                </a:lnTo>
                <a:lnTo>
                  <a:pt x="721005" y="478663"/>
                </a:lnTo>
                <a:lnTo>
                  <a:pt x="655742" y="472904"/>
                </a:lnTo>
                <a:lnTo>
                  <a:pt x="592608" y="466217"/>
                </a:lnTo>
                <a:lnTo>
                  <a:pt x="531763" y="458639"/>
                </a:lnTo>
                <a:lnTo>
                  <a:pt x="473366" y="450206"/>
                </a:lnTo>
                <a:lnTo>
                  <a:pt x="417578" y="440955"/>
                </a:lnTo>
                <a:lnTo>
                  <a:pt x="364558" y="430924"/>
                </a:lnTo>
                <a:lnTo>
                  <a:pt x="314467" y="420147"/>
                </a:lnTo>
                <a:lnTo>
                  <a:pt x="267465" y="408663"/>
                </a:lnTo>
                <a:lnTo>
                  <a:pt x="223710" y="396508"/>
                </a:lnTo>
                <a:lnTo>
                  <a:pt x="183364" y="383719"/>
                </a:lnTo>
                <a:lnTo>
                  <a:pt x="146586" y="370331"/>
                </a:lnTo>
                <a:lnTo>
                  <a:pt x="84373" y="341911"/>
                </a:lnTo>
                <a:lnTo>
                  <a:pt x="38352" y="311541"/>
                </a:lnTo>
                <a:lnTo>
                  <a:pt x="9801" y="279515"/>
                </a:lnTo>
                <a:lnTo>
                  <a:pt x="0" y="246125"/>
                </a:lnTo>
                <a:close/>
              </a:path>
            </a:pathLst>
          </a:custGeom>
          <a:ln w="38100">
            <a:solidFill>
              <a:srgbClr val="FF0000"/>
            </a:solidFill>
          </a:ln>
        </p:spPr>
        <p:txBody>
          <a:bodyPr wrap="square" lIns="0" tIns="0" rIns="0" bIns="0" rtlCol="0"/>
          <a:lstStyle/>
          <a:p>
            <a:endParaRPr/>
          </a:p>
        </p:txBody>
      </p:sp>
      <p:sp>
        <p:nvSpPr>
          <p:cNvPr id="5" name="object 5"/>
          <p:cNvSpPr/>
          <p:nvPr/>
        </p:nvSpPr>
        <p:spPr>
          <a:xfrm>
            <a:off x="1014222" y="1305305"/>
            <a:ext cx="4814570" cy="821690"/>
          </a:xfrm>
          <a:custGeom>
            <a:avLst/>
            <a:gdLst/>
            <a:ahLst/>
            <a:cxnLst/>
            <a:rect l="l" t="t" r="r" b="b"/>
            <a:pathLst>
              <a:path w="4814570" h="821689">
                <a:moveTo>
                  <a:pt x="0" y="410718"/>
                </a:moveTo>
                <a:lnTo>
                  <a:pt x="10602" y="371916"/>
                </a:lnTo>
                <a:lnTo>
                  <a:pt x="41776" y="334133"/>
                </a:lnTo>
                <a:lnTo>
                  <a:pt x="73516" y="309592"/>
                </a:lnTo>
                <a:lnTo>
                  <a:pt x="113695" y="285624"/>
                </a:lnTo>
                <a:lnTo>
                  <a:pt x="162029" y="262277"/>
                </a:lnTo>
                <a:lnTo>
                  <a:pt x="218236" y="239601"/>
                </a:lnTo>
                <a:lnTo>
                  <a:pt x="282036" y="217642"/>
                </a:lnTo>
                <a:lnTo>
                  <a:pt x="353145" y="196449"/>
                </a:lnTo>
                <a:lnTo>
                  <a:pt x="391353" y="186155"/>
                </a:lnTo>
                <a:lnTo>
                  <a:pt x="431282" y="176070"/>
                </a:lnTo>
                <a:lnTo>
                  <a:pt x="472898" y="166201"/>
                </a:lnTo>
                <a:lnTo>
                  <a:pt x="516165" y="156554"/>
                </a:lnTo>
                <a:lnTo>
                  <a:pt x="561048" y="147134"/>
                </a:lnTo>
                <a:lnTo>
                  <a:pt x="607512" y="137948"/>
                </a:lnTo>
                <a:lnTo>
                  <a:pt x="655521" y="129001"/>
                </a:lnTo>
                <a:lnTo>
                  <a:pt x="705040" y="120300"/>
                </a:lnTo>
                <a:lnTo>
                  <a:pt x="756034" y="111851"/>
                </a:lnTo>
                <a:lnTo>
                  <a:pt x="808468" y="103659"/>
                </a:lnTo>
                <a:lnTo>
                  <a:pt x="862307" y="95731"/>
                </a:lnTo>
                <a:lnTo>
                  <a:pt x="917515" y="88073"/>
                </a:lnTo>
                <a:lnTo>
                  <a:pt x="974056" y="80690"/>
                </a:lnTo>
                <a:lnTo>
                  <a:pt x="1031897" y="73590"/>
                </a:lnTo>
                <a:lnTo>
                  <a:pt x="1091001" y="66776"/>
                </a:lnTo>
                <a:lnTo>
                  <a:pt x="1151333" y="60257"/>
                </a:lnTo>
                <a:lnTo>
                  <a:pt x="1212858" y="54038"/>
                </a:lnTo>
                <a:lnTo>
                  <a:pt x="1275541" y="48124"/>
                </a:lnTo>
                <a:lnTo>
                  <a:pt x="1339346" y="42522"/>
                </a:lnTo>
                <a:lnTo>
                  <a:pt x="1404239" y="37238"/>
                </a:lnTo>
                <a:lnTo>
                  <a:pt x="1470183" y="32277"/>
                </a:lnTo>
                <a:lnTo>
                  <a:pt x="1537145" y="27647"/>
                </a:lnTo>
                <a:lnTo>
                  <a:pt x="1605087" y="23352"/>
                </a:lnTo>
                <a:lnTo>
                  <a:pt x="1673977" y="19400"/>
                </a:lnTo>
                <a:lnTo>
                  <a:pt x="1743777" y="15795"/>
                </a:lnTo>
                <a:lnTo>
                  <a:pt x="1814453" y="12544"/>
                </a:lnTo>
                <a:lnTo>
                  <a:pt x="1885969" y="9653"/>
                </a:lnTo>
                <a:lnTo>
                  <a:pt x="1958291" y="7128"/>
                </a:lnTo>
                <a:lnTo>
                  <a:pt x="2031382" y="4975"/>
                </a:lnTo>
                <a:lnTo>
                  <a:pt x="2105209" y="3200"/>
                </a:lnTo>
                <a:lnTo>
                  <a:pt x="2179735" y="1809"/>
                </a:lnTo>
                <a:lnTo>
                  <a:pt x="2254925" y="808"/>
                </a:lnTo>
                <a:lnTo>
                  <a:pt x="2330744" y="203"/>
                </a:lnTo>
                <a:lnTo>
                  <a:pt x="2407157" y="0"/>
                </a:lnTo>
                <a:lnTo>
                  <a:pt x="2483571" y="203"/>
                </a:lnTo>
                <a:lnTo>
                  <a:pt x="2559390" y="808"/>
                </a:lnTo>
                <a:lnTo>
                  <a:pt x="2634580" y="1809"/>
                </a:lnTo>
                <a:lnTo>
                  <a:pt x="2709106" y="3200"/>
                </a:lnTo>
                <a:lnTo>
                  <a:pt x="2782933" y="4975"/>
                </a:lnTo>
                <a:lnTo>
                  <a:pt x="2856024" y="7128"/>
                </a:lnTo>
                <a:lnTo>
                  <a:pt x="2928346" y="9653"/>
                </a:lnTo>
                <a:lnTo>
                  <a:pt x="2999862" y="12544"/>
                </a:lnTo>
                <a:lnTo>
                  <a:pt x="3070538" y="15795"/>
                </a:lnTo>
                <a:lnTo>
                  <a:pt x="3140338" y="19400"/>
                </a:lnTo>
                <a:lnTo>
                  <a:pt x="3209228" y="23352"/>
                </a:lnTo>
                <a:lnTo>
                  <a:pt x="3277170" y="27647"/>
                </a:lnTo>
                <a:lnTo>
                  <a:pt x="3344132" y="32277"/>
                </a:lnTo>
                <a:lnTo>
                  <a:pt x="3410076" y="37238"/>
                </a:lnTo>
                <a:lnTo>
                  <a:pt x="3474969" y="42522"/>
                </a:lnTo>
                <a:lnTo>
                  <a:pt x="3538774" y="48124"/>
                </a:lnTo>
                <a:lnTo>
                  <a:pt x="3601457" y="54038"/>
                </a:lnTo>
                <a:lnTo>
                  <a:pt x="3662982" y="60257"/>
                </a:lnTo>
                <a:lnTo>
                  <a:pt x="3723314" y="66776"/>
                </a:lnTo>
                <a:lnTo>
                  <a:pt x="3782418" y="73590"/>
                </a:lnTo>
                <a:lnTo>
                  <a:pt x="3840259" y="80690"/>
                </a:lnTo>
                <a:lnTo>
                  <a:pt x="3896800" y="88073"/>
                </a:lnTo>
                <a:lnTo>
                  <a:pt x="3952008" y="95731"/>
                </a:lnTo>
                <a:lnTo>
                  <a:pt x="4005847" y="103659"/>
                </a:lnTo>
                <a:lnTo>
                  <a:pt x="4058281" y="111851"/>
                </a:lnTo>
                <a:lnTo>
                  <a:pt x="4109275" y="120300"/>
                </a:lnTo>
                <a:lnTo>
                  <a:pt x="4158794" y="129001"/>
                </a:lnTo>
                <a:lnTo>
                  <a:pt x="4206803" y="137948"/>
                </a:lnTo>
                <a:lnTo>
                  <a:pt x="4253267" y="147134"/>
                </a:lnTo>
                <a:lnTo>
                  <a:pt x="4298150" y="156554"/>
                </a:lnTo>
                <a:lnTo>
                  <a:pt x="4341417" y="166201"/>
                </a:lnTo>
                <a:lnTo>
                  <a:pt x="4383033" y="176070"/>
                </a:lnTo>
                <a:lnTo>
                  <a:pt x="4422962" y="186155"/>
                </a:lnTo>
                <a:lnTo>
                  <a:pt x="4461170" y="196449"/>
                </a:lnTo>
                <a:lnTo>
                  <a:pt x="4532279" y="217642"/>
                </a:lnTo>
                <a:lnTo>
                  <a:pt x="4596079" y="239601"/>
                </a:lnTo>
                <a:lnTo>
                  <a:pt x="4652286" y="262277"/>
                </a:lnTo>
                <a:lnTo>
                  <a:pt x="4700620" y="285624"/>
                </a:lnTo>
                <a:lnTo>
                  <a:pt x="4740799" y="309592"/>
                </a:lnTo>
                <a:lnTo>
                  <a:pt x="4772539" y="334133"/>
                </a:lnTo>
                <a:lnTo>
                  <a:pt x="4803713" y="371916"/>
                </a:lnTo>
                <a:lnTo>
                  <a:pt x="4814316" y="410718"/>
                </a:lnTo>
                <a:lnTo>
                  <a:pt x="4813126" y="423755"/>
                </a:lnTo>
                <a:lnTo>
                  <a:pt x="4795560" y="462235"/>
                </a:lnTo>
                <a:lnTo>
                  <a:pt x="4757741" y="499641"/>
                </a:lnTo>
                <a:lnTo>
                  <a:pt x="4721747" y="523902"/>
                </a:lnTo>
                <a:lnTo>
                  <a:pt x="4677455" y="547565"/>
                </a:lnTo>
                <a:lnTo>
                  <a:pt x="4625149" y="570583"/>
                </a:lnTo>
                <a:lnTo>
                  <a:pt x="4565110" y="592906"/>
                </a:lnTo>
                <a:lnTo>
                  <a:pt x="4497621" y="614488"/>
                </a:lnTo>
                <a:lnTo>
                  <a:pt x="4422962" y="635280"/>
                </a:lnTo>
                <a:lnTo>
                  <a:pt x="4383033" y="645365"/>
                </a:lnTo>
                <a:lnTo>
                  <a:pt x="4341417" y="655234"/>
                </a:lnTo>
                <a:lnTo>
                  <a:pt x="4298150" y="664881"/>
                </a:lnTo>
                <a:lnTo>
                  <a:pt x="4253267" y="674301"/>
                </a:lnTo>
                <a:lnTo>
                  <a:pt x="4206803" y="683487"/>
                </a:lnTo>
                <a:lnTo>
                  <a:pt x="4158794" y="692434"/>
                </a:lnTo>
                <a:lnTo>
                  <a:pt x="4109275" y="701135"/>
                </a:lnTo>
                <a:lnTo>
                  <a:pt x="4058281" y="709584"/>
                </a:lnTo>
                <a:lnTo>
                  <a:pt x="4005847" y="717776"/>
                </a:lnTo>
                <a:lnTo>
                  <a:pt x="3952008" y="725704"/>
                </a:lnTo>
                <a:lnTo>
                  <a:pt x="3896800" y="733362"/>
                </a:lnTo>
                <a:lnTo>
                  <a:pt x="3840259" y="740745"/>
                </a:lnTo>
                <a:lnTo>
                  <a:pt x="3782418" y="747845"/>
                </a:lnTo>
                <a:lnTo>
                  <a:pt x="3723314" y="754659"/>
                </a:lnTo>
                <a:lnTo>
                  <a:pt x="3662982" y="761178"/>
                </a:lnTo>
                <a:lnTo>
                  <a:pt x="3601457" y="767397"/>
                </a:lnTo>
                <a:lnTo>
                  <a:pt x="3538774" y="773311"/>
                </a:lnTo>
                <a:lnTo>
                  <a:pt x="3474969" y="778913"/>
                </a:lnTo>
                <a:lnTo>
                  <a:pt x="3410076" y="784197"/>
                </a:lnTo>
                <a:lnTo>
                  <a:pt x="3344132" y="789158"/>
                </a:lnTo>
                <a:lnTo>
                  <a:pt x="3277170" y="793788"/>
                </a:lnTo>
                <a:lnTo>
                  <a:pt x="3209228" y="798083"/>
                </a:lnTo>
                <a:lnTo>
                  <a:pt x="3140338" y="802035"/>
                </a:lnTo>
                <a:lnTo>
                  <a:pt x="3070538" y="805640"/>
                </a:lnTo>
                <a:lnTo>
                  <a:pt x="2999862" y="808891"/>
                </a:lnTo>
                <a:lnTo>
                  <a:pt x="2928346" y="811782"/>
                </a:lnTo>
                <a:lnTo>
                  <a:pt x="2856024" y="814307"/>
                </a:lnTo>
                <a:lnTo>
                  <a:pt x="2782933" y="816460"/>
                </a:lnTo>
                <a:lnTo>
                  <a:pt x="2709106" y="818235"/>
                </a:lnTo>
                <a:lnTo>
                  <a:pt x="2634580" y="819626"/>
                </a:lnTo>
                <a:lnTo>
                  <a:pt x="2559390" y="820627"/>
                </a:lnTo>
                <a:lnTo>
                  <a:pt x="2483571" y="821232"/>
                </a:lnTo>
                <a:lnTo>
                  <a:pt x="2407157" y="821436"/>
                </a:lnTo>
                <a:lnTo>
                  <a:pt x="2330744" y="821232"/>
                </a:lnTo>
                <a:lnTo>
                  <a:pt x="2254925" y="820627"/>
                </a:lnTo>
                <a:lnTo>
                  <a:pt x="2179735" y="819626"/>
                </a:lnTo>
                <a:lnTo>
                  <a:pt x="2105209" y="818235"/>
                </a:lnTo>
                <a:lnTo>
                  <a:pt x="2031382" y="816460"/>
                </a:lnTo>
                <a:lnTo>
                  <a:pt x="1958291" y="814307"/>
                </a:lnTo>
                <a:lnTo>
                  <a:pt x="1885969" y="811782"/>
                </a:lnTo>
                <a:lnTo>
                  <a:pt x="1814453" y="808891"/>
                </a:lnTo>
                <a:lnTo>
                  <a:pt x="1743777" y="805640"/>
                </a:lnTo>
                <a:lnTo>
                  <a:pt x="1673977" y="802035"/>
                </a:lnTo>
                <a:lnTo>
                  <a:pt x="1605087" y="798083"/>
                </a:lnTo>
                <a:lnTo>
                  <a:pt x="1537145" y="793788"/>
                </a:lnTo>
                <a:lnTo>
                  <a:pt x="1470183" y="789158"/>
                </a:lnTo>
                <a:lnTo>
                  <a:pt x="1404239" y="784197"/>
                </a:lnTo>
                <a:lnTo>
                  <a:pt x="1339346" y="778913"/>
                </a:lnTo>
                <a:lnTo>
                  <a:pt x="1275541" y="773311"/>
                </a:lnTo>
                <a:lnTo>
                  <a:pt x="1212858" y="767397"/>
                </a:lnTo>
                <a:lnTo>
                  <a:pt x="1151333" y="761178"/>
                </a:lnTo>
                <a:lnTo>
                  <a:pt x="1091001" y="754659"/>
                </a:lnTo>
                <a:lnTo>
                  <a:pt x="1031897" y="747845"/>
                </a:lnTo>
                <a:lnTo>
                  <a:pt x="974056" y="740745"/>
                </a:lnTo>
                <a:lnTo>
                  <a:pt x="917515" y="733362"/>
                </a:lnTo>
                <a:lnTo>
                  <a:pt x="862307" y="725704"/>
                </a:lnTo>
                <a:lnTo>
                  <a:pt x="808468" y="717776"/>
                </a:lnTo>
                <a:lnTo>
                  <a:pt x="756034" y="709584"/>
                </a:lnTo>
                <a:lnTo>
                  <a:pt x="705040" y="701135"/>
                </a:lnTo>
                <a:lnTo>
                  <a:pt x="655521" y="692434"/>
                </a:lnTo>
                <a:lnTo>
                  <a:pt x="607512" y="683487"/>
                </a:lnTo>
                <a:lnTo>
                  <a:pt x="561048" y="674301"/>
                </a:lnTo>
                <a:lnTo>
                  <a:pt x="516165" y="664881"/>
                </a:lnTo>
                <a:lnTo>
                  <a:pt x="472898" y="655234"/>
                </a:lnTo>
                <a:lnTo>
                  <a:pt x="431282" y="645365"/>
                </a:lnTo>
                <a:lnTo>
                  <a:pt x="391353" y="635280"/>
                </a:lnTo>
                <a:lnTo>
                  <a:pt x="353145" y="624986"/>
                </a:lnTo>
                <a:lnTo>
                  <a:pt x="282036" y="603793"/>
                </a:lnTo>
                <a:lnTo>
                  <a:pt x="218236" y="581834"/>
                </a:lnTo>
                <a:lnTo>
                  <a:pt x="162029" y="559158"/>
                </a:lnTo>
                <a:lnTo>
                  <a:pt x="113695" y="535811"/>
                </a:lnTo>
                <a:lnTo>
                  <a:pt x="73516" y="511843"/>
                </a:lnTo>
                <a:lnTo>
                  <a:pt x="41776" y="487302"/>
                </a:lnTo>
                <a:lnTo>
                  <a:pt x="10602" y="449519"/>
                </a:lnTo>
                <a:lnTo>
                  <a:pt x="0" y="410718"/>
                </a:lnTo>
                <a:close/>
              </a:path>
            </a:pathLst>
          </a:custGeom>
          <a:ln w="38100">
            <a:solidFill>
              <a:srgbClr val="FF0000"/>
            </a:solidFill>
          </a:ln>
        </p:spPr>
        <p:txBody>
          <a:bodyPr wrap="square" lIns="0" tIns="0" rIns="0" bIns="0" rtlCol="0"/>
          <a:lstStyle/>
          <a:p>
            <a:endParaRPr/>
          </a:p>
        </p:txBody>
      </p:sp>
      <p:sp>
        <p:nvSpPr>
          <p:cNvPr id="6" name="object 6"/>
          <p:cNvSpPr/>
          <p:nvPr/>
        </p:nvSpPr>
        <p:spPr>
          <a:xfrm>
            <a:off x="1405889" y="3659885"/>
            <a:ext cx="784860" cy="285115"/>
          </a:xfrm>
          <a:custGeom>
            <a:avLst/>
            <a:gdLst/>
            <a:ahLst/>
            <a:cxnLst/>
            <a:rect l="l" t="t" r="r" b="b"/>
            <a:pathLst>
              <a:path w="784860" h="285114">
                <a:moveTo>
                  <a:pt x="0" y="142494"/>
                </a:moveTo>
                <a:lnTo>
                  <a:pt x="24544" y="92755"/>
                </a:lnTo>
                <a:lnTo>
                  <a:pt x="92276" y="50669"/>
                </a:lnTo>
                <a:lnTo>
                  <a:pt x="139569" y="33498"/>
                </a:lnTo>
                <a:lnTo>
                  <a:pt x="194338" y="19445"/>
                </a:lnTo>
                <a:lnTo>
                  <a:pt x="255475" y="8909"/>
                </a:lnTo>
                <a:lnTo>
                  <a:pt x="321875" y="2294"/>
                </a:lnTo>
                <a:lnTo>
                  <a:pt x="392429" y="0"/>
                </a:lnTo>
                <a:lnTo>
                  <a:pt x="462984" y="2294"/>
                </a:lnTo>
                <a:lnTo>
                  <a:pt x="529384" y="8909"/>
                </a:lnTo>
                <a:lnTo>
                  <a:pt x="590521" y="19445"/>
                </a:lnTo>
                <a:lnTo>
                  <a:pt x="645290" y="33498"/>
                </a:lnTo>
                <a:lnTo>
                  <a:pt x="692583" y="50669"/>
                </a:lnTo>
                <a:lnTo>
                  <a:pt x="731294" y="70555"/>
                </a:lnTo>
                <a:lnTo>
                  <a:pt x="778539" y="116869"/>
                </a:lnTo>
                <a:lnTo>
                  <a:pt x="784860" y="142494"/>
                </a:lnTo>
                <a:lnTo>
                  <a:pt x="778539" y="168118"/>
                </a:lnTo>
                <a:lnTo>
                  <a:pt x="731294" y="214432"/>
                </a:lnTo>
                <a:lnTo>
                  <a:pt x="692583" y="234318"/>
                </a:lnTo>
                <a:lnTo>
                  <a:pt x="645290" y="251489"/>
                </a:lnTo>
                <a:lnTo>
                  <a:pt x="590521" y="265542"/>
                </a:lnTo>
                <a:lnTo>
                  <a:pt x="529384" y="276078"/>
                </a:lnTo>
                <a:lnTo>
                  <a:pt x="462984" y="282693"/>
                </a:lnTo>
                <a:lnTo>
                  <a:pt x="392429" y="284988"/>
                </a:lnTo>
                <a:lnTo>
                  <a:pt x="321875" y="282693"/>
                </a:lnTo>
                <a:lnTo>
                  <a:pt x="255475" y="276078"/>
                </a:lnTo>
                <a:lnTo>
                  <a:pt x="194338" y="265542"/>
                </a:lnTo>
                <a:lnTo>
                  <a:pt x="139569" y="251489"/>
                </a:lnTo>
                <a:lnTo>
                  <a:pt x="92276" y="234318"/>
                </a:lnTo>
                <a:lnTo>
                  <a:pt x="53565" y="214432"/>
                </a:lnTo>
                <a:lnTo>
                  <a:pt x="6320" y="168118"/>
                </a:lnTo>
                <a:lnTo>
                  <a:pt x="0" y="142494"/>
                </a:lnTo>
                <a:close/>
              </a:path>
            </a:pathLst>
          </a:custGeom>
          <a:ln w="38099">
            <a:solidFill>
              <a:srgbClr val="FF0000"/>
            </a:solidFill>
          </a:ln>
        </p:spPr>
        <p:txBody>
          <a:bodyPr wrap="square" lIns="0" tIns="0" rIns="0" bIns="0" rtlCol="0"/>
          <a:lstStyle/>
          <a:p>
            <a:endParaRPr/>
          </a:p>
        </p:txBody>
      </p:sp>
      <p:sp>
        <p:nvSpPr>
          <p:cNvPr id="7" name="object 7"/>
          <p:cNvSpPr/>
          <p:nvPr/>
        </p:nvSpPr>
        <p:spPr>
          <a:xfrm>
            <a:off x="1405889" y="4699253"/>
            <a:ext cx="1252855" cy="283845"/>
          </a:xfrm>
          <a:custGeom>
            <a:avLst/>
            <a:gdLst/>
            <a:ahLst/>
            <a:cxnLst/>
            <a:rect l="l" t="t" r="r" b="b"/>
            <a:pathLst>
              <a:path w="1252855" h="283845">
                <a:moveTo>
                  <a:pt x="0" y="141732"/>
                </a:moveTo>
                <a:lnTo>
                  <a:pt x="36514" y="93949"/>
                </a:lnTo>
                <a:lnTo>
                  <a:pt x="97513" y="65770"/>
                </a:lnTo>
                <a:lnTo>
                  <a:pt x="137599" y="53104"/>
                </a:lnTo>
                <a:lnTo>
                  <a:pt x="183451" y="41529"/>
                </a:lnTo>
                <a:lnTo>
                  <a:pt x="234598" y="31150"/>
                </a:lnTo>
                <a:lnTo>
                  <a:pt x="290570" y="22076"/>
                </a:lnTo>
                <a:lnTo>
                  <a:pt x="350897" y="14413"/>
                </a:lnTo>
                <a:lnTo>
                  <a:pt x="415110" y="8267"/>
                </a:lnTo>
                <a:lnTo>
                  <a:pt x="482739" y="3745"/>
                </a:lnTo>
                <a:lnTo>
                  <a:pt x="553313" y="954"/>
                </a:lnTo>
                <a:lnTo>
                  <a:pt x="626364" y="0"/>
                </a:lnTo>
                <a:lnTo>
                  <a:pt x="699414" y="954"/>
                </a:lnTo>
                <a:lnTo>
                  <a:pt x="769988" y="3745"/>
                </a:lnTo>
                <a:lnTo>
                  <a:pt x="837617" y="8267"/>
                </a:lnTo>
                <a:lnTo>
                  <a:pt x="901830" y="14413"/>
                </a:lnTo>
                <a:lnTo>
                  <a:pt x="962157" y="22076"/>
                </a:lnTo>
                <a:lnTo>
                  <a:pt x="1018129" y="31150"/>
                </a:lnTo>
                <a:lnTo>
                  <a:pt x="1069276" y="41528"/>
                </a:lnTo>
                <a:lnTo>
                  <a:pt x="1115128" y="53104"/>
                </a:lnTo>
                <a:lnTo>
                  <a:pt x="1155214" y="65770"/>
                </a:lnTo>
                <a:lnTo>
                  <a:pt x="1216213" y="93949"/>
                </a:lnTo>
                <a:lnTo>
                  <a:pt x="1248514" y="125211"/>
                </a:lnTo>
                <a:lnTo>
                  <a:pt x="1252728" y="141732"/>
                </a:lnTo>
                <a:lnTo>
                  <a:pt x="1248514" y="158252"/>
                </a:lnTo>
                <a:lnTo>
                  <a:pt x="1216213" y="189514"/>
                </a:lnTo>
                <a:lnTo>
                  <a:pt x="1155214" y="217693"/>
                </a:lnTo>
                <a:lnTo>
                  <a:pt x="1115128" y="230359"/>
                </a:lnTo>
                <a:lnTo>
                  <a:pt x="1069276" y="241935"/>
                </a:lnTo>
                <a:lnTo>
                  <a:pt x="1018129" y="252313"/>
                </a:lnTo>
                <a:lnTo>
                  <a:pt x="962157" y="261387"/>
                </a:lnTo>
                <a:lnTo>
                  <a:pt x="901830" y="269050"/>
                </a:lnTo>
                <a:lnTo>
                  <a:pt x="837617" y="275196"/>
                </a:lnTo>
                <a:lnTo>
                  <a:pt x="769988" y="279718"/>
                </a:lnTo>
                <a:lnTo>
                  <a:pt x="699414" y="282509"/>
                </a:lnTo>
                <a:lnTo>
                  <a:pt x="626364" y="283464"/>
                </a:lnTo>
                <a:lnTo>
                  <a:pt x="553313" y="282509"/>
                </a:lnTo>
                <a:lnTo>
                  <a:pt x="482739" y="279718"/>
                </a:lnTo>
                <a:lnTo>
                  <a:pt x="415110" y="275196"/>
                </a:lnTo>
                <a:lnTo>
                  <a:pt x="350897" y="269050"/>
                </a:lnTo>
                <a:lnTo>
                  <a:pt x="290570" y="261387"/>
                </a:lnTo>
                <a:lnTo>
                  <a:pt x="234598" y="252313"/>
                </a:lnTo>
                <a:lnTo>
                  <a:pt x="183451" y="241935"/>
                </a:lnTo>
                <a:lnTo>
                  <a:pt x="137599" y="230359"/>
                </a:lnTo>
                <a:lnTo>
                  <a:pt x="97513" y="217693"/>
                </a:lnTo>
                <a:lnTo>
                  <a:pt x="36514" y="189514"/>
                </a:lnTo>
                <a:lnTo>
                  <a:pt x="4213" y="158252"/>
                </a:lnTo>
                <a:lnTo>
                  <a:pt x="0" y="141732"/>
                </a:lnTo>
                <a:close/>
              </a:path>
            </a:pathLst>
          </a:custGeom>
          <a:ln w="3810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8912558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89603" y="192023"/>
            <a:ext cx="3830320" cy="6454140"/>
            <a:chOff x="3689603" y="192023"/>
            <a:chExt cx="3830320" cy="6454140"/>
          </a:xfrm>
        </p:grpSpPr>
        <p:pic>
          <p:nvPicPr>
            <p:cNvPr id="3" name="object 3"/>
            <p:cNvPicPr/>
            <p:nvPr/>
          </p:nvPicPr>
          <p:blipFill>
            <a:blip r:embed="rId2" cstate="print"/>
            <a:stretch>
              <a:fillRect/>
            </a:stretch>
          </p:blipFill>
          <p:spPr>
            <a:xfrm>
              <a:off x="3707891" y="192023"/>
              <a:ext cx="3811523" cy="6454140"/>
            </a:xfrm>
            <a:prstGeom prst="rect">
              <a:avLst/>
            </a:prstGeom>
          </p:spPr>
        </p:pic>
        <p:sp>
          <p:nvSpPr>
            <p:cNvPr id="4" name="object 4"/>
            <p:cNvSpPr/>
            <p:nvPr/>
          </p:nvSpPr>
          <p:spPr>
            <a:xfrm>
              <a:off x="3708653" y="212597"/>
              <a:ext cx="3568065" cy="2889885"/>
            </a:xfrm>
            <a:custGeom>
              <a:avLst/>
              <a:gdLst/>
              <a:ahLst/>
              <a:cxnLst/>
              <a:rect l="l" t="t" r="r" b="b"/>
              <a:pathLst>
                <a:path w="3568065" h="2889885">
                  <a:moveTo>
                    <a:pt x="0" y="2745486"/>
                  </a:moveTo>
                  <a:lnTo>
                    <a:pt x="30876" y="2717324"/>
                  </a:lnTo>
                  <a:lnTo>
                    <a:pt x="68361" y="2703905"/>
                  </a:lnTo>
                  <a:lnTo>
                    <a:pt x="119558" y="2691014"/>
                  </a:lnTo>
                  <a:lnTo>
                    <a:pt x="183726" y="2678718"/>
                  </a:lnTo>
                  <a:lnTo>
                    <a:pt x="260126" y="2667083"/>
                  </a:lnTo>
                  <a:lnTo>
                    <a:pt x="302682" y="2661534"/>
                  </a:lnTo>
                  <a:lnTo>
                    <a:pt x="348018" y="2656175"/>
                  </a:lnTo>
                  <a:lnTo>
                    <a:pt x="396042" y="2651014"/>
                  </a:lnTo>
                  <a:lnTo>
                    <a:pt x="446662" y="2646060"/>
                  </a:lnTo>
                  <a:lnTo>
                    <a:pt x="499784" y="2641321"/>
                  </a:lnTo>
                  <a:lnTo>
                    <a:pt x="555317" y="2636805"/>
                  </a:lnTo>
                  <a:lnTo>
                    <a:pt x="613168" y="2632521"/>
                  </a:lnTo>
                  <a:lnTo>
                    <a:pt x="673245" y="2628476"/>
                  </a:lnTo>
                  <a:lnTo>
                    <a:pt x="735454" y="2624679"/>
                  </a:lnTo>
                  <a:lnTo>
                    <a:pt x="799704" y="2621138"/>
                  </a:lnTo>
                  <a:lnTo>
                    <a:pt x="865903" y="2617862"/>
                  </a:lnTo>
                  <a:lnTo>
                    <a:pt x="933956" y="2614859"/>
                  </a:lnTo>
                  <a:lnTo>
                    <a:pt x="1003773" y="2612137"/>
                  </a:lnTo>
                  <a:lnTo>
                    <a:pt x="1075260" y="2609704"/>
                  </a:lnTo>
                  <a:lnTo>
                    <a:pt x="1148325" y="2607568"/>
                  </a:lnTo>
                  <a:lnTo>
                    <a:pt x="1222876" y="2605738"/>
                  </a:lnTo>
                  <a:lnTo>
                    <a:pt x="1298820" y="2604223"/>
                  </a:lnTo>
                  <a:lnTo>
                    <a:pt x="1376065" y="2603030"/>
                  </a:lnTo>
                  <a:lnTo>
                    <a:pt x="1454518" y="2602167"/>
                  </a:lnTo>
                  <a:lnTo>
                    <a:pt x="1534086" y="2601644"/>
                  </a:lnTo>
                  <a:lnTo>
                    <a:pt x="1614678" y="2601467"/>
                  </a:lnTo>
                  <a:lnTo>
                    <a:pt x="1695269" y="2601644"/>
                  </a:lnTo>
                  <a:lnTo>
                    <a:pt x="1774837" y="2602167"/>
                  </a:lnTo>
                  <a:lnTo>
                    <a:pt x="1853290" y="2603030"/>
                  </a:lnTo>
                  <a:lnTo>
                    <a:pt x="1930535" y="2604223"/>
                  </a:lnTo>
                  <a:lnTo>
                    <a:pt x="2006479" y="2605738"/>
                  </a:lnTo>
                  <a:lnTo>
                    <a:pt x="2081030" y="2607568"/>
                  </a:lnTo>
                  <a:lnTo>
                    <a:pt x="2154095" y="2609704"/>
                  </a:lnTo>
                  <a:lnTo>
                    <a:pt x="2225582" y="2612137"/>
                  </a:lnTo>
                  <a:lnTo>
                    <a:pt x="2295399" y="2614859"/>
                  </a:lnTo>
                  <a:lnTo>
                    <a:pt x="2363452" y="2617862"/>
                  </a:lnTo>
                  <a:lnTo>
                    <a:pt x="2429651" y="2621138"/>
                  </a:lnTo>
                  <a:lnTo>
                    <a:pt x="2493901" y="2624679"/>
                  </a:lnTo>
                  <a:lnTo>
                    <a:pt x="2556110" y="2628476"/>
                  </a:lnTo>
                  <a:lnTo>
                    <a:pt x="2616187" y="2632521"/>
                  </a:lnTo>
                  <a:lnTo>
                    <a:pt x="2674038" y="2636805"/>
                  </a:lnTo>
                  <a:lnTo>
                    <a:pt x="2729571" y="2641321"/>
                  </a:lnTo>
                  <a:lnTo>
                    <a:pt x="2782693" y="2646060"/>
                  </a:lnTo>
                  <a:lnTo>
                    <a:pt x="2833313" y="2651014"/>
                  </a:lnTo>
                  <a:lnTo>
                    <a:pt x="2881337" y="2656175"/>
                  </a:lnTo>
                  <a:lnTo>
                    <a:pt x="2926673" y="2661534"/>
                  </a:lnTo>
                  <a:lnTo>
                    <a:pt x="2969229" y="2667083"/>
                  </a:lnTo>
                  <a:lnTo>
                    <a:pt x="3008912" y="2672813"/>
                  </a:lnTo>
                  <a:lnTo>
                    <a:pt x="3079288" y="2684787"/>
                  </a:lnTo>
                  <a:lnTo>
                    <a:pt x="3137064" y="2697389"/>
                  </a:lnTo>
                  <a:lnTo>
                    <a:pt x="3181497" y="2710553"/>
                  </a:lnTo>
                  <a:lnTo>
                    <a:pt x="3221513" y="2731207"/>
                  </a:lnTo>
                  <a:lnTo>
                    <a:pt x="3229355" y="2745486"/>
                  </a:lnTo>
                  <a:lnTo>
                    <a:pt x="3227379" y="2752670"/>
                  </a:lnTo>
                  <a:lnTo>
                    <a:pt x="3181497" y="2780418"/>
                  </a:lnTo>
                  <a:lnTo>
                    <a:pt x="3137064" y="2793582"/>
                  </a:lnTo>
                  <a:lnTo>
                    <a:pt x="3079288" y="2806184"/>
                  </a:lnTo>
                  <a:lnTo>
                    <a:pt x="3008912" y="2818158"/>
                  </a:lnTo>
                  <a:lnTo>
                    <a:pt x="2969229" y="2823888"/>
                  </a:lnTo>
                  <a:lnTo>
                    <a:pt x="2926673" y="2829437"/>
                  </a:lnTo>
                  <a:lnTo>
                    <a:pt x="2881337" y="2834796"/>
                  </a:lnTo>
                  <a:lnTo>
                    <a:pt x="2833313" y="2839957"/>
                  </a:lnTo>
                  <a:lnTo>
                    <a:pt x="2782693" y="2844911"/>
                  </a:lnTo>
                  <a:lnTo>
                    <a:pt x="2729571" y="2849650"/>
                  </a:lnTo>
                  <a:lnTo>
                    <a:pt x="2674038" y="2854166"/>
                  </a:lnTo>
                  <a:lnTo>
                    <a:pt x="2616187" y="2858450"/>
                  </a:lnTo>
                  <a:lnTo>
                    <a:pt x="2556110" y="2862495"/>
                  </a:lnTo>
                  <a:lnTo>
                    <a:pt x="2493901" y="2866292"/>
                  </a:lnTo>
                  <a:lnTo>
                    <a:pt x="2429651" y="2869833"/>
                  </a:lnTo>
                  <a:lnTo>
                    <a:pt x="2363452" y="2873109"/>
                  </a:lnTo>
                  <a:lnTo>
                    <a:pt x="2295399" y="2876112"/>
                  </a:lnTo>
                  <a:lnTo>
                    <a:pt x="2225582" y="2878834"/>
                  </a:lnTo>
                  <a:lnTo>
                    <a:pt x="2154095" y="2881267"/>
                  </a:lnTo>
                  <a:lnTo>
                    <a:pt x="2081030" y="2883403"/>
                  </a:lnTo>
                  <a:lnTo>
                    <a:pt x="2006479" y="2885233"/>
                  </a:lnTo>
                  <a:lnTo>
                    <a:pt x="1930535" y="2886748"/>
                  </a:lnTo>
                  <a:lnTo>
                    <a:pt x="1853290" y="2887941"/>
                  </a:lnTo>
                  <a:lnTo>
                    <a:pt x="1774837" y="2888804"/>
                  </a:lnTo>
                  <a:lnTo>
                    <a:pt x="1695269" y="2889327"/>
                  </a:lnTo>
                  <a:lnTo>
                    <a:pt x="1614678" y="2889504"/>
                  </a:lnTo>
                  <a:lnTo>
                    <a:pt x="1534086" y="2889327"/>
                  </a:lnTo>
                  <a:lnTo>
                    <a:pt x="1454518" y="2888804"/>
                  </a:lnTo>
                  <a:lnTo>
                    <a:pt x="1376065" y="2887941"/>
                  </a:lnTo>
                  <a:lnTo>
                    <a:pt x="1298820" y="2886748"/>
                  </a:lnTo>
                  <a:lnTo>
                    <a:pt x="1222876" y="2885233"/>
                  </a:lnTo>
                  <a:lnTo>
                    <a:pt x="1148325" y="2883403"/>
                  </a:lnTo>
                  <a:lnTo>
                    <a:pt x="1075260" y="2881267"/>
                  </a:lnTo>
                  <a:lnTo>
                    <a:pt x="1003773" y="2878834"/>
                  </a:lnTo>
                  <a:lnTo>
                    <a:pt x="933956" y="2876112"/>
                  </a:lnTo>
                  <a:lnTo>
                    <a:pt x="865903" y="2873109"/>
                  </a:lnTo>
                  <a:lnTo>
                    <a:pt x="799704" y="2869833"/>
                  </a:lnTo>
                  <a:lnTo>
                    <a:pt x="735454" y="2866292"/>
                  </a:lnTo>
                  <a:lnTo>
                    <a:pt x="673245" y="2862495"/>
                  </a:lnTo>
                  <a:lnTo>
                    <a:pt x="613168" y="2858450"/>
                  </a:lnTo>
                  <a:lnTo>
                    <a:pt x="555317" y="2854166"/>
                  </a:lnTo>
                  <a:lnTo>
                    <a:pt x="499784" y="2849650"/>
                  </a:lnTo>
                  <a:lnTo>
                    <a:pt x="446662" y="2844911"/>
                  </a:lnTo>
                  <a:lnTo>
                    <a:pt x="396042" y="2839957"/>
                  </a:lnTo>
                  <a:lnTo>
                    <a:pt x="348018" y="2834796"/>
                  </a:lnTo>
                  <a:lnTo>
                    <a:pt x="302682" y="2829437"/>
                  </a:lnTo>
                  <a:lnTo>
                    <a:pt x="260126" y="2823888"/>
                  </a:lnTo>
                  <a:lnTo>
                    <a:pt x="220443" y="2818158"/>
                  </a:lnTo>
                  <a:lnTo>
                    <a:pt x="150067" y="2806184"/>
                  </a:lnTo>
                  <a:lnTo>
                    <a:pt x="92291" y="2793582"/>
                  </a:lnTo>
                  <a:lnTo>
                    <a:pt x="47858" y="2780418"/>
                  </a:lnTo>
                  <a:lnTo>
                    <a:pt x="7842" y="2759764"/>
                  </a:lnTo>
                  <a:lnTo>
                    <a:pt x="0" y="2745486"/>
                  </a:lnTo>
                  <a:close/>
                </a:path>
                <a:path w="3568065" h="2889885">
                  <a:moveTo>
                    <a:pt x="2388108" y="204215"/>
                  </a:moveTo>
                  <a:lnTo>
                    <a:pt x="2403683" y="157394"/>
                  </a:lnTo>
                  <a:lnTo>
                    <a:pt x="2448050" y="114411"/>
                  </a:lnTo>
                  <a:lnTo>
                    <a:pt x="2517670" y="76493"/>
                  </a:lnTo>
                  <a:lnTo>
                    <a:pt x="2560843" y="59817"/>
                  </a:lnTo>
                  <a:lnTo>
                    <a:pt x="2609003" y="44866"/>
                  </a:lnTo>
                  <a:lnTo>
                    <a:pt x="2661706" y="31796"/>
                  </a:lnTo>
                  <a:lnTo>
                    <a:pt x="2718511" y="20758"/>
                  </a:lnTo>
                  <a:lnTo>
                    <a:pt x="2778975" y="11906"/>
                  </a:lnTo>
                  <a:lnTo>
                    <a:pt x="2842655" y="5393"/>
                  </a:lnTo>
                  <a:lnTo>
                    <a:pt x="2909109" y="1374"/>
                  </a:lnTo>
                  <a:lnTo>
                    <a:pt x="2977896" y="0"/>
                  </a:lnTo>
                  <a:lnTo>
                    <a:pt x="3046682" y="1374"/>
                  </a:lnTo>
                  <a:lnTo>
                    <a:pt x="3113136" y="5393"/>
                  </a:lnTo>
                  <a:lnTo>
                    <a:pt x="3176816" y="11906"/>
                  </a:lnTo>
                  <a:lnTo>
                    <a:pt x="3237280" y="20758"/>
                  </a:lnTo>
                  <a:lnTo>
                    <a:pt x="3294085" y="31796"/>
                  </a:lnTo>
                  <a:lnTo>
                    <a:pt x="3346788" y="44866"/>
                  </a:lnTo>
                  <a:lnTo>
                    <a:pt x="3394948" y="59817"/>
                  </a:lnTo>
                  <a:lnTo>
                    <a:pt x="3438121" y="76493"/>
                  </a:lnTo>
                  <a:lnTo>
                    <a:pt x="3475867" y="94742"/>
                  </a:lnTo>
                  <a:lnTo>
                    <a:pt x="3533302" y="135346"/>
                  </a:lnTo>
                  <a:lnTo>
                    <a:pt x="3563716" y="180401"/>
                  </a:lnTo>
                  <a:lnTo>
                    <a:pt x="3567684" y="204215"/>
                  </a:lnTo>
                  <a:lnTo>
                    <a:pt x="3563716" y="228030"/>
                  </a:lnTo>
                  <a:lnTo>
                    <a:pt x="3533302" y="273085"/>
                  </a:lnTo>
                  <a:lnTo>
                    <a:pt x="3475867" y="313689"/>
                  </a:lnTo>
                  <a:lnTo>
                    <a:pt x="3438121" y="331938"/>
                  </a:lnTo>
                  <a:lnTo>
                    <a:pt x="3394948" y="348614"/>
                  </a:lnTo>
                  <a:lnTo>
                    <a:pt x="3346788" y="363565"/>
                  </a:lnTo>
                  <a:lnTo>
                    <a:pt x="3294085" y="376635"/>
                  </a:lnTo>
                  <a:lnTo>
                    <a:pt x="3237280" y="387673"/>
                  </a:lnTo>
                  <a:lnTo>
                    <a:pt x="3176816" y="396525"/>
                  </a:lnTo>
                  <a:lnTo>
                    <a:pt x="3113136" y="403038"/>
                  </a:lnTo>
                  <a:lnTo>
                    <a:pt x="3046682" y="407057"/>
                  </a:lnTo>
                  <a:lnTo>
                    <a:pt x="2977896" y="408431"/>
                  </a:lnTo>
                  <a:lnTo>
                    <a:pt x="2909109" y="407057"/>
                  </a:lnTo>
                  <a:lnTo>
                    <a:pt x="2842655" y="403038"/>
                  </a:lnTo>
                  <a:lnTo>
                    <a:pt x="2778975" y="396525"/>
                  </a:lnTo>
                  <a:lnTo>
                    <a:pt x="2718511" y="387673"/>
                  </a:lnTo>
                  <a:lnTo>
                    <a:pt x="2661706" y="376635"/>
                  </a:lnTo>
                  <a:lnTo>
                    <a:pt x="2609003" y="363565"/>
                  </a:lnTo>
                  <a:lnTo>
                    <a:pt x="2560843" y="348614"/>
                  </a:lnTo>
                  <a:lnTo>
                    <a:pt x="2517670" y="331938"/>
                  </a:lnTo>
                  <a:lnTo>
                    <a:pt x="2479924" y="313689"/>
                  </a:lnTo>
                  <a:lnTo>
                    <a:pt x="2422489" y="273085"/>
                  </a:lnTo>
                  <a:lnTo>
                    <a:pt x="2392075" y="228030"/>
                  </a:lnTo>
                  <a:lnTo>
                    <a:pt x="2388108" y="204215"/>
                  </a:lnTo>
                  <a:close/>
                </a:path>
              </a:pathLst>
            </a:custGeom>
            <a:ln w="38100">
              <a:solidFill>
                <a:srgbClr val="FF0000"/>
              </a:solidFill>
            </a:ln>
          </p:spPr>
          <p:txBody>
            <a:bodyPr wrap="square" lIns="0" tIns="0" rIns="0" bIns="0" rtlCol="0"/>
            <a:lstStyle/>
            <a:p>
              <a:endParaRPr/>
            </a:p>
          </p:txBody>
        </p:sp>
      </p:grpSp>
    </p:spTree>
    <p:extLst>
      <p:ext uri="{BB962C8B-B14F-4D97-AF65-F5344CB8AC3E}">
        <p14:creationId xmlns:p14="http://schemas.microsoft.com/office/powerpoint/2010/main" val="6452445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4698</TotalTime>
  <Words>9597</Words>
  <Application>Microsoft Office PowerPoint</Application>
  <PresentationFormat>Široki zaslon</PresentationFormat>
  <Paragraphs>1007</Paragraphs>
  <Slides>106</Slides>
  <Notes>49</Notes>
  <HiddenSlides>0</HiddenSlides>
  <MMClips>0</MMClips>
  <ScaleCrop>false</ScaleCrop>
  <HeadingPairs>
    <vt:vector size="8" baseType="variant">
      <vt:variant>
        <vt:lpstr>Korišteni fontovi</vt:lpstr>
      </vt:variant>
      <vt:variant>
        <vt:i4>15</vt:i4>
      </vt:variant>
      <vt:variant>
        <vt:lpstr>Tema</vt:lpstr>
      </vt:variant>
      <vt:variant>
        <vt:i4>5</vt:i4>
      </vt:variant>
      <vt:variant>
        <vt:lpstr>Uloženi OLE poslužitelji</vt:lpstr>
      </vt:variant>
      <vt:variant>
        <vt:i4>1</vt:i4>
      </vt:variant>
      <vt:variant>
        <vt:lpstr>Naslovi slajdova</vt:lpstr>
      </vt:variant>
      <vt:variant>
        <vt:i4>106</vt:i4>
      </vt:variant>
    </vt:vector>
  </HeadingPairs>
  <TitlesOfParts>
    <vt:vector size="127" baseType="lpstr">
      <vt:lpstr>Aptos</vt:lpstr>
      <vt:lpstr>Arial</vt:lpstr>
      <vt:lpstr>Bitter</vt:lpstr>
      <vt:lpstr>Calibri</vt:lpstr>
      <vt:lpstr>Calibri Headings</vt:lpstr>
      <vt:lpstr>Calibri Light</vt:lpstr>
      <vt:lpstr>Clear Sans Regular</vt:lpstr>
      <vt:lpstr>Cormorant Garamond Bold</vt:lpstr>
      <vt:lpstr>Microsoft Sans Serif</vt:lpstr>
      <vt:lpstr>Minion Pro Cond</vt:lpstr>
      <vt:lpstr>Open Sans</vt:lpstr>
      <vt:lpstr>Symbol</vt:lpstr>
      <vt:lpstr>Times New Roman</vt:lpstr>
      <vt:lpstr>Wingdings</vt:lpstr>
      <vt:lpstr>Wingdings 3</vt:lpstr>
      <vt:lpstr>Office Theme</vt:lpstr>
      <vt:lpstr>1_Office Theme</vt:lpstr>
      <vt:lpstr>Office Theme</vt:lpstr>
      <vt:lpstr>Office Theme</vt:lpstr>
      <vt:lpstr>Office Theme</vt:lpstr>
      <vt:lpstr>think-cell Slide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Kako dokazati usklađenost…</vt:lpstr>
      <vt:lpstr>Evidencija aktivnosti obrade</vt:lpstr>
      <vt:lpstr>Evidencija aktivnosti obrade mora sadržavati sve sljedeće informacije (čl. 30 GDPR-a):   1. ime i kontaktne podatke voditelja obrade i, ako je primjenjivo, zajedničkog voditelja obrade, predstavnika voditelja obrade i službenika za zaštitu podataka;  2. svrhe obrade;  3. opis kategorija ispitanika i kategorija osobnih podataka;  4. kategorije primatelja kojima su osobni podaci otkriveni ili će im biti otkriveni, uključujući primatelje u trećim zemljama ili međunarodne organizacije;  5. ako je primjenjivo, prijenose osobnih podataka u treću zemlju ili međunarodnu organizaciju, uključujući identificiranje te treće zemlje ili međunarodne organizacije te, u slučaju prijenosa iz članka 49. stavka 1. drugog podstavka, dokumentaciju o odgovarajućim zaštitnim mjerama;  6. ako je to moguće, predviđene rokove za brisanje različitih kategorija podataka;  7. ako je moguće, opći opis tehničkih i organizacijskih sigurnosnih mjera iz članka 32. stavka 1.  Na poveznici https://arc-rec-project.eu/wp-content/uploads/2022/09/ARC-obrazac-Evidencija-aktivnostiobrade.xlsx  možete pronaći obrazac evidencije aktivnosti obrade s nekoliko primjera</vt:lpstr>
      <vt:lpstr>PowerPoint prezentacija</vt:lpstr>
      <vt:lpstr>PowerPoint prezentacija</vt:lpstr>
      <vt:lpstr>Politika privatnosti </vt:lpstr>
      <vt:lpstr>PowerPoint prezentacija</vt:lpstr>
      <vt:lpstr>Imenovanje službenika</vt:lpstr>
      <vt:lpstr>Kvalifikacije?</vt:lpstr>
      <vt:lpstr>Adekvatna razina stručnosti</vt:lpstr>
      <vt:lpstr>PowerPoint prezentacija</vt:lpstr>
      <vt:lpstr>Radno mjesto službenika</vt:lpstr>
      <vt:lpstr>„Pravodobno i primjereno uključen”</vt:lpstr>
      <vt:lpstr>„Podrška i potrebna sredstva”</vt:lpstr>
      <vt:lpstr>Upute i „...obavljanje svoje dužnosti i zadaća na neovisan način”</vt:lpstr>
      <vt:lpstr>Zadaće SZOP:</vt:lpstr>
      <vt:lpstr>Službenik i sukob interesa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Povreda osobnih podataka kršenje sigurnosti koje dovodi do slučajnog ili nezakonitog uništenja, gubitka, izmjene, neovlaštenog otkrivanja ili pristupa osobnim podacima </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Anamarija Mladinić | AZOP</dc:creator>
  <cp:lastModifiedBy>Anamarija Mladinić | AZOP</cp:lastModifiedBy>
  <cp:revision>276</cp:revision>
  <cp:lastPrinted>2021-12-06T10:13:35Z</cp:lastPrinted>
  <dcterms:created xsi:type="dcterms:W3CDTF">2020-10-04T14:17:58Z</dcterms:created>
  <dcterms:modified xsi:type="dcterms:W3CDTF">2024-08-01T13:24:38Z</dcterms:modified>
</cp:coreProperties>
</file>